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gif" ContentType="image/gif"/>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drawings/drawing1.xml" ContentType="application/vnd.openxmlformats-officedocument.drawingml.chartshape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3.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4.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charts/chart5.xml" ContentType="application/vnd.openxmlformats-officedocument.drawingml.chart+xml"/>
  <Override PartName="/ppt/charts/style2.xml" ContentType="application/vnd.ms-office.chartstyle+xml"/>
  <Override PartName="/ppt/charts/colors2.xml" ContentType="application/vnd.ms-office.chartcolorstyle+xml"/>
  <Override PartName="/ppt/charts/chart6.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2.xml" ContentType="application/vnd.openxmlformats-officedocument.presentationml.notesSlide+xml"/>
  <Override PartName="/ppt/charts/chart7.xml" ContentType="application/vnd.openxmlformats-officedocument.drawingml.chart+xml"/>
  <Override PartName="/ppt/theme/themeOverride1.xml" ContentType="application/vnd.openxmlformats-officedocument.themeOverride+xml"/>
  <Override PartName="/ppt/drawings/drawing2.xml" ContentType="application/vnd.openxmlformats-officedocument.drawingml.chartshapes+xml"/>
  <Override PartName="/ppt/charts/chart8.xml" ContentType="application/vnd.openxmlformats-officedocument.drawingml.chart+xml"/>
  <Override PartName="/ppt/theme/themeOverride2.xml" ContentType="application/vnd.openxmlformats-officedocument.themeOverride+xml"/>
  <Override PartName="/ppt/drawings/drawing3.xml" ContentType="application/vnd.openxmlformats-officedocument.drawingml.chartshapes+xml"/>
  <Override PartName="/ppt/notesSlides/notesSlide13.xml" ContentType="application/vnd.openxmlformats-officedocument.presentationml.notesSlide+xml"/>
  <Override PartName="/ppt/charts/chart9.xml" ContentType="application/vnd.openxmlformats-officedocument.drawingml.chart+xml"/>
  <Override PartName="/ppt/drawings/drawing4.xml" ContentType="application/vnd.openxmlformats-officedocument.drawingml.chartshape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charts/chart10.xml" ContentType="application/vnd.openxmlformats-officedocument.drawingml.chart+xml"/>
  <Override PartName="/ppt/drawings/drawing5.xml" ContentType="application/vnd.openxmlformats-officedocument.drawingml.chartshapes+xml"/>
  <Override PartName="/ppt/notesSlides/notesSlide57.xml" ContentType="application/vnd.openxmlformats-officedocument.presentationml.notesSlide+xml"/>
  <Override PartName="/ppt/charts/chart11.xml" ContentType="application/vnd.openxmlformats-officedocument.drawingml.chart+xml"/>
  <Override PartName="/ppt/charts/chart12.xml" ContentType="application/vnd.openxmlformats-officedocument.drawingml.chart+xml"/>
  <Override PartName="/ppt/notesSlides/notesSlide58.xml" ContentType="application/vnd.openxmlformats-officedocument.presentationml.notesSlide+xml"/>
  <Override PartName="/ppt/charts/chart13.xml" ContentType="application/vnd.openxmlformats-officedocument.drawingml.chart+xml"/>
  <Override PartName="/ppt/notesSlides/notesSlide59.xml" ContentType="application/vnd.openxmlformats-officedocument.presentationml.notesSlide+xml"/>
  <Override PartName="/ppt/charts/chart14.xml" ContentType="application/vnd.openxmlformats-officedocument.drawingml.chart+xml"/>
  <Override PartName="/ppt/charts/chart15.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charts/chart16.xml" ContentType="application/vnd.openxmlformats-officedocument.drawingml.chart+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charts/chart17.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7.xml" ContentType="application/vnd.openxmlformats-officedocument.presentationml.notesSlide+xml"/>
  <Override PartName="/ppt/charts/chart18.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68.xml" ContentType="application/vnd.openxmlformats-officedocument.presentationml.notesSlide+xml"/>
  <Override PartName="/ppt/charts/chart19.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6.xml" ContentType="application/vnd.openxmlformats-officedocument.drawingml.chartshapes+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charts/chart20.xml" ContentType="application/vnd.openxmlformats-officedocument.drawingml.chart+xml"/>
  <Override PartName="/ppt/charts/style8.xml" ContentType="application/vnd.ms-office.chartstyle+xml"/>
  <Override PartName="/ppt/charts/colors8.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48" r:id="rId4"/>
  </p:sldMasterIdLst>
  <p:notesMasterIdLst>
    <p:notesMasterId r:id="rId77"/>
  </p:notesMasterIdLst>
  <p:handoutMasterIdLst>
    <p:handoutMasterId r:id="rId78"/>
  </p:handoutMasterIdLst>
  <p:sldIdLst>
    <p:sldId id="1021" r:id="rId5"/>
    <p:sldId id="1023" r:id="rId6"/>
    <p:sldId id="475" r:id="rId7"/>
    <p:sldId id="1031" r:id="rId8"/>
    <p:sldId id="1132" r:id="rId9"/>
    <p:sldId id="1032" r:id="rId10"/>
    <p:sldId id="1236" r:id="rId11"/>
    <p:sldId id="1036" r:id="rId12"/>
    <p:sldId id="1037" r:id="rId13"/>
    <p:sldId id="1041" r:id="rId14"/>
    <p:sldId id="1038" r:id="rId15"/>
    <p:sldId id="1040" r:id="rId16"/>
    <p:sldId id="1244" r:id="rId17"/>
    <p:sldId id="1245" r:id="rId18"/>
    <p:sldId id="1246" r:id="rId19"/>
    <p:sldId id="1070" r:id="rId20"/>
    <p:sldId id="1047" r:id="rId21"/>
    <p:sldId id="1285" r:id="rId22"/>
    <p:sldId id="1283" r:id="rId23"/>
    <p:sldId id="1284" r:id="rId24"/>
    <p:sldId id="1249" r:id="rId25"/>
    <p:sldId id="1251" r:id="rId26"/>
    <p:sldId id="1049" r:id="rId27"/>
    <p:sldId id="1051" r:id="rId28"/>
    <p:sldId id="1073" r:id="rId29"/>
    <p:sldId id="1252" r:id="rId30"/>
    <p:sldId id="1248" r:id="rId31"/>
    <p:sldId id="1232" r:id="rId32"/>
    <p:sldId id="1260" r:id="rId33"/>
    <p:sldId id="1261" r:id="rId34"/>
    <p:sldId id="1275" r:id="rId35"/>
    <p:sldId id="1276" r:id="rId36"/>
    <p:sldId id="1230" r:id="rId37"/>
    <p:sldId id="1277" r:id="rId38"/>
    <p:sldId id="1211" r:id="rId39"/>
    <p:sldId id="1218" r:id="rId40"/>
    <p:sldId id="1217" r:id="rId41"/>
    <p:sldId id="1278" r:id="rId42"/>
    <p:sldId id="1279" r:id="rId43"/>
    <p:sldId id="1212" r:id="rId44"/>
    <p:sldId id="1280" r:id="rId45"/>
    <p:sldId id="1213" r:id="rId46"/>
    <p:sldId id="1222" r:id="rId47"/>
    <p:sldId id="1224" r:id="rId48"/>
    <p:sldId id="1268" r:id="rId49"/>
    <p:sldId id="1225" r:id="rId50"/>
    <p:sldId id="1042" r:id="rId51"/>
    <p:sldId id="1242" r:id="rId52"/>
    <p:sldId id="1208" r:id="rId53"/>
    <p:sldId id="1044" r:id="rId54"/>
    <p:sldId id="1052" r:id="rId55"/>
    <p:sldId id="1075" r:id="rId56"/>
    <p:sldId id="1072" r:id="rId57"/>
    <p:sldId id="1281" r:id="rId58"/>
    <p:sldId id="1282" r:id="rId59"/>
    <p:sldId id="1079" r:id="rId60"/>
    <p:sldId id="1234" r:id="rId61"/>
    <p:sldId id="1233" r:id="rId62"/>
    <p:sldId id="1235" r:id="rId63"/>
    <p:sldId id="581" r:id="rId64"/>
    <p:sldId id="582" r:id="rId65"/>
    <p:sldId id="583" r:id="rId66"/>
    <p:sldId id="584" r:id="rId67"/>
    <p:sldId id="1206" r:id="rId68"/>
    <p:sldId id="1210" r:id="rId69"/>
    <p:sldId id="1060" r:id="rId70"/>
    <p:sldId id="1239" r:id="rId71"/>
    <p:sldId id="1080" r:id="rId72"/>
    <p:sldId id="1247" r:id="rId73"/>
    <p:sldId id="1095" r:id="rId74"/>
    <p:sldId id="1149" r:id="rId75"/>
    <p:sldId id="1083" r:id="rId76"/>
  </p:sldIdLst>
  <p:sldSz cx="12192000" cy="6858000"/>
  <p:notesSz cx="7010400" cy="9223375"/>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orient="horz" pos="890" userDrawn="1">
          <p15:clr>
            <a:srgbClr val="A4A3A4"/>
          </p15:clr>
        </p15:guide>
        <p15:guide id="3" pos="2268" userDrawn="1">
          <p15:clr>
            <a:srgbClr val="A4A3A4"/>
          </p15:clr>
        </p15:guide>
        <p15:guide id="4" pos="756" userDrawn="1">
          <p15:clr>
            <a:srgbClr val="A4A3A4"/>
          </p15:clr>
        </p15:guide>
        <p15:guide id="5" pos="7227"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emma Carey" initials="GC" lastIdx="2" clrIdx="0">
    <p:extLst>
      <p:ext uri="{19B8F6BF-5375-455C-9EA6-DF929625EA0E}">
        <p15:presenceInfo xmlns:p15="http://schemas.microsoft.com/office/powerpoint/2012/main" userId="S-1-5-21-4082273959-542790350-2674108548-614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1E4EF"/>
    <a:srgbClr val="0A405F"/>
    <a:srgbClr val="6F6F6F"/>
    <a:srgbClr val="298FC2"/>
    <a:srgbClr val="B6D795"/>
    <a:srgbClr val="FF5050"/>
    <a:srgbClr val="9F945B"/>
    <a:srgbClr val="8F0012"/>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D9AC9E-1159-44CB-9408-3AF67B7CD400}" v="905" dt="2019-09-12T06:05:35.604"/>
    <p1510:client id="{7C41B869-3247-4D3E-B511-CCCB18E4C0CE}" v="6" dt="2019-09-12T07:33:25.159"/>
    <p1510:client id="{AE5D66E6-5630-8F29-E9C7-899E8A93A6CB}" v="12" dt="2019-09-12T05:31:17.58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76394" autoAdjust="0"/>
  </p:normalViewPr>
  <p:slideViewPr>
    <p:cSldViewPr snapToGrid="0">
      <p:cViewPr varScale="1">
        <p:scale>
          <a:sx n="116" d="100"/>
          <a:sy n="116" d="100"/>
        </p:scale>
        <p:origin x="390" y="108"/>
      </p:cViewPr>
      <p:guideLst>
        <p:guide orient="horz" pos="2160"/>
        <p:guide orient="horz" pos="890"/>
        <p:guide pos="2268"/>
        <p:guide pos="756"/>
        <p:guide pos="7227"/>
      </p:guideLst>
    </p:cSldViewPr>
  </p:slideViewPr>
  <p:notesTextViewPr>
    <p:cViewPr>
      <p:scale>
        <a:sx n="1" d="1"/>
        <a:sy n="1" d="1"/>
      </p:scale>
      <p:origin x="0" y="0"/>
    </p:cViewPr>
  </p:notesTextViewPr>
  <p:sorterViewPr>
    <p:cViewPr>
      <p:scale>
        <a:sx n="100" d="100"/>
        <a:sy n="100" d="100"/>
      </p:scale>
      <p:origin x="0" y="-1254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microsoft.com/office/2016/11/relationships/changesInfo" Target="changesInfos/changesInfo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heme" Target="theme/them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presProps" Target="presProps.xml"/><Relationship Id="rId85"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handoutMaster" Target="handoutMasters/handoutMaster1.xml"/><Relationship Id="rId8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Wright" userId="be7fc9d9-410b-4e95-8ea9-d930ff241b27" providerId="ADAL" clId="{7C41B869-3247-4D3E-B511-CCCB18E4C0CE}"/>
    <pc:docChg chg="delSld modSld sldOrd">
      <pc:chgData name="David Wright" userId="be7fc9d9-410b-4e95-8ea9-d930ff241b27" providerId="ADAL" clId="{7C41B869-3247-4D3E-B511-CCCB18E4C0CE}" dt="2019-09-12T07:59:16.616" v="34" actId="2696"/>
      <pc:docMkLst>
        <pc:docMk/>
      </pc:docMkLst>
      <pc:sldChg chg="ord">
        <pc:chgData name="David Wright" userId="be7fc9d9-410b-4e95-8ea9-d930ff241b27" providerId="ADAL" clId="{7C41B869-3247-4D3E-B511-CCCB18E4C0CE}" dt="2019-09-12T02:06:36.586" v="1"/>
        <pc:sldMkLst>
          <pc:docMk/>
          <pc:sldMk cId="1159559213" sldId="581"/>
        </pc:sldMkLst>
      </pc:sldChg>
      <pc:sldChg chg="ord">
        <pc:chgData name="David Wright" userId="be7fc9d9-410b-4e95-8ea9-d930ff241b27" providerId="ADAL" clId="{7C41B869-3247-4D3E-B511-CCCB18E4C0CE}" dt="2019-09-12T02:06:36.586" v="1"/>
        <pc:sldMkLst>
          <pc:docMk/>
          <pc:sldMk cId="1526519292" sldId="582"/>
        </pc:sldMkLst>
      </pc:sldChg>
      <pc:sldChg chg="ord">
        <pc:chgData name="David Wright" userId="be7fc9d9-410b-4e95-8ea9-d930ff241b27" providerId="ADAL" clId="{7C41B869-3247-4D3E-B511-CCCB18E4C0CE}" dt="2019-09-12T02:06:36.586" v="1"/>
        <pc:sldMkLst>
          <pc:docMk/>
          <pc:sldMk cId="3829183097" sldId="583"/>
        </pc:sldMkLst>
      </pc:sldChg>
      <pc:sldChg chg="ord">
        <pc:chgData name="David Wright" userId="be7fc9d9-410b-4e95-8ea9-d930ff241b27" providerId="ADAL" clId="{7C41B869-3247-4D3E-B511-CCCB18E4C0CE}" dt="2019-09-12T02:06:36.586" v="1"/>
        <pc:sldMkLst>
          <pc:docMk/>
          <pc:sldMk cId="1769153618" sldId="584"/>
        </pc:sldMkLst>
      </pc:sldChg>
      <pc:sldChg chg="modSp">
        <pc:chgData name="David Wright" userId="be7fc9d9-410b-4e95-8ea9-d930ff241b27" providerId="ADAL" clId="{7C41B869-3247-4D3E-B511-CCCB18E4C0CE}" dt="2019-09-12T02:30:18.103" v="25" actId="6549"/>
        <pc:sldMkLst>
          <pc:docMk/>
          <pc:sldMk cId="2188215119" sldId="1042"/>
        </pc:sldMkLst>
        <pc:spChg chg="mod">
          <ac:chgData name="David Wright" userId="be7fc9d9-410b-4e95-8ea9-d930ff241b27" providerId="ADAL" clId="{7C41B869-3247-4D3E-B511-CCCB18E4C0CE}" dt="2019-09-12T02:30:18.103" v="25" actId="6549"/>
          <ac:spMkLst>
            <pc:docMk/>
            <pc:sldMk cId="2188215119" sldId="1042"/>
            <ac:spMk id="16" creationId="{FE852A9F-5E27-41E2-88A7-60D2114F131F}"/>
          </ac:spMkLst>
        </pc:spChg>
      </pc:sldChg>
      <pc:sldChg chg="ord">
        <pc:chgData name="David Wright" userId="be7fc9d9-410b-4e95-8ea9-d930ff241b27" providerId="ADAL" clId="{7C41B869-3247-4D3E-B511-CCCB18E4C0CE}" dt="2019-09-12T02:29:47.877" v="3"/>
        <pc:sldMkLst>
          <pc:docMk/>
          <pc:sldMk cId="1956919095" sldId="1044"/>
        </pc:sldMkLst>
      </pc:sldChg>
      <pc:sldChg chg="ord">
        <pc:chgData name="David Wright" userId="be7fc9d9-410b-4e95-8ea9-d930ff241b27" providerId="ADAL" clId="{7C41B869-3247-4D3E-B511-CCCB18E4C0CE}" dt="2019-09-12T04:20:56.780" v="33"/>
        <pc:sldMkLst>
          <pc:docMk/>
          <pc:sldMk cId="946537663" sldId="1052"/>
        </pc:sldMkLst>
      </pc:sldChg>
      <pc:sldChg chg="ord">
        <pc:chgData name="David Wright" userId="be7fc9d9-410b-4e95-8ea9-d930ff241b27" providerId="ADAL" clId="{7C41B869-3247-4D3E-B511-CCCB18E4C0CE}" dt="2019-09-12T04:20:56.780" v="33"/>
        <pc:sldMkLst>
          <pc:docMk/>
          <pc:sldMk cId="1143156899" sldId="1072"/>
        </pc:sldMkLst>
      </pc:sldChg>
      <pc:sldChg chg="ord">
        <pc:chgData name="David Wright" userId="be7fc9d9-410b-4e95-8ea9-d930ff241b27" providerId="ADAL" clId="{7C41B869-3247-4D3E-B511-CCCB18E4C0CE}" dt="2019-09-12T02:11:56.503" v="2"/>
        <pc:sldMkLst>
          <pc:docMk/>
          <pc:sldMk cId="3875324401" sldId="1073"/>
        </pc:sldMkLst>
      </pc:sldChg>
      <pc:sldChg chg="ord">
        <pc:chgData name="David Wright" userId="be7fc9d9-410b-4e95-8ea9-d930ff241b27" providerId="ADAL" clId="{7C41B869-3247-4D3E-B511-CCCB18E4C0CE}" dt="2019-09-12T04:20:56.780" v="33"/>
        <pc:sldMkLst>
          <pc:docMk/>
          <pc:sldMk cId="1720557083" sldId="1075"/>
        </pc:sldMkLst>
      </pc:sldChg>
      <pc:sldChg chg="ord">
        <pc:chgData name="David Wright" userId="be7fc9d9-410b-4e95-8ea9-d930ff241b27" providerId="ADAL" clId="{7C41B869-3247-4D3E-B511-CCCB18E4C0CE}" dt="2019-09-12T04:20:56.780" v="33"/>
        <pc:sldMkLst>
          <pc:docMk/>
          <pc:sldMk cId="709615749" sldId="1076"/>
        </pc:sldMkLst>
      </pc:sldChg>
      <pc:sldChg chg="ord">
        <pc:chgData name="David Wright" userId="be7fc9d9-410b-4e95-8ea9-d930ff241b27" providerId="ADAL" clId="{7C41B869-3247-4D3E-B511-CCCB18E4C0CE}" dt="2019-09-12T02:06:36.586" v="1"/>
        <pc:sldMkLst>
          <pc:docMk/>
          <pc:sldMk cId="2823580081" sldId="1079"/>
        </pc:sldMkLst>
      </pc:sldChg>
      <pc:sldChg chg="ord">
        <pc:chgData name="David Wright" userId="be7fc9d9-410b-4e95-8ea9-d930ff241b27" providerId="ADAL" clId="{7C41B869-3247-4D3E-B511-CCCB18E4C0CE}" dt="2019-09-12T02:06:36.586" v="1"/>
        <pc:sldMkLst>
          <pc:docMk/>
          <pc:sldMk cId="3889194452" sldId="1206"/>
        </pc:sldMkLst>
      </pc:sldChg>
      <pc:sldChg chg="ord">
        <pc:chgData name="David Wright" userId="be7fc9d9-410b-4e95-8ea9-d930ff241b27" providerId="ADAL" clId="{7C41B869-3247-4D3E-B511-CCCB18E4C0CE}" dt="2019-09-12T02:11:56.503" v="2"/>
        <pc:sldMkLst>
          <pc:docMk/>
          <pc:sldMk cId="1236285865" sldId="1211"/>
        </pc:sldMkLst>
      </pc:sldChg>
      <pc:sldChg chg="ord">
        <pc:chgData name="David Wright" userId="be7fc9d9-410b-4e95-8ea9-d930ff241b27" providerId="ADAL" clId="{7C41B869-3247-4D3E-B511-CCCB18E4C0CE}" dt="2019-09-12T02:11:56.503" v="2"/>
        <pc:sldMkLst>
          <pc:docMk/>
          <pc:sldMk cId="3612109357" sldId="1212"/>
        </pc:sldMkLst>
      </pc:sldChg>
      <pc:sldChg chg="ord">
        <pc:chgData name="David Wright" userId="be7fc9d9-410b-4e95-8ea9-d930ff241b27" providerId="ADAL" clId="{7C41B869-3247-4D3E-B511-CCCB18E4C0CE}" dt="2019-09-12T02:11:56.503" v="2"/>
        <pc:sldMkLst>
          <pc:docMk/>
          <pc:sldMk cId="2062414242" sldId="1213"/>
        </pc:sldMkLst>
      </pc:sldChg>
      <pc:sldChg chg="ord">
        <pc:chgData name="David Wright" userId="be7fc9d9-410b-4e95-8ea9-d930ff241b27" providerId="ADAL" clId="{7C41B869-3247-4D3E-B511-CCCB18E4C0CE}" dt="2019-09-12T02:11:56.503" v="2"/>
        <pc:sldMkLst>
          <pc:docMk/>
          <pc:sldMk cId="2268723927" sldId="1217"/>
        </pc:sldMkLst>
      </pc:sldChg>
      <pc:sldChg chg="ord">
        <pc:chgData name="David Wright" userId="be7fc9d9-410b-4e95-8ea9-d930ff241b27" providerId="ADAL" clId="{7C41B869-3247-4D3E-B511-CCCB18E4C0CE}" dt="2019-09-12T02:11:56.503" v="2"/>
        <pc:sldMkLst>
          <pc:docMk/>
          <pc:sldMk cId="307263649" sldId="1218"/>
        </pc:sldMkLst>
      </pc:sldChg>
      <pc:sldChg chg="ord">
        <pc:chgData name="David Wright" userId="be7fc9d9-410b-4e95-8ea9-d930ff241b27" providerId="ADAL" clId="{7C41B869-3247-4D3E-B511-CCCB18E4C0CE}" dt="2019-09-12T02:11:56.503" v="2"/>
        <pc:sldMkLst>
          <pc:docMk/>
          <pc:sldMk cId="4188867887" sldId="1222"/>
        </pc:sldMkLst>
      </pc:sldChg>
      <pc:sldChg chg="ord">
        <pc:chgData name="David Wright" userId="be7fc9d9-410b-4e95-8ea9-d930ff241b27" providerId="ADAL" clId="{7C41B869-3247-4D3E-B511-CCCB18E4C0CE}" dt="2019-09-12T02:11:56.503" v="2"/>
        <pc:sldMkLst>
          <pc:docMk/>
          <pc:sldMk cId="2143581419" sldId="1224"/>
        </pc:sldMkLst>
      </pc:sldChg>
      <pc:sldChg chg="ord">
        <pc:chgData name="David Wright" userId="be7fc9d9-410b-4e95-8ea9-d930ff241b27" providerId="ADAL" clId="{7C41B869-3247-4D3E-B511-CCCB18E4C0CE}" dt="2019-09-12T02:11:56.503" v="2"/>
        <pc:sldMkLst>
          <pc:docMk/>
          <pc:sldMk cId="1914866054" sldId="1225"/>
        </pc:sldMkLst>
      </pc:sldChg>
      <pc:sldChg chg="ord">
        <pc:chgData name="David Wright" userId="be7fc9d9-410b-4e95-8ea9-d930ff241b27" providerId="ADAL" clId="{7C41B869-3247-4D3E-B511-CCCB18E4C0CE}" dt="2019-09-12T02:11:56.503" v="2"/>
        <pc:sldMkLst>
          <pc:docMk/>
          <pc:sldMk cId="3919137864" sldId="1230"/>
        </pc:sldMkLst>
      </pc:sldChg>
      <pc:sldChg chg="ord">
        <pc:chgData name="David Wright" userId="be7fc9d9-410b-4e95-8ea9-d930ff241b27" providerId="ADAL" clId="{7C41B869-3247-4D3E-B511-CCCB18E4C0CE}" dt="2019-09-12T02:11:56.503" v="2"/>
        <pc:sldMkLst>
          <pc:docMk/>
          <pc:sldMk cId="4141051645" sldId="1232"/>
        </pc:sldMkLst>
      </pc:sldChg>
      <pc:sldChg chg="ord">
        <pc:chgData name="David Wright" userId="be7fc9d9-410b-4e95-8ea9-d930ff241b27" providerId="ADAL" clId="{7C41B869-3247-4D3E-B511-CCCB18E4C0CE}" dt="2019-09-12T02:06:36.586" v="1"/>
        <pc:sldMkLst>
          <pc:docMk/>
          <pc:sldMk cId="860931962" sldId="1233"/>
        </pc:sldMkLst>
      </pc:sldChg>
      <pc:sldChg chg="ord">
        <pc:chgData name="David Wright" userId="be7fc9d9-410b-4e95-8ea9-d930ff241b27" providerId="ADAL" clId="{7C41B869-3247-4D3E-B511-CCCB18E4C0CE}" dt="2019-09-12T02:06:36.586" v="1"/>
        <pc:sldMkLst>
          <pc:docMk/>
          <pc:sldMk cId="792011257" sldId="1234"/>
        </pc:sldMkLst>
      </pc:sldChg>
      <pc:sldChg chg="ord">
        <pc:chgData name="David Wright" userId="be7fc9d9-410b-4e95-8ea9-d930ff241b27" providerId="ADAL" clId="{7C41B869-3247-4D3E-B511-CCCB18E4C0CE}" dt="2019-09-12T02:06:36.586" v="1"/>
        <pc:sldMkLst>
          <pc:docMk/>
          <pc:sldMk cId="3067961718" sldId="1235"/>
        </pc:sldMkLst>
      </pc:sldChg>
      <pc:sldChg chg="ord">
        <pc:chgData name="David Wright" userId="be7fc9d9-410b-4e95-8ea9-d930ff241b27" providerId="ADAL" clId="{7C41B869-3247-4D3E-B511-CCCB18E4C0CE}" dt="2019-09-12T04:20:56.780" v="33"/>
        <pc:sldMkLst>
          <pc:docMk/>
          <pc:sldMk cId="2047166869" sldId="1237"/>
        </pc:sldMkLst>
      </pc:sldChg>
      <pc:sldChg chg="ord">
        <pc:chgData name="David Wright" userId="be7fc9d9-410b-4e95-8ea9-d930ff241b27" providerId="ADAL" clId="{7C41B869-3247-4D3E-B511-CCCB18E4C0CE}" dt="2019-09-12T02:11:56.503" v="2"/>
        <pc:sldMkLst>
          <pc:docMk/>
          <pc:sldMk cId="2927741649" sldId="1248"/>
        </pc:sldMkLst>
      </pc:sldChg>
      <pc:sldChg chg="modSp del">
        <pc:chgData name="David Wright" userId="be7fc9d9-410b-4e95-8ea9-d930ff241b27" providerId="ADAL" clId="{7C41B869-3247-4D3E-B511-CCCB18E4C0CE}" dt="2019-09-12T07:59:16.616" v="34" actId="2696"/>
        <pc:sldMkLst>
          <pc:docMk/>
          <pc:sldMk cId="2407710909" sldId="1250"/>
        </pc:sldMkLst>
        <pc:spChg chg="mod">
          <ac:chgData name="David Wright" userId="be7fc9d9-410b-4e95-8ea9-d930ff241b27" providerId="ADAL" clId="{7C41B869-3247-4D3E-B511-CCCB18E4C0CE}" dt="2019-09-12T02:34:59.257" v="32" actId="20577"/>
          <ac:spMkLst>
            <pc:docMk/>
            <pc:sldMk cId="2407710909" sldId="1250"/>
            <ac:spMk id="10" creationId="{6FDF562E-C19F-400D-84A0-D49AF3A286D5}"/>
          </ac:spMkLst>
        </pc:spChg>
      </pc:sldChg>
      <pc:sldChg chg="ord">
        <pc:chgData name="David Wright" userId="be7fc9d9-410b-4e95-8ea9-d930ff241b27" providerId="ADAL" clId="{7C41B869-3247-4D3E-B511-CCCB18E4C0CE}" dt="2019-09-12T02:11:56.503" v="2"/>
        <pc:sldMkLst>
          <pc:docMk/>
          <pc:sldMk cId="3603886683" sldId="1252"/>
        </pc:sldMkLst>
      </pc:sldChg>
      <pc:sldChg chg="ord">
        <pc:chgData name="David Wright" userId="be7fc9d9-410b-4e95-8ea9-d930ff241b27" providerId="ADAL" clId="{7C41B869-3247-4D3E-B511-CCCB18E4C0CE}" dt="2019-09-12T02:11:56.503" v="2"/>
        <pc:sldMkLst>
          <pc:docMk/>
          <pc:sldMk cId="1247963982" sldId="1260"/>
        </pc:sldMkLst>
      </pc:sldChg>
      <pc:sldChg chg="ord">
        <pc:chgData name="David Wright" userId="be7fc9d9-410b-4e95-8ea9-d930ff241b27" providerId="ADAL" clId="{7C41B869-3247-4D3E-B511-CCCB18E4C0CE}" dt="2019-09-12T02:11:56.503" v="2"/>
        <pc:sldMkLst>
          <pc:docMk/>
          <pc:sldMk cId="2853326266" sldId="1261"/>
        </pc:sldMkLst>
      </pc:sldChg>
      <pc:sldChg chg="ord">
        <pc:chgData name="David Wright" userId="be7fc9d9-410b-4e95-8ea9-d930ff241b27" providerId="ADAL" clId="{7C41B869-3247-4D3E-B511-CCCB18E4C0CE}" dt="2019-09-12T02:11:56.503" v="2"/>
        <pc:sldMkLst>
          <pc:docMk/>
          <pc:sldMk cId="1422005706" sldId="1268"/>
        </pc:sldMkLst>
      </pc:sldChg>
      <pc:sldChg chg="ord">
        <pc:chgData name="David Wright" userId="be7fc9d9-410b-4e95-8ea9-d930ff241b27" providerId="ADAL" clId="{7C41B869-3247-4D3E-B511-CCCB18E4C0CE}" dt="2019-09-12T02:11:56.503" v="2"/>
        <pc:sldMkLst>
          <pc:docMk/>
          <pc:sldMk cId="3458502083" sldId="1275"/>
        </pc:sldMkLst>
      </pc:sldChg>
      <pc:sldChg chg="ord">
        <pc:chgData name="David Wright" userId="be7fc9d9-410b-4e95-8ea9-d930ff241b27" providerId="ADAL" clId="{7C41B869-3247-4D3E-B511-CCCB18E4C0CE}" dt="2019-09-12T02:11:56.503" v="2"/>
        <pc:sldMkLst>
          <pc:docMk/>
          <pc:sldMk cId="3252746872" sldId="1276"/>
        </pc:sldMkLst>
      </pc:sldChg>
      <pc:sldChg chg="ord">
        <pc:chgData name="David Wright" userId="be7fc9d9-410b-4e95-8ea9-d930ff241b27" providerId="ADAL" clId="{7C41B869-3247-4D3E-B511-CCCB18E4C0CE}" dt="2019-09-12T02:11:56.503" v="2"/>
        <pc:sldMkLst>
          <pc:docMk/>
          <pc:sldMk cId="220488606" sldId="1277"/>
        </pc:sldMkLst>
      </pc:sldChg>
      <pc:sldChg chg="ord">
        <pc:chgData name="David Wright" userId="be7fc9d9-410b-4e95-8ea9-d930ff241b27" providerId="ADAL" clId="{7C41B869-3247-4D3E-B511-CCCB18E4C0CE}" dt="2019-09-12T02:11:56.503" v="2"/>
        <pc:sldMkLst>
          <pc:docMk/>
          <pc:sldMk cId="4268510546" sldId="1278"/>
        </pc:sldMkLst>
      </pc:sldChg>
      <pc:sldChg chg="ord">
        <pc:chgData name="David Wright" userId="be7fc9d9-410b-4e95-8ea9-d930ff241b27" providerId="ADAL" clId="{7C41B869-3247-4D3E-B511-CCCB18E4C0CE}" dt="2019-09-12T02:11:56.503" v="2"/>
        <pc:sldMkLst>
          <pc:docMk/>
          <pc:sldMk cId="2537826940" sldId="1279"/>
        </pc:sldMkLst>
      </pc:sldChg>
      <pc:sldChg chg="ord">
        <pc:chgData name="David Wright" userId="be7fc9d9-410b-4e95-8ea9-d930ff241b27" providerId="ADAL" clId="{7C41B869-3247-4D3E-B511-CCCB18E4C0CE}" dt="2019-09-12T02:11:56.503" v="2"/>
        <pc:sldMkLst>
          <pc:docMk/>
          <pc:sldMk cId="602131540" sldId="1280"/>
        </pc:sldMkLst>
      </pc:sldChg>
    </pc:docChg>
  </pc:docChgLst>
  <pc:docChgLst>
    <pc:chgData name="David Wright" userId="S::david.wright@zenithpartners.com.au::be7fc9d9-410b-4e95-8ea9-d930ff241b27" providerId="AD" clId="Web-{AE5D66E6-5630-8F29-E9C7-899E8A93A6CB}"/>
    <pc:docChg chg="delSld modSld">
      <pc:chgData name="David Wright" userId="S::david.wright@zenithpartners.com.au::be7fc9d9-410b-4e95-8ea9-d930ff241b27" providerId="AD" clId="Web-{AE5D66E6-5630-8F29-E9C7-899E8A93A6CB}" dt="2019-09-12T05:31:16.616" v="9" actId="20577"/>
      <pc:docMkLst>
        <pc:docMk/>
      </pc:docMkLst>
      <pc:sldChg chg="delSp modSp">
        <pc:chgData name="David Wright" userId="S::david.wright@zenithpartners.com.au::be7fc9d9-410b-4e95-8ea9-d930ff241b27" providerId="AD" clId="Web-{AE5D66E6-5630-8F29-E9C7-899E8A93A6CB}" dt="2019-09-12T05:31:16.616" v="9" actId="20577"/>
        <pc:sldMkLst>
          <pc:docMk/>
          <pc:sldMk cId="842586382" sldId="475"/>
        </pc:sldMkLst>
        <pc:spChg chg="mod">
          <ac:chgData name="David Wright" userId="S::david.wright@zenithpartners.com.au::be7fc9d9-410b-4e95-8ea9-d930ff241b27" providerId="AD" clId="Web-{AE5D66E6-5630-8F29-E9C7-899E8A93A6CB}" dt="2019-09-12T05:31:16.616" v="9" actId="20577"/>
          <ac:spMkLst>
            <pc:docMk/>
            <pc:sldMk cId="842586382" sldId="475"/>
            <ac:spMk id="28" creationId="{1B01CCB2-B546-4886-977A-ADA0171655D0}"/>
          </ac:spMkLst>
        </pc:spChg>
        <pc:grpChg chg="del">
          <ac:chgData name="David Wright" userId="S::david.wright@zenithpartners.com.au::be7fc9d9-410b-4e95-8ea9-d930ff241b27" providerId="AD" clId="Web-{AE5D66E6-5630-8F29-E9C7-899E8A93A6CB}" dt="2019-09-12T05:30:14.350" v="7"/>
          <ac:grpSpMkLst>
            <pc:docMk/>
            <pc:sldMk cId="842586382" sldId="475"/>
            <ac:grpSpMk id="24" creationId="{F88F8CED-ABB7-41FA-BFB6-168D70CC62AD}"/>
          </ac:grpSpMkLst>
        </pc:grpChg>
      </pc:sldChg>
      <pc:sldChg chg="del">
        <pc:chgData name="David Wright" userId="S::david.wright@zenithpartners.com.au::be7fc9d9-410b-4e95-8ea9-d930ff241b27" providerId="AD" clId="Web-{AE5D66E6-5630-8F29-E9C7-899E8A93A6CB}" dt="2019-09-12T05:27:58.037" v="1"/>
        <pc:sldMkLst>
          <pc:docMk/>
          <pc:sldMk cId="709615749" sldId="1076"/>
        </pc:sldMkLst>
      </pc:sldChg>
      <pc:sldChg chg="del">
        <pc:chgData name="David Wright" userId="S::david.wright@zenithpartners.com.au::be7fc9d9-410b-4e95-8ea9-d930ff241b27" providerId="AD" clId="Web-{AE5D66E6-5630-8F29-E9C7-899E8A93A6CB}" dt="2019-09-12T05:28:52.100" v="3"/>
        <pc:sldMkLst>
          <pc:docMk/>
          <pc:sldMk cId="502914259" sldId="1165"/>
        </pc:sldMkLst>
      </pc:sldChg>
      <pc:sldChg chg="del">
        <pc:chgData name="David Wright" userId="S::david.wright@zenithpartners.com.au::be7fc9d9-410b-4e95-8ea9-d930ff241b27" providerId="AD" clId="Web-{AE5D66E6-5630-8F29-E9C7-899E8A93A6CB}" dt="2019-09-12T05:27:59.678" v="2"/>
        <pc:sldMkLst>
          <pc:docMk/>
          <pc:sldMk cId="2047166869" sldId="1237"/>
        </pc:sldMkLst>
      </pc:sldChg>
      <pc:sldChg chg="del">
        <pc:chgData name="David Wright" userId="S::david.wright@zenithpartners.com.au::be7fc9d9-410b-4e95-8ea9-d930ff241b27" providerId="AD" clId="Web-{AE5D66E6-5630-8F29-E9C7-899E8A93A6CB}" dt="2019-09-12T05:27:25.709" v="0"/>
        <pc:sldMkLst>
          <pc:docMk/>
          <pc:sldMk cId="3451012575" sldId="1241"/>
        </pc:sldMkLst>
      </pc:sldChg>
    </pc:docChg>
  </pc:docChgLst>
  <pc:docChgLst>
    <pc:chgData name="Louise Watson" userId="514b89df-2204-4b1e-86a7-221d1a3639af" providerId="ADAL" clId="{0DD9AC9E-1159-44CB-9408-3AF67B7CD400}"/>
    <pc:docChg chg="undo redo custSel addSld modSld">
      <pc:chgData name="Louise Watson" userId="514b89df-2204-4b1e-86a7-221d1a3639af" providerId="ADAL" clId="{0DD9AC9E-1159-44CB-9408-3AF67B7CD400}" dt="2019-09-12T06:05:35.604" v="1016" actId="6549"/>
      <pc:docMkLst>
        <pc:docMk/>
      </pc:docMkLst>
      <pc:sldChg chg="addSp delSp modSp">
        <pc:chgData name="Louise Watson" userId="514b89df-2204-4b1e-86a7-221d1a3639af" providerId="ADAL" clId="{0DD9AC9E-1159-44CB-9408-3AF67B7CD400}" dt="2019-09-12T06:05:35.604" v="1016" actId="6549"/>
        <pc:sldMkLst>
          <pc:docMk/>
          <pc:sldMk cId="842586382" sldId="475"/>
        </pc:sldMkLst>
        <pc:spChg chg="mod">
          <ac:chgData name="Louise Watson" userId="514b89df-2204-4b1e-86a7-221d1a3639af" providerId="ADAL" clId="{0DD9AC9E-1159-44CB-9408-3AF67B7CD400}" dt="2019-09-12T05:16:50.138" v="897" actId="1076"/>
          <ac:spMkLst>
            <pc:docMk/>
            <pc:sldMk cId="842586382" sldId="475"/>
            <ac:spMk id="22" creationId="{C1110BBE-29E0-4558-AA86-174401CAA1ED}"/>
          </ac:spMkLst>
        </pc:spChg>
        <pc:spChg chg="mod">
          <ac:chgData name="Louise Watson" userId="514b89df-2204-4b1e-86a7-221d1a3639af" providerId="ADAL" clId="{0DD9AC9E-1159-44CB-9408-3AF67B7CD400}" dt="2019-09-12T05:15:27.370" v="891" actId="6549"/>
          <ac:spMkLst>
            <pc:docMk/>
            <pc:sldMk cId="842586382" sldId="475"/>
            <ac:spMk id="25" creationId="{01FF68D8-CECD-489E-9D79-582500D19EE0}"/>
          </ac:spMkLst>
        </pc:spChg>
        <pc:spChg chg="add mod">
          <ac:chgData name="Louise Watson" userId="514b89df-2204-4b1e-86a7-221d1a3639af" providerId="ADAL" clId="{0DD9AC9E-1159-44CB-9408-3AF67B7CD400}" dt="2019-09-12T06:05:17.404" v="1014" actId="6549"/>
          <ac:spMkLst>
            <pc:docMk/>
            <pc:sldMk cId="842586382" sldId="475"/>
            <ac:spMk id="28" creationId="{1B01CCB2-B546-4886-977A-ADA0171655D0}"/>
          </ac:spMkLst>
        </pc:spChg>
        <pc:spChg chg="mod">
          <ac:chgData name="Louise Watson" userId="514b89df-2204-4b1e-86a7-221d1a3639af" providerId="ADAL" clId="{0DD9AC9E-1159-44CB-9408-3AF67B7CD400}" dt="2019-09-12T06:05:35.604" v="1016" actId="6549"/>
          <ac:spMkLst>
            <pc:docMk/>
            <pc:sldMk cId="842586382" sldId="475"/>
            <ac:spMk id="48" creationId="{58F2CF35-C088-414C-969F-F48A48B2B67B}"/>
          </ac:spMkLst>
        </pc:spChg>
        <pc:spChg chg="mod">
          <ac:chgData name="Louise Watson" userId="514b89df-2204-4b1e-86a7-221d1a3639af" providerId="ADAL" clId="{0DD9AC9E-1159-44CB-9408-3AF67B7CD400}" dt="2019-09-12T05:12:40.372" v="852" actId="20577"/>
          <ac:spMkLst>
            <pc:docMk/>
            <pc:sldMk cId="842586382" sldId="475"/>
            <ac:spMk id="54" creationId="{02FAFF64-F80B-4328-B4DB-E7E7E063044A}"/>
          </ac:spMkLst>
        </pc:spChg>
        <pc:spChg chg="mod">
          <ac:chgData name="Louise Watson" userId="514b89df-2204-4b1e-86a7-221d1a3639af" providerId="ADAL" clId="{0DD9AC9E-1159-44CB-9408-3AF67B7CD400}" dt="2019-09-12T05:16:41.005" v="896" actId="1076"/>
          <ac:spMkLst>
            <pc:docMk/>
            <pc:sldMk cId="842586382" sldId="475"/>
            <ac:spMk id="57" creationId="{146FE4A4-2BF2-4FAC-A3BC-A6BC41DA6AE9}"/>
          </ac:spMkLst>
        </pc:spChg>
        <pc:spChg chg="mod">
          <ac:chgData name="Louise Watson" userId="514b89df-2204-4b1e-86a7-221d1a3639af" providerId="ADAL" clId="{0DD9AC9E-1159-44CB-9408-3AF67B7CD400}" dt="2019-09-12T05:13:38.960" v="878" actId="20577"/>
          <ac:spMkLst>
            <pc:docMk/>
            <pc:sldMk cId="842586382" sldId="475"/>
            <ac:spMk id="60" creationId="{D5F39F8D-09BD-4BEF-A949-4544ED7D9840}"/>
          </ac:spMkLst>
        </pc:spChg>
        <pc:spChg chg="mod">
          <ac:chgData name="Louise Watson" userId="514b89df-2204-4b1e-86a7-221d1a3639af" providerId="ADAL" clId="{0DD9AC9E-1159-44CB-9408-3AF67B7CD400}" dt="2019-09-12T05:17:14.133" v="899" actId="20577"/>
          <ac:spMkLst>
            <pc:docMk/>
            <pc:sldMk cId="842586382" sldId="475"/>
            <ac:spMk id="63" creationId="{1B71EC8D-955F-4B47-9D15-DAEDEFBD1D63}"/>
          </ac:spMkLst>
        </pc:spChg>
        <pc:spChg chg="del mod">
          <ac:chgData name="Louise Watson" userId="514b89df-2204-4b1e-86a7-221d1a3639af" providerId="ADAL" clId="{0DD9AC9E-1159-44CB-9408-3AF67B7CD400}" dt="2019-09-12T05:16:07.789" v="892"/>
          <ac:spMkLst>
            <pc:docMk/>
            <pc:sldMk cId="842586382" sldId="475"/>
            <ac:spMk id="66" creationId="{B6E5B649-315D-4770-8835-EA249DD39703}"/>
          </ac:spMkLst>
        </pc:spChg>
        <pc:spChg chg="mod">
          <ac:chgData name="Louise Watson" userId="514b89df-2204-4b1e-86a7-221d1a3639af" providerId="ADAL" clId="{0DD9AC9E-1159-44CB-9408-3AF67B7CD400}" dt="2019-09-12T05:16:07.789" v="892"/>
          <ac:spMkLst>
            <pc:docMk/>
            <pc:sldMk cId="842586382" sldId="475"/>
            <ac:spMk id="67" creationId="{AE6BE2E9-6FD9-420D-9E39-374E5A514AF1}"/>
          </ac:spMkLst>
        </pc:spChg>
        <pc:grpChg chg="del mod">
          <ac:chgData name="Louise Watson" userId="514b89df-2204-4b1e-86a7-221d1a3639af" providerId="ADAL" clId="{0DD9AC9E-1159-44CB-9408-3AF67B7CD400}" dt="2019-09-12T05:16:07.789" v="892"/>
          <ac:grpSpMkLst>
            <pc:docMk/>
            <pc:sldMk cId="842586382" sldId="475"/>
            <ac:grpSpMk id="27" creationId="{266ED3E1-0FC1-479F-82C2-8EB8B157F3B8}"/>
          </ac:grpSpMkLst>
        </pc:grpChg>
      </pc:sldChg>
      <pc:sldChg chg="modSp">
        <pc:chgData name="Louise Watson" userId="514b89df-2204-4b1e-86a7-221d1a3639af" providerId="ADAL" clId="{0DD9AC9E-1159-44CB-9408-3AF67B7CD400}" dt="2019-08-29T23:53:02.784" v="35" actId="108"/>
        <pc:sldMkLst>
          <pc:docMk/>
          <pc:sldMk cId="3549603270" sldId="1021"/>
        </pc:sldMkLst>
        <pc:spChg chg="mod">
          <ac:chgData name="Louise Watson" userId="514b89df-2204-4b1e-86a7-221d1a3639af" providerId="ADAL" clId="{0DD9AC9E-1159-44CB-9408-3AF67B7CD400}" dt="2019-08-29T23:53:02.784" v="35" actId="108"/>
          <ac:spMkLst>
            <pc:docMk/>
            <pc:sldMk cId="3549603270" sldId="1021"/>
            <ac:spMk id="3" creationId="{00000000-0000-0000-0000-000000000000}"/>
          </ac:spMkLst>
        </pc:spChg>
        <pc:spChg chg="mod">
          <ac:chgData name="Louise Watson" userId="514b89df-2204-4b1e-86a7-221d1a3639af" providerId="ADAL" clId="{0DD9AC9E-1159-44CB-9408-3AF67B7CD400}" dt="2019-08-29T23:52:57.820" v="34" actId="13926"/>
          <ac:spMkLst>
            <pc:docMk/>
            <pc:sldMk cId="3549603270" sldId="1021"/>
            <ac:spMk id="10" creationId="{69400DAF-2C82-4369-9AE6-5EB090399B80}"/>
          </ac:spMkLst>
        </pc:spChg>
      </pc:sldChg>
      <pc:sldChg chg="addSp delSp modSp">
        <pc:chgData name="Louise Watson" userId="514b89df-2204-4b1e-86a7-221d1a3639af" providerId="ADAL" clId="{0DD9AC9E-1159-44CB-9408-3AF67B7CD400}" dt="2019-09-12T05:02:17.585" v="586" actId="478"/>
        <pc:sldMkLst>
          <pc:docMk/>
          <pc:sldMk cId="2409595643" sldId="1047"/>
        </pc:sldMkLst>
        <pc:spChg chg="mod">
          <ac:chgData name="Louise Watson" userId="514b89df-2204-4b1e-86a7-221d1a3639af" providerId="ADAL" clId="{0DD9AC9E-1159-44CB-9408-3AF67B7CD400}" dt="2019-08-29T23:55:32.821" v="36" actId="20577"/>
          <ac:spMkLst>
            <pc:docMk/>
            <pc:sldMk cId="2409595643" sldId="1047"/>
            <ac:spMk id="10" creationId="{6FDF562E-C19F-400D-84A0-D49AF3A286D5}"/>
          </ac:spMkLst>
        </pc:spChg>
        <pc:picChg chg="del">
          <ac:chgData name="Louise Watson" userId="514b89df-2204-4b1e-86a7-221d1a3639af" providerId="ADAL" clId="{0DD9AC9E-1159-44CB-9408-3AF67B7CD400}" dt="2019-08-29T23:55:58.955" v="37" actId="478"/>
          <ac:picMkLst>
            <pc:docMk/>
            <pc:sldMk cId="2409595643" sldId="1047"/>
            <ac:picMk id="2" creationId="{079C7DFD-9358-4991-B92C-11728CC6EBA6}"/>
          </ac:picMkLst>
        </pc:picChg>
        <pc:picChg chg="del">
          <ac:chgData name="Louise Watson" userId="514b89df-2204-4b1e-86a7-221d1a3639af" providerId="ADAL" clId="{0DD9AC9E-1159-44CB-9408-3AF67B7CD400}" dt="2019-09-12T05:02:17.585" v="586" actId="478"/>
          <ac:picMkLst>
            <pc:docMk/>
            <pc:sldMk cId="2409595643" sldId="1047"/>
            <ac:picMk id="2" creationId="{92AF067A-11E7-4F33-A954-39B9DB582B0A}"/>
          </ac:picMkLst>
        </pc:picChg>
        <pc:picChg chg="add mod">
          <ac:chgData name="Louise Watson" userId="514b89df-2204-4b1e-86a7-221d1a3639af" providerId="ADAL" clId="{0DD9AC9E-1159-44CB-9408-3AF67B7CD400}" dt="2019-08-29T23:56:37.913" v="108" actId="1036"/>
          <ac:picMkLst>
            <pc:docMk/>
            <pc:sldMk cId="2409595643" sldId="1047"/>
            <ac:picMk id="3" creationId="{0A925CAE-C69D-47B2-82DD-1D2314AE8EF2}"/>
          </ac:picMkLst>
        </pc:picChg>
      </pc:sldChg>
      <pc:sldChg chg="addSp delSp modSp">
        <pc:chgData name="Louise Watson" userId="514b89df-2204-4b1e-86a7-221d1a3639af" providerId="ADAL" clId="{0DD9AC9E-1159-44CB-9408-3AF67B7CD400}" dt="2019-09-12T04:48:09.876" v="318" actId="14100"/>
        <pc:sldMkLst>
          <pc:docMk/>
          <pc:sldMk cId="1143156899" sldId="1072"/>
        </pc:sldMkLst>
        <pc:spChg chg="mod">
          <ac:chgData name="Louise Watson" userId="514b89df-2204-4b1e-86a7-221d1a3639af" providerId="ADAL" clId="{0DD9AC9E-1159-44CB-9408-3AF67B7CD400}" dt="2019-09-12T04:46:32.025" v="273" actId="20577"/>
          <ac:spMkLst>
            <pc:docMk/>
            <pc:sldMk cId="1143156899" sldId="1072"/>
            <ac:spMk id="10" creationId="{6FDF562E-C19F-400D-84A0-D49AF3A286D5}"/>
          </ac:spMkLst>
        </pc:spChg>
        <pc:picChg chg="del">
          <ac:chgData name="Louise Watson" userId="514b89df-2204-4b1e-86a7-221d1a3639af" providerId="ADAL" clId="{0DD9AC9E-1159-44CB-9408-3AF67B7CD400}" dt="2019-09-12T04:41:21.303" v="121" actId="478"/>
          <ac:picMkLst>
            <pc:docMk/>
            <pc:sldMk cId="1143156899" sldId="1072"/>
            <ac:picMk id="2" creationId="{F2DA1569-F5B5-4C84-8EE5-4D001FF7643A}"/>
          </ac:picMkLst>
        </pc:picChg>
        <pc:picChg chg="add del">
          <ac:chgData name="Louise Watson" userId="514b89df-2204-4b1e-86a7-221d1a3639af" providerId="ADAL" clId="{0DD9AC9E-1159-44CB-9408-3AF67B7CD400}" dt="2019-09-12T04:41:48.269" v="123"/>
          <ac:picMkLst>
            <pc:docMk/>
            <pc:sldMk cId="1143156899" sldId="1072"/>
            <ac:picMk id="3" creationId="{5F0F38D2-4856-4690-AD9D-9058DDAF6999}"/>
          </ac:picMkLst>
        </pc:picChg>
        <pc:picChg chg="add mod">
          <ac:chgData name="Louise Watson" userId="514b89df-2204-4b1e-86a7-221d1a3639af" providerId="ADAL" clId="{0DD9AC9E-1159-44CB-9408-3AF67B7CD400}" dt="2019-09-12T04:48:09.876" v="318" actId="14100"/>
          <ac:picMkLst>
            <pc:docMk/>
            <pc:sldMk cId="1143156899" sldId="1072"/>
            <ac:picMk id="4" creationId="{08C708D9-57D0-4944-A7C2-3BC9B09E8BC9}"/>
          </ac:picMkLst>
        </pc:picChg>
      </pc:sldChg>
      <pc:sldChg chg="addSp delSp modSp">
        <pc:chgData name="Louise Watson" userId="514b89df-2204-4b1e-86a7-221d1a3639af" providerId="ADAL" clId="{0DD9AC9E-1159-44CB-9408-3AF67B7CD400}" dt="2019-09-12T04:46:13.669" v="231" actId="20577"/>
        <pc:sldMkLst>
          <pc:docMk/>
          <pc:sldMk cId="1720557083" sldId="1075"/>
        </pc:sldMkLst>
        <pc:spChg chg="mod">
          <ac:chgData name="Louise Watson" userId="514b89df-2204-4b1e-86a7-221d1a3639af" providerId="ADAL" clId="{0DD9AC9E-1159-44CB-9408-3AF67B7CD400}" dt="2019-09-12T04:46:13.669" v="231" actId="20577"/>
          <ac:spMkLst>
            <pc:docMk/>
            <pc:sldMk cId="1720557083" sldId="1075"/>
            <ac:spMk id="10" creationId="{6FDF562E-C19F-400D-84A0-D49AF3A286D5}"/>
          </ac:spMkLst>
        </pc:spChg>
        <pc:picChg chg="del">
          <ac:chgData name="Louise Watson" userId="514b89df-2204-4b1e-86a7-221d1a3639af" providerId="ADAL" clId="{0DD9AC9E-1159-44CB-9408-3AF67B7CD400}" dt="2019-09-12T04:41:53.491" v="124" actId="478"/>
          <ac:picMkLst>
            <pc:docMk/>
            <pc:sldMk cId="1720557083" sldId="1075"/>
            <ac:picMk id="2" creationId="{41818D1F-2145-43FD-9982-D19C97268095}"/>
          </ac:picMkLst>
        </pc:picChg>
        <pc:picChg chg="add mod">
          <ac:chgData name="Louise Watson" userId="514b89df-2204-4b1e-86a7-221d1a3639af" providerId="ADAL" clId="{0DD9AC9E-1159-44CB-9408-3AF67B7CD400}" dt="2019-09-12T04:44:19.617" v="179" actId="1038"/>
          <ac:picMkLst>
            <pc:docMk/>
            <pc:sldMk cId="1720557083" sldId="1075"/>
            <ac:picMk id="4" creationId="{0148486F-D5FD-4F7B-9A8A-A66B33D0FD13}"/>
          </ac:picMkLst>
        </pc:picChg>
      </pc:sldChg>
      <pc:sldChg chg="addSp delSp modSp add">
        <pc:chgData name="Louise Watson" userId="514b89df-2204-4b1e-86a7-221d1a3639af" providerId="ADAL" clId="{0DD9AC9E-1159-44CB-9408-3AF67B7CD400}" dt="2019-09-12T04:55:03.674" v="552" actId="14100"/>
        <pc:sldMkLst>
          <pc:docMk/>
          <pc:sldMk cId="3293658964" sldId="1281"/>
        </pc:sldMkLst>
        <pc:spChg chg="mod">
          <ac:chgData name="Louise Watson" userId="514b89df-2204-4b1e-86a7-221d1a3639af" providerId="ADAL" clId="{0DD9AC9E-1159-44CB-9408-3AF67B7CD400}" dt="2019-09-12T04:49:13.982" v="357" actId="20577"/>
          <ac:spMkLst>
            <pc:docMk/>
            <pc:sldMk cId="3293658964" sldId="1281"/>
            <ac:spMk id="10" creationId="{6FDF562E-C19F-400D-84A0-D49AF3A286D5}"/>
          </ac:spMkLst>
        </pc:spChg>
        <pc:picChg chg="add del mod">
          <ac:chgData name="Louise Watson" userId="514b89df-2204-4b1e-86a7-221d1a3639af" providerId="ADAL" clId="{0DD9AC9E-1159-44CB-9408-3AF67B7CD400}" dt="2019-09-12T04:51:24.008" v="437" actId="478"/>
          <ac:picMkLst>
            <pc:docMk/>
            <pc:sldMk cId="3293658964" sldId="1281"/>
            <ac:picMk id="2" creationId="{209D0851-3954-47BD-9B56-147A0B8A5E0A}"/>
          </ac:picMkLst>
        </pc:picChg>
        <pc:picChg chg="add del mod">
          <ac:chgData name="Louise Watson" userId="514b89df-2204-4b1e-86a7-221d1a3639af" providerId="ADAL" clId="{0DD9AC9E-1159-44CB-9408-3AF67B7CD400}" dt="2019-09-12T04:53:01.863" v="490"/>
          <ac:picMkLst>
            <pc:docMk/>
            <pc:sldMk cId="3293658964" sldId="1281"/>
            <ac:picMk id="3" creationId="{62860476-097A-43FD-932D-0E986C59A11D}"/>
          </ac:picMkLst>
        </pc:picChg>
        <pc:picChg chg="del">
          <ac:chgData name="Louise Watson" userId="514b89df-2204-4b1e-86a7-221d1a3639af" providerId="ADAL" clId="{0DD9AC9E-1159-44CB-9408-3AF67B7CD400}" dt="2019-09-12T04:49:17.599" v="358" actId="478"/>
          <ac:picMkLst>
            <pc:docMk/>
            <pc:sldMk cId="3293658964" sldId="1281"/>
            <ac:picMk id="4" creationId="{08C708D9-57D0-4944-A7C2-3BC9B09E8BC9}"/>
          </ac:picMkLst>
        </pc:picChg>
        <pc:picChg chg="add mod">
          <ac:chgData name="Louise Watson" userId="514b89df-2204-4b1e-86a7-221d1a3639af" providerId="ADAL" clId="{0DD9AC9E-1159-44CB-9408-3AF67B7CD400}" dt="2019-09-12T04:55:03.674" v="552" actId="14100"/>
          <ac:picMkLst>
            <pc:docMk/>
            <pc:sldMk cId="3293658964" sldId="1281"/>
            <ac:picMk id="5" creationId="{1C3B26B7-AB4A-4CFE-9F08-ADF8521C3A08}"/>
          </ac:picMkLst>
        </pc:picChg>
      </pc:sldChg>
      <pc:sldChg chg="addSp delSp modSp add">
        <pc:chgData name="Louise Watson" userId="514b89df-2204-4b1e-86a7-221d1a3639af" providerId="ADAL" clId="{0DD9AC9E-1159-44CB-9408-3AF67B7CD400}" dt="2019-09-12T04:59:32.150" v="585" actId="14100"/>
        <pc:sldMkLst>
          <pc:docMk/>
          <pc:sldMk cId="2541236386" sldId="1282"/>
        </pc:sldMkLst>
        <pc:spChg chg="mod">
          <ac:chgData name="Louise Watson" userId="514b89df-2204-4b1e-86a7-221d1a3639af" providerId="ADAL" clId="{0DD9AC9E-1159-44CB-9408-3AF67B7CD400}" dt="2019-09-12T04:49:29.046" v="383" actId="20577"/>
          <ac:spMkLst>
            <pc:docMk/>
            <pc:sldMk cId="2541236386" sldId="1282"/>
            <ac:spMk id="10" creationId="{6FDF562E-C19F-400D-84A0-D49AF3A286D5}"/>
          </ac:spMkLst>
        </pc:spChg>
        <pc:picChg chg="add mod">
          <ac:chgData name="Louise Watson" userId="514b89df-2204-4b1e-86a7-221d1a3639af" providerId="ADAL" clId="{0DD9AC9E-1159-44CB-9408-3AF67B7CD400}" dt="2019-09-12T04:59:32.150" v="585" actId="14100"/>
          <ac:picMkLst>
            <pc:docMk/>
            <pc:sldMk cId="2541236386" sldId="1282"/>
            <ac:picMk id="2" creationId="{BC3D3536-AD93-4BD9-B93F-63F82F3E8CC4}"/>
          </ac:picMkLst>
        </pc:picChg>
        <pc:picChg chg="del">
          <ac:chgData name="Louise Watson" userId="514b89df-2204-4b1e-86a7-221d1a3639af" providerId="ADAL" clId="{0DD9AC9E-1159-44CB-9408-3AF67B7CD400}" dt="2019-09-12T04:49:31.181" v="384" actId="478"/>
          <ac:picMkLst>
            <pc:docMk/>
            <pc:sldMk cId="2541236386" sldId="1282"/>
            <ac:picMk id="4" creationId="{08C708D9-57D0-4944-A7C2-3BC9B09E8BC9}"/>
          </ac:picMkLst>
        </pc:picChg>
        <pc:picChg chg="add del">
          <ac:chgData name="Louise Watson" userId="514b89df-2204-4b1e-86a7-221d1a3639af" providerId="ADAL" clId="{0DD9AC9E-1159-44CB-9408-3AF67B7CD400}" dt="2019-09-12T04:55:21.079" v="553" actId="478"/>
          <ac:picMkLst>
            <pc:docMk/>
            <pc:sldMk cId="2541236386" sldId="1282"/>
            <ac:picMk id="5" creationId="{268C148A-7690-42A1-96FF-37AE44B07937}"/>
          </ac:picMkLst>
        </pc:picChg>
      </pc:sldChg>
      <pc:sldChg chg="addSp delSp modSp">
        <pc:chgData name="Louise Watson" userId="514b89df-2204-4b1e-86a7-221d1a3639af" providerId="ADAL" clId="{0DD9AC9E-1159-44CB-9408-3AF67B7CD400}" dt="2019-09-12T05:07:40.374" v="762" actId="255"/>
        <pc:sldMkLst>
          <pc:docMk/>
          <pc:sldMk cId="1011251847" sldId="1283"/>
        </pc:sldMkLst>
        <pc:spChg chg="mod">
          <ac:chgData name="Louise Watson" userId="514b89df-2204-4b1e-86a7-221d1a3639af" providerId="ADAL" clId="{0DD9AC9E-1159-44CB-9408-3AF67B7CD400}" dt="2019-09-12T05:07:40.374" v="762" actId="255"/>
          <ac:spMkLst>
            <pc:docMk/>
            <pc:sldMk cId="1011251847" sldId="1283"/>
            <ac:spMk id="10" creationId="{6FDF562E-C19F-400D-84A0-D49AF3A286D5}"/>
          </ac:spMkLst>
        </pc:spChg>
        <pc:picChg chg="add mod">
          <ac:chgData name="Louise Watson" userId="514b89df-2204-4b1e-86a7-221d1a3639af" providerId="ADAL" clId="{0DD9AC9E-1159-44CB-9408-3AF67B7CD400}" dt="2019-09-12T05:04:13.273" v="668" actId="14100"/>
          <ac:picMkLst>
            <pc:docMk/>
            <pc:sldMk cId="1011251847" sldId="1283"/>
            <ac:picMk id="2" creationId="{BF5B9F13-813A-4097-A4DC-0909E2083D3E}"/>
          </ac:picMkLst>
        </pc:picChg>
        <pc:picChg chg="del">
          <ac:chgData name="Louise Watson" userId="514b89df-2204-4b1e-86a7-221d1a3639af" providerId="ADAL" clId="{0DD9AC9E-1159-44CB-9408-3AF67B7CD400}" dt="2019-09-12T05:02:45.785" v="587" actId="478"/>
          <ac:picMkLst>
            <pc:docMk/>
            <pc:sldMk cId="1011251847" sldId="1283"/>
            <ac:picMk id="3" creationId="{0A925CAE-C69D-47B2-82DD-1D2314AE8EF2}"/>
          </ac:picMkLst>
        </pc:picChg>
      </pc:sldChg>
      <pc:sldChg chg="addSp delSp modSp">
        <pc:chgData name="Louise Watson" userId="514b89df-2204-4b1e-86a7-221d1a3639af" providerId="ADAL" clId="{0DD9AC9E-1159-44CB-9408-3AF67B7CD400}" dt="2019-09-12T05:09:21.426" v="830" actId="14100"/>
        <pc:sldMkLst>
          <pc:docMk/>
          <pc:sldMk cId="1770263435" sldId="1284"/>
        </pc:sldMkLst>
        <pc:spChg chg="mod">
          <ac:chgData name="Louise Watson" userId="514b89df-2204-4b1e-86a7-221d1a3639af" providerId="ADAL" clId="{0DD9AC9E-1159-44CB-9408-3AF67B7CD400}" dt="2019-09-12T05:08:14.027" v="765" actId="20577"/>
          <ac:spMkLst>
            <pc:docMk/>
            <pc:sldMk cId="1770263435" sldId="1284"/>
            <ac:spMk id="10" creationId="{6FDF562E-C19F-400D-84A0-D49AF3A286D5}"/>
          </ac:spMkLst>
        </pc:spChg>
        <pc:picChg chg="add mod">
          <ac:chgData name="Louise Watson" userId="514b89df-2204-4b1e-86a7-221d1a3639af" providerId="ADAL" clId="{0DD9AC9E-1159-44CB-9408-3AF67B7CD400}" dt="2019-09-12T05:09:21.426" v="830" actId="14100"/>
          <ac:picMkLst>
            <pc:docMk/>
            <pc:sldMk cId="1770263435" sldId="1284"/>
            <ac:picMk id="2" creationId="{E2BAC676-E842-4B46-8037-19CB13F2E84F}"/>
          </ac:picMkLst>
        </pc:picChg>
        <pc:picChg chg="del">
          <ac:chgData name="Louise Watson" userId="514b89df-2204-4b1e-86a7-221d1a3639af" providerId="ADAL" clId="{0DD9AC9E-1159-44CB-9408-3AF67B7CD400}" dt="2019-09-12T05:06:59.614" v="742" actId="478"/>
          <ac:picMkLst>
            <pc:docMk/>
            <pc:sldMk cId="1770263435" sldId="1284"/>
            <ac:picMk id="3" creationId="{0A925CAE-C69D-47B2-82DD-1D2314AE8EF2}"/>
          </ac:picMkLst>
        </pc:picChg>
      </pc:sldChg>
      <pc:sldChg chg="addSp delSp modSp">
        <pc:chgData name="Louise Watson" userId="514b89df-2204-4b1e-86a7-221d1a3639af" providerId="ADAL" clId="{0DD9AC9E-1159-44CB-9408-3AF67B7CD400}" dt="2019-09-12T06:03:37.261" v="1012" actId="14100"/>
        <pc:sldMkLst>
          <pc:docMk/>
          <pc:sldMk cId="3801760046" sldId="1285"/>
        </pc:sldMkLst>
        <pc:spChg chg="mod">
          <ac:chgData name="Louise Watson" userId="514b89df-2204-4b1e-86a7-221d1a3639af" providerId="ADAL" clId="{0DD9AC9E-1159-44CB-9408-3AF67B7CD400}" dt="2019-09-12T06:02:26.583" v="915" actId="20577"/>
          <ac:spMkLst>
            <pc:docMk/>
            <pc:sldMk cId="3801760046" sldId="1285"/>
            <ac:spMk id="10" creationId="{6FDF562E-C19F-400D-84A0-D49AF3A286D5}"/>
          </ac:spMkLst>
        </pc:spChg>
        <pc:picChg chg="add mod">
          <ac:chgData name="Louise Watson" userId="514b89df-2204-4b1e-86a7-221d1a3639af" providerId="ADAL" clId="{0DD9AC9E-1159-44CB-9408-3AF67B7CD400}" dt="2019-09-12T06:03:37.261" v="1012" actId="14100"/>
          <ac:picMkLst>
            <pc:docMk/>
            <pc:sldMk cId="3801760046" sldId="1285"/>
            <ac:picMk id="2" creationId="{4A44F06C-9682-40A7-AEEC-F87371A63E74}"/>
          </ac:picMkLst>
        </pc:picChg>
        <pc:picChg chg="del">
          <ac:chgData name="Louise Watson" userId="514b89df-2204-4b1e-86a7-221d1a3639af" providerId="ADAL" clId="{0DD9AC9E-1159-44CB-9408-3AF67B7CD400}" dt="2019-09-12T06:02:30.161" v="916" actId="478"/>
          <ac:picMkLst>
            <pc:docMk/>
            <pc:sldMk cId="3801760046" sldId="1285"/>
            <ac:picMk id="3" creationId="{0A925CAE-C69D-47B2-82DD-1D2314AE8EF2}"/>
          </ac:picMkLst>
        </pc:pic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5.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5.xml.rels><?xml version="1.0" encoding="UTF-8" standalone="yes"?>
<Relationships xmlns="http://schemas.openxmlformats.org/package/2006/relationships"><Relationship Id="rId3" Type="http://schemas.openxmlformats.org/officeDocument/2006/relationships/oleObject" Target="file:///C:\Users\matthew.cho\Downloads\PCETRIM1M158SFRBDAL.xls" TargetMode="External"/><Relationship Id="rId2" Type="http://schemas.microsoft.com/office/2011/relationships/chartColorStyle" Target="colors4.xml"/><Relationship Id="rId1" Type="http://schemas.microsoft.com/office/2011/relationships/chartStyle" Target="style4.xml"/></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7.xml.rels><?xml version="1.0" encoding="UTF-8" standalone="yes"?>
<Relationships xmlns="http://schemas.openxmlformats.org/package/2006/relationships"><Relationship Id="rId3" Type="http://schemas.openxmlformats.org/officeDocument/2006/relationships/oleObject" Target="https://zenithinvestments.sharepoint.com/sites/Research/Shared%20Documents/Sector%20Research/2019%20Sector%20Reviews/Australian%20Equities%20Large%20Caps/Sector%20Report/PE%20Valuation%20Spreads.xlsx" TargetMode="External"/><Relationship Id="rId2" Type="http://schemas.microsoft.com/office/2011/relationships/chartColorStyle" Target="colors5.xml"/><Relationship Id="rId1" Type="http://schemas.microsoft.com/office/2011/relationships/chartStyle" Target="style5.xml"/></Relationships>
</file>

<file path=ppt/charts/_rels/chart18.xml.rels><?xml version="1.0" encoding="UTF-8" standalone="yes"?>
<Relationships xmlns="http://schemas.openxmlformats.org/package/2006/relationships"><Relationship Id="rId3" Type="http://schemas.openxmlformats.org/officeDocument/2006/relationships/oleObject" Target="https://zenithinvestments.sharepoint.com/sites/Research/Shared%20Documents/Sector%20Research/2019%20Sector%20Reviews/Infrastructure/Sector%20Report/Downside%20Capture.xlsx" TargetMode="External"/><Relationship Id="rId2" Type="http://schemas.microsoft.com/office/2011/relationships/chartColorStyle" Target="colors6.xml"/><Relationship Id="rId1" Type="http://schemas.microsoft.com/office/2011/relationships/chartStyle" Target="style6.xml"/></Relationships>
</file>

<file path=ppt/charts/_rels/chart19.xml.rels><?xml version="1.0" encoding="UTF-8" standalone="yes"?>
<Relationships xmlns="http://schemas.openxmlformats.org/package/2006/relationships"><Relationship Id="rId3" Type="http://schemas.openxmlformats.org/officeDocument/2006/relationships/oleObject" Target="https://zenithinvestments.sharepoint.com/sites/Research/Shared%20Documents/Sector%20Research/2019%20Sector%20Reviews/Infrastructure/Sector%20Report/peer%20group%20characteristics%20vol_beta.xlsx" TargetMode="Externa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6.xm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3" Type="http://schemas.openxmlformats.org/officeDocument/2006/relationships/oleObject" Target="https://zenithinvestments.sharepoint.com/sites/Research/Shared%20Documents/Market%20Research/Asset%20Class%20Research/Currency%20Research/Updated%20PPP%20Research%202019%202.xlsx" TargetMode="External"/><Relationship Id="rId2" Type="http://schemas.microsoft.com/office/2011/relationships/chartColorStyle" Target="colors8.xml"/><Relationship Id="rId1" Type="http://schemas.microsoft.com/office/2011/relationships/chartStyle" Target="style8.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3" Type="http://schemas.openxmlformats.org/officeDocument/2006/relationships/oleObject" Target="https://zenithinvestments.sharepoint.com/sites/Research/Shared%20Documents/Sector%20Research/2019%20Sector%20Reviews/Property/Sector%20Report/Sector%20Theme%20Charts%20-%20Insights.xlsx" TargetMode="External"/><Relationship Id="rId2" Type="http://schemas.microsoft.com/office/2011/relationships/chartColorStyle" Target="colors1.xml"/><Relationship Id="rId1" Type="http://schemas.microsoft.com/office/2011/relationships/chartStyle" Target="style1.xml"/></Relationships>
</file>

<file path=ppt/charts/_rels/chart5.xml.rels><?xml version="1.0" encoding="UTF-8" standalone="yes"?>
<Relationships xmlns="http://schemas.openxmlformats.org/package/2006/relationships"><Relationship Id="rId3" Type="http://schemas.openxmlformats.org/officeDocument/2006/relationships/oleObject" Target="file:///C:\Users\matthew.cho\AppData\Local\Microsoft\Windows\INetCache\Content.Outlook\MVL13VX2\Book1%20(00B).xlsx" TargetMode="External"/><Relationship Id="rId2" Type="http://schemas.microsoft.com/office/2011/relationships/chartColorStyle" Target="colors2.xml"/><Relationship Id="rId1" Type="http://schemas.microsoft.com/office/2011/relationships/chartStyle" Target="style2.xml"/></Relationships>
</file>

<file path=ppt/charts/_rels/chart6.xml.rels><?xml version="1.0" encoding="UTF-8" standalone="yes"?>
<Relationships xmlns="http://schemas.openxmlformats.org/package/2006/relationships"><Relationship Id="rId3" Type="http://schemas.openxmlformats.org/officeDocument/2006/relationships/oleObject" Target="file:///C:\Users\matthew.cho\AppData\Local\Microsoft\Windows\INetCache\Content.Outlook\MVL13VX2\Book2%20(003).xlsx" TargetMode="External"/><Relationship Id="rId2" Type="http://schemas.microsoft.com/office/2011/relationships/chartColorStyle" Target="colors3.xml"/><Relationship Id="rId1" Type="http://schemas.microsoft.com/office/2011/relationships/chartStyle" Target="style3.xml"/></Relationships>
</file>

<file path=ppt/charts/_rels/chart7.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oleObject" Target="https://zenithinvestments.sharepoint.com/sites/Research/Shared%20Documents/Market%20Research/Asset%20Class%20Research/Asset%20Class%20Forecast/Asset%20Class%20Forecast%20-%20Reuters%20Data%20(Master)%20Sharepoint.xlsm" TargetMode="External"/><Relationship Id="rId1" Type="http://schemas.openxmlformats.org/officeDocument/2006/relationships/themeOverride" Target="../theme/themeOverride1.xml"/></Relationships>
</file>

<file path=ppt/charts/_rels/chart8.xml.rels><?xml version="1.0" encoding="UTF-8" standalone="yes"?>
<Relationships xmlns="http://schemas.openxmlformats.org/package/2006/relationships"><Relationship Id="rId3" Type="http://schemas.openxmlformats.org/officeDocument/2006/relationships/chartUserShapes" Target="../drawings/drawing3.xml"/><Relationship Id="rId2" Type="http://schemas.openxmlformats.org/officeDocument/2006/relationships/oleObject" Target="https://zenithinvestments.sharepoint.com/sites/Research/Shared%20Documents/Market%20Research/Asset%20Class%20Research/Asset%20Class%20Forecast/Asset%20Class%20Forecast%20-%20Reuters%20Data%20(Master)%20Sharepoint.xlsm" TargetMode="External"/><Relationship Id="rId1" Type="http://schemas.openxmlformats.org/officeDocument/2006/relationships/themeOverride" Target="../theme/themeOverride2.xml"/></Relationships>
</file>

<file path=ppt/charts/_rels/chart9.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222323740279357"/>
          <c:y val="0.23405728569330816"/>
          <c:w val="0.86097914970954281"/>
          <c:h val="0.67985812434989001"/>
        </c:manualLayout>
      </c:layout>
      <c:barChart>
        <c:barDir val="col"/>
        <c:grouping val="stacked"/>
        <c:varyColors val="0"/>
        <c:ser>
          <c:idx val="0"/>
          <c:order val="0"/>
          <c:tx>
            <c:strRef>
              <c:f>Sheet1!$A$2</c:f>
              <c:strCache>
                <c:ptCount val="1"/>
                <c:pt idx="0">
                  <c:v>min</c:v>
                </c:pt>
              </c:strCache>
            </c:strRef>
          </c:tx>
          <c:spPr>
            <a:noFill/>
          </c:spPr>
          <c:invertIfNegative val="0"/>
          <c:cat>
            <c:strRef>
              <c:f>Sheet1!$B$1:$E$1</c:f>
              <c:strCache>
                <c:ptCount val="4"/>
                <c:pt idx="0">
                  <c:v>Japan</c:v>
                </c:pt>
                <c:pt idx="1">
                  <c:v>Germany</c:v>
                </c:pt>
                <c:pt idx="2">
                  <c:v>UK</c:v>
                </c:pt>
                <c:pt idx="3">
                  <c:v>U.S.</c:v>
                </c:pt>
              </c:strCache>
            </c:strRef>
          </c:cat>
          <c:val>
            <c:numRef>
              <c:f>Sheet1!$B$2:$E$2</c:f>
              <c:numCache>
                <c:formatCode>0.00</c:formatCode>
                <c:ptCount val="4"/>
                <c:pt idx="0">
                  <c:v>-0.29499999999999998</c:v>
                </c:pt>
                <c:pt idx="1">
                  <c:v>-0.33200000000000002</c:v>
                </c:pt>
                <c:pt idx="2">
                  <c:v>0.51800000000000002</c:v>
                </c:pt>
                <c:pt idx="3">
                  <c:v>1.3578999999999999</c:v>
                </c:pt>
              </c:numCache>
            </c:numRef>
          </c:val>
          <c:extLst xmlns:c16r2="http://schemas.microsoft.com/office/drawing/2015/06/chart">
            <c:ext xmlns:c16="http://schemas.microsoft.com/office/drawing/2014/chart" uri="{C3380CC4-5D6E-409C-BE32-E72D297353CC}">
              <c16:uniqueId val="{00000000-D1B7-45DC-B9E3-C2713E3DECA3}"/>
            </c:ext>
          </c:extLst>
        </c:ser>
        <c:ser>
          <c:idx val="1"/>
          <c:order val="1"/>
          <c:tx>
            <c:strRef>
              <c:f>Sheet1!$A$3</c:f>
              <c:strCache>
                <c:ptCount val="1"/>
                <c:pt idx="0">
                  <c:v>5-Year Range</c:v>
                </c:pt>
              </c:strCache>
            </c:strRef>
          </c:tx>
          <c:spPr>
            <a:solidFill>
              <a:schemeClr val="accent1"/>
            </a:solidFill>
            <a:ln w="12700">
              <a:noFill/>
              <a:bevel/>
            </a:ln>
          </c:spPr>
          <c:invertIfNegative val="0"/>
          <c:cat>
            <c:strRef>
              <c:f>Sheet1!$B$1:$E$1</c:f>
              <c:strCache>
                <c:ptCount val="4"/>
                <c:pt idx="0">
                  <c:v>Japan</c:v>
                </c:pt>
                <c:pt idx="1">
                  <c:v>Germany</c:v>
                </c:pt>
                <c:pt idx="2">
                  <c:v>UK</c:v>
                </c:pt>
                <c:pt idx="3">
                  <c:v>U.S.</c:v>
                </c:pt>
              </c:strCache>
            </c:strRef>
          </c:cat>
          <c:val>
            <c:numRef>
              <c:f>Sheet1!$B$3:$E$3</c:f>
              <c:numCache>
                <c:formatCode>0.00</c:formatCode>
                <c:ptCount val="4"/>
                <c:pt idx="0">
                  <c:v>0.87199999999999989</c:v>
                </c:pt>
                <c:pt idx="1">
                  <c:v>1.5960000000000001</c:v>
                </c:pt>
                <c:pt idx="2">
                  <c:v>2.2389999999999999</c:v>
                </c:pt>
                <c:pt idx="3">
                  <c:v>1.8794</c:v>
                </c:pt>
              </c:numCache>
            </c:numRef>
          </c:val>
          <c:extLst xmlns:c16r2="http://schemas.microsoft.com/office/drawing/2015/06/chart">
            <c:ext xmlns:c16="http://schemas.microsoft.com/office/drawing/2014/chart" uri="{C3380CC4-5D6E-409C-BE32-E72D297353CC}">
              <c16:uniqueId val="{00000001-D1B7-45DC-B9E3-C2713E3DECA3}"/>
            </c:ext>
          </c:extLst>
        </c:ser>
        <c:dLbls>
          <c:showLegendKey val="0"/>
          <c:showVal val="0"/>
          <c:showCatName val="0"/>
          <c:showSerName val="0"/>
          <c:showPercent val="0"/>
          <c:showBubbleSize val="0"/>
        </c:dLbls>
        <c:gapWidth val="500"/>
        <c:overlap val="100"/>
        <c:axId val="107079712"/>
        <c:axId val="107080104"/>
      </c:barChart>
      <c:barChart>
        <c:barDir val="col"/>
        <c:grouping val="stacked"/>
        <c:varyColors val="0"/>
        <c:ser>
          <c:idx val="2"/>
          <c:order val="4"/>
          <c:tx>
            <c:strRef>
              <c:f>Sheet1!$A$6</c:f>
              <c:strCache>
                <c:ptCount val="1"/>
                <c:pt idx="0">
                  <c:v>Minimum if negative</c:v>
                </c:pt>
              </c:strCache>
            </c:strRef>
          </c:tx>
          <c:spPr>
            <a:solidFill>
              <a:schemeClr val="accent1"/>
            </a:solidFill>
            <a:ln w="28575">
              <a:noFill/>
            </a:ln>
          </c:spPr>
          <c:invertIfNegative val="0"/>
          <c:cat>
            <c:strRef>
              <c:f>Sheet1!$B$1:$E$1</c:f>
              <c:strCache>
                <c:ptCount val="4"/>
                <c:pt idx="0">
                  <c:v>Japan</c:v>
                </c:pt>
                <c:pt idx="1">
                  <c:v>Germany</c:v>
                </c:pt>
                <c:pt idx="2">
                  <c:v>UK</c:v>
                </c:pt>
                <c:pt idx="3">
                  <c:v>U.S.</c:v>
                </c:pt>
              </c:strCache>
            </c:strRef>
          </c:cat>
          <c:val>
            <c:numRef>
              <c:f>Sheet1!$B$6:$E$6</c:f>
              <c:numCache>
                <c:formatCode>0.00</c:formatCode>
                <c:ptCount val="4"/>
                <c:pt idx="0">
                  <c:v>-0.29499999999999998</c:v>
                </c:pt>
                <c:pt idx="1">
                  <c:v>-0.33200000000000002</c:v>
                </c:pt>
                <c:pt idx="2">
                  <c:v>0</c:v>
                </c:pt>
                <c:pt idx="3">
                  <c:v>0</c:v>
                </c:pt>
              </c:numCache>
            </c:numRef>
          </c:val>
          <c:extLst xmlns:c16r2="http://schemas.microsoft.com/office/drawing/2015/06/chart">
            <c:ext xmlns:c16="http://schemas.microsoft.com/office/drawing/2014/chart" uri="{C3380CC4-5D6E-409C-BE32-E72D297353CC}">
              <c16:uniqueId val="{00000002-D1B7-45DC-B9E3-C2713E3DECA3}"/>
            </c:ext>
          </c:extLst>
        </c:ser>
        <c:dLbls>
          <c:showLegendKey val="0"/>
          <c:showVal val="0"/>
          <c:showCatName val="0"/>
          <c:showSerName val="0"/>
          <c:showPercent val="0"/>
          <c:showBubbleSize val="0"/>
        </c:dLbls>
        <c:gapWidth val="500"/>
        <c:overlap val="100"/>
        <c:axId val="107081280"/>
        <c:axId val="107075400"/>
      </c:barChart>
      <c:lineChart>
        <c:grouping val="standard"/>
        <c:varyColors val="0"/>
        <c:ser>
          <c:idx val="3"/>
          <c:order val="2"/>
          <c:tx>
            <c:strRef>
              <c:f>Sheet1!$A$4</c:f>
              <c:strCache>
                <c:ptCount val="1"/>
                <c:pt idx="0">
                  <c:v>Six Months Ago</c:v>
                </c:pt>
              </c:strCache>
            </c:strRef>
          </c:tx>
          <c:spPr>
            <a:ln>
              <a:noFill/>
            </a:ln>
          </c:spPr>
          <c:marker>
            <c:symbol val="dash"/>
            <c:size val="16"/>
            <c:spPr>
              <a:solidFill>
                <a:srgbClr val="7A9B3D"/>
              </a:solidFill>
              <a:ln>
                <a:solidFill>
                  <a:srgbClr val="7A9B3D"/>
                </a:solidFill>
              </a:ln>
            </c:spPr>
          </c:marker>
          <c:cat>
            <c:strRef>
              <c:f>Sheet1!$B$1:$E$1</c:f>
              <c:strCache>
                <c:ptCount val="4"/>
                <c:pt idx="0">
                  <c:v>Japan</c:v>
                </c:pt>
                <c:pt idx="1">
                  <c:v>Germany</c:v>
                </c:pt>
                <c:pt idx="2">
                  <c:v>UK</c:v>
                </c:pt>
                <c:pt idx="3">
                  <c:v>U.S.</c:v>
                </c:pt>
              </c:strCache>
            </c:strRef>
          </c:cat>
          <c:val>
            <c:numRef>
              <c:f>Sheet1!$B$4:$E$4</c:f>
              <c:numCache>
                <c:formatCode>0.00</c:formatCode>
                <c:ptCount val="4"/>
                <c:pt idx="0">
                  <c:v>1.7000000000000001E-2</c:v>
                </c:pt>
                <c:pt idx="1">
                  <c:v>0.247</c:v>
                </c:pt>
                <c:pt idx="2">
                  <c:v>1.2629999999999999</c:v>
                </c:pt>
                <c:pt idx="3">
                  <c:v>2.8079000000000001</c:v>
                </c:pt>
              </c:numCache>
            </c:numRef>
          </c:val>
          <c:smooth val="0"/>
          <c:extLst xmlns:c16r2="http://schemas.microsoft.com/office/drawing/2015/06/chart">
            <c:ext xmlns:c16="http://schemas.microsoft.com/office/drawing/2014/chart" uri="{C3380CC4-5D6E-409C-BE32-E72D297353CC}">
              <c16:uniqueId val="{00000003-D1B7-45DC-B9E3-C2713E3DECA3}"/>
            </c:ext>
          </c:extLst>
        </c:ser>
        <c:ser>
          <c:idx val="4"/>
          <c:order val="3"/>
          <c:tx>
            <c:strRef>
              <c:f>Sheet1!$A$5</c:f>
              <c:strCache>
                <c:ptCount val="1"/>
                <c:pt idx="0">
                  <c:v>6/30/19</c:v>
                </c:pt>
              </c:strCache>
            </c:strRef>
          </c:tx>
          <c:spPr>
            <a:ln w="28575">
              <a:noFill/>
            </a:ln>
          </c:spPr>
          <c:marker>
            <c:symbol val="diamond"/>
            <c:size val="16"/>
            <c:spPr>
              <a:solidFill>
                <a:srgbClr val="D3D75F"/>
              </a:solidFill>
              <a:ln>
                <a:solidFill>
                  <a:srgbClr val="D3D75F"/>
                </a:solidFill>
              </a:ln>
            </c:spPr>
          </c:marker>
          <c:dLbls>
            <c:dLbl>
              <c:idx val="0"/>
              <c:layout>
                <c:manualLayout>
                  <c:x val="0"/>
                  <c:y val="5.996474828262377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D1B7-45DC-B9E3-C2713E3DECA3}"/>
                </c:ext>
                <c:ext xmlns:c15="http://schemas.microsoft.com/office/drawing/2012/chart" uri="{CE6537A1-D6FC-4f65-9D91-7224C49458BB}">
                  <c15:layout/>
                </c:ext>
              </c:extLst>
            </c:dLbl>
            <c:dLbl>
              <c:idx val="1"/>
              <c:layout>
                <c:manualLayout>
                  <c:x val="-1.2265870962554565E-2"/>
                  <c:y val="8.9947122423935655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D1B7-45DC-B9E3-C2713E3DECA3}"/>
                </c:ext>
                <c:ext xmlns:c15="http://schemas.microsoft.com/office/drawing/2012/chart" uri="{CE6537A1-D6FC-4f65-9D91-7224C49458BB}">
                  <c15:layout/>
                </c:ext>
              </c:extLst>
            </c:dLbl>
            <c:spPr>
              <a:noFill/>
              <a:ln>
                <a:noFill/>
              </a:ln>
              <a:effectLst/>
            </c:spPr>
            <c:txPr>
              <a:bodyPr/>
              <a:lstStyle/>
              <a:p>
                <a:pPr>
                  <a:defRPr b="1"/>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Sheet1!$B$1:$E$1</c:f>
              <c:strCache>
                <c:ptCount val="4"/>
                <c:pt idx="0">
                  <c:v>Japan</c:v>
                </c:pt>
                <c:pt idx="1">
                  <c:v>Germany</c:v>
                </c:pt>
                <c:pt idx="2">
                  <c:v>UK</c:v>
                </c:pt>
                <c:pt idx="3">
                  <c:v>U.S.</c:v>
                </c:pt>
              </c:strCache>
            </c:strRef>
          </c:cat>
          <c:val>
            <c:numRef>
              <c:f>Sheet1!$B$5:$E$5</c:f>
              <c:numCache>
                <c:formatCode>0.00</c:formatCode>
                <c:ptCount val="4"/>
                <c:pt idx="0">
                  <c:v>-0.16400000000000001</c:v>
                </c:pt>
                <c:pt idx="1">
                  <c:v>-0.32900000000000001</c:v>
                </c:pt>
                <c:pt idx="2">
                  <c:v>0.83299999999999996</c:v>
                </c:pt>
                <c:pt idx="3">
                  <c:v>2.0051000000000001</c:v>
                </c:pt>
              </c:numCache>
            </c:numRef>
          </c:val>
          <c:smooth val="0"/>
          <c:extLst xmlns:c16r2="http://schemas.microsoft.com/office/drawing/2015/06/chart">
            <c:ext xmlns:c16="http://schemas.microsoft.com/office/drawing/2014/chart" uri="{C3380CC4-5D6E-409C-BE32-E72D297353CC}">
              <c16:uniqueId val="{00000006-D1B7-45DC-B9E3-C2713E3DECA3}"/>
            </c:ext>
          </c:extLst>
        </c:ser>
        <c:dLbls>
          <c:showLegendKey val="0"/>
          <c:showVal val="0"/>
          <c:showCatName val="0"/>
          <c:showSerName val="0"/>
          <c:showPercent val="0"/>
          <c:showBubbleSize val="0"/>
        </c:dLbls>
        <c:marker val="1"/>
        <c:smooth val="0"/>
        <c:axId val="107081280"/>
        <c:axId val="107075400"/>
      </c:lineChart>
      <c:catAx>
        <c:axId val="107079712"/>
        <c:scaling>
          <c:orientation val="minMax"/>
        </c:scaling>
        <c:delete val="0"/>
        <c:axPos val="b"/>
        <c:numFmt formatCode="General" sourceLinked="0"/>
        <c:majorTickMark val="out"/>
        <c:minorTickMark val="none"/>
        <c:tickLblPos val="low"/>
        <c:spPr>
          <a:ln>
            <a:solidFill>
              <a:schemeClr val="bg1">
                <a:lumMod val="50000"/>
              </a:schemeClr>
            </a:solidFill>
          </a:ln>
        </c:spPr>
        <c:crossAx val="107080104"/>
        <c:crosses val="autoZero"/>
        <c:auto val="1"/>
        <c:lblAlgn val="ctr"/>
        <c:lblOffset val="100"/>
        <c:noMultiLvlLbl val="0"/>
      </c:catAx>
      <c:valAx>
        <c:axId val="107080104"/>
        <c:scaling>
          <c:orientation val="minMax"/>
          <c:max val="3.5"/>
          <c:min val="-0.5"/>
        </c:scaling>
        <c:delete val="0"/>
        <c:axPos val="l"/>
        <c:numFmt formatCode="0.0" sourceLinked="0"/>
        <c:majorTickMark val="out"/>
        <c:minorTickMark val="none"/>
        <c:tickLblPos val="nextTo"/>
        <c:spPr>
          <a:ln>
            <a:solidFill>
              <a:schemeClr val="bg1">
                <a:lumMod val="50000"/>
              </a:schemeClr>
            </a:solidFill>
          </a:ln>
        </c:spPr>
        <c:crossAx val="107079712"/>
        <c:crosses val="autoZero"/>
        <c:crossBetween val="between"/>
        <c:majorUnit val="0.5"/>
      </c:valAx>
      <c:valAx>
        <c:axId val="107075400"/>
        <c:scaling>
          <c:orientation val="minMax"/>
        </c:scaling>
        <c:delete val="1"/>
        <c:axPos val="r"/>
        <c:numFmt formatCode="0.00" sourceLinked="1"/>
        <c:majorTickMark val="out"/>
        <c:minorTickMark val="none"/>
        <c:tickLblPos val="nextTo"/>
        <c:crossAx val="107081280"/>
        <c:crosses val="max"/>
        <c:crossBetween val="between"/>
      </c:valAx>
      <c:catAx>
        <c:axId val="107081280"/>
        <c:scaling>
          <c:orientation val="minMax"/>
        </c:scaling>
        <c:delete val="1"/>
        <c:axPos val="b"/>
        <c:numFmt formatCode="General" sourceLinked="1"/>
        <c:majorTickMark val="out"/>
        <c:minorTickMark val="none"/>
        <c:tickLblPos val="nextTo"/>
        <c:crossAx val="107075400"/>
        <c:crosses val="autoZero"/>
        <c:auto val="1"/>
        <c:lblAlgn val="ctr"/>
        <c:lblOffset val="100"/>
        <c:noMultiLvlLbl val="0"/>
      </c:catAx>
    </c:plotArea>
    <c:legend>
      <c:legendPos val="t"/>
      <c:legendEntry>
        <c:idx val="0"/>
        <c:delete val="1"/>
      </c:legendEntry>
      <c:legendEntry>
        <c:idx val="2"/>
        <c:delete val="1"/>
      </c:legendEntry>
      <c:layout>
        <c:manualLayout>
          <c:xMode val="edge"/>
          <c:yMode val="edge"/>
          <c:x val="0"/>
          <c:y val="8.078998598146947E-2"/>
          <c:w val="0.68516986178922834"/>
          <c:h val="5.1159609634210311E-2"/>
        </c:manualLayout>
      </c:layout>
      <c:overlay val="0"/>
    </c:legend>
    <c:plotVisOnly val="1"/>
    <c:dispBlanksAs val="gap"/>
    <c:showDLblsOverMax val="0"/>
  </c:chart>
  <c:txPr>
    <a:bodyPr/>
    <a:lstStyle/>
    <a:p>
      <a:pPr>
        <a:defRPr sz="1000">
          <a:latin typeface="Arial" panose="020B0604020202020204" pitchFamily="34" charset="0"/>
          <a:cs typeface="Arial" panose="020B0604020202020204" pitchFamily="34" charset="0"/>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8620132887606678E-2"/>
          <c:y val="0.33004176024388698"/>
          <c:w val="0.85186214271225247"/>
          <c:h val="0.56229113113438201"/>
        </c:manualLayout>
      </c:layout>
      <c:lineChart>
        <c:grouping val="standard"/>
        <c:varyColors val="0"/>
        <c:ser>
          <c:idx val="0"/>
          <c:order val="0"/>
          <c:tx>
            <c:strRef>
              <c:f>Sheet2!$B$1</c:f>
              <c:strCache>
                <c:ptCount val="1"/>
                <c:pt idx="0">
                  <c:v>Share of Countries with New Order PMIs &gt;50</c:v>
                </c:pt>
              </c:strCache>
            </c:strRef>
          </c:tx>
          <c:spPr>
            <a:ln>
              <a:solidFill>
                <a:srgbClr val="298FC2"/>
              </a:solidFill>
            </a:ln>
          </c:spPr>
          <c:marker>
            <c:symbol val="none"/>
          </c:marker>
          <c:cat>
            <c:numRef>
              <c:f>Sheet2!$A$2:$A$258</c:f>
              <c:numCache>
                <c:formatCode>m/d/yyyy</c:formatCode>
                <c:ptCount val="257"/>
                <c:pt idx="0">
                  <c:v>35826</c:v>
                </c:pt>
                <c:pt idx="1">
                  <c:v>35854</c:v>
                </c:pt>
                <c:pt idx="2">
                  <c:v>35885</c:v>
                </c:pt>
                <c:pt idx="3">
                  <c:v>35915</c:v>
                </c:pt>
                <c:pt idx="4">
                  <c:v>35946</c:v>
                </c:pt>
                <c:pt idx="5">
                  <c:v>35976</c:v>
                </c:pt>
                <c:pt idx="6">
                  <c:v>36007</c:v>
                </c:pt>
                <c:pt idx="7">
                  <c:v>36038</c:v>
                </c:pt>
                <c:pt idx="8">
                  <c:v>36068</c:v>
                </c:pt>
                <c:pt idx="9">
                  <c:v>36099</c:v>
                </c:pt>
                <c:pt idx="10">
                  <c:v>36129</c:v>
                </c:pt>
                <c:pt idx="11">
                  <c:v>36160</c:v>
                </c:pt>
                <c:pt idx="12">
                  <c:v>36191</c:v>
                </c:pt>
                <c:pt idx="13">
                  <c:v>36219</c:v>
                </c:pt>
                <c:pt idx="14">
                  <c:v>36250</c:v>
                </c:pt>
                <c:pt idx="15">
                  <c:v>36280</c:v>
                </c:pt>
                <c:pt idx="16">
                  <c:v>36311</c:v>
                </c:pt>
                <c:pt idx="17">
                  <c:v>36341</c:v>
                </c:pt>
                <c:pt idx="18">
                  <c:v>36372</c:v>
                </c:pt>
                <c:pt idx="19">
                  <c:v>36403</c:v>
                </c:pt>
                <c:pt idx="20">
                  <c:v>36433</c:v>
                </c:pt>
                <c:pt idx="21">
                  <c:v>36464</c:v>
                </c:pt>
                <c:pt idx="22">
                  <c:v>36494</c:v>
                </c:pt>
                <c:pt idx="23">
                  <c:v>36525</c:v>
                </c:pt>
                <c:pt idx="24">
                  <c:v>36556</c:v>
                </c:pt>
                <c:pt idx="25">
                  <c:v>36585</c:v>
                </c:pt>
                <c:pt idx="26">
                  <c:v>36616</c:v>
                </c:pt>
                <c:pt idx="27">
                  <c:v>36646</c:v>
                </c:pt>
                <c:pt idx="28">
                  <c:v>36677</c:v>
                </c:pt>
                <c:pt idx="29">
                  <c:v>36707</c:v>
                </c:pt>
                <c:pt idx="30">
                  <c:v>36738</c:v>
                </c:pt>
                <c:pt idx="31">
                  <c:v>36769</c:v>
                </c:pt>
                <c:pt idx="32">
                  <c:v>36799</c:v>
                </c:pt>
                <c:pt idx="33">
                  <c:v>36830</c:v>
                </c:pt>
                <c:pt idx="34">
                  <c:v>36860</c:v>
                </c:pt>
                <c:pt idx="35">
                  <c:v>36891</c:v>
                </c:pt>
                <c:pt idx="36">
                  <c:v>36922</c:v>
                </c:pt>
                <c:pt idx="37">
                  <c:v>36950</c:v>
                </c:pt>
                <c:pt idx="38">
                  <c:v>36981</c:v>
                </c:pt>
                <c:pt idx="39">
                  <c:v>37011</c:v>
                </c:pt>
                <c:pt idx="40">
                  <c:v>37042</c:v>
                </c:pt>
                <c:pt idx="41">
                  <c:v>37072</c:v>
                </c:pt>
                <c:pt idx="42">
                  <c:v>37103</c:v>
                </c:pt>
                <c:pt idx="43">
                  <c:v>37134</c:v>
                </c:pt>
                <c:pt idx="44">
                  <c:v>37164</c:v>
                </c:pt>
                <c:pt idx="45">
                  <c:v>37195</c:v>
                </c:pt>
                <c:pt idx="46">
                  <c:v>37225</c:v>
                </c:pt>
                <c:pt idx="47">
                  <c:v>37256</c:v>
                </c:pt>
                <c:pt idx="48">
                  <c:v>37287</c:v>
                </c:pt>
                <c:pt idx="49">
                  <c:v>37315</c:v>
                </c:pt>
                <c:pt idx="50">
                  <c:v>37346</c:v>
                </c:pt>
                <c:pt idx="51">
                  <c:v>37376</c:v>
                </c:pt>
                <c:pt idx="52">
                  <c:v>37407</c:v>
                </c:pt>
                <c:pt idx="53">
                  <c:v>37437</c:v>
                </c:pt>
                <c:pt idx="54">
                  <c:v>37468</c:v>
                </c:pt>
                <c:pt idx="55">
                  <c:v>37499</c:v>
                </c:pt>
                <c:pt idx="56">
                  <c:v>37529</c:v>
                </c:pt>
                <c:pt idx="57">
                  <c:v>37560</c:v>
                </c:pt>
                <c:pt idx="58">
                  <c:v>37590</c:v>
                </c:pt>
                <c:pt idx="59">
                  <c:v>37621</c:v>
                </c:pt>
                <c:pt idx="60">
                  <c:v>37652</c:v>
                </c:pt>
                <c:pt idx="61">
                  <c:v>37680</c:v>
                </c:pt>
                <c:pt idx="62">
                  <c:v>37711</c:v>
                </c:pt>
                <c:pt idx="63">
                  <c:v>37741</c:v>
                </c:pt>
                <c:pt idx="64">
                  <c:v>37772</c:v>
                </c:pt>
                <c:pt idx="65">
                  <c:v>37802</c:v>
                </c:pt>
                <c:pt idx="66">
                  <c:v>37833</c:v>
                </c:pt>
                <c:pt idx="67">
                  <c:v>37864</c:v>
                </c:pt>
                <c:pt idx="68">
                  <c:v>37894</c:v>
                </c:pt>
                <c:pt idx="69">
                  <c:v>37925</c:v>
                </c:pt>
                <c:pt idx="70">
                  <c:v>37955</c:v>
                </c:pt>
                <c:pt idx="71">
                  <c:v>37986</c:v>
                </c:pt>
                <c:pt idx="72">
                  <c:v>38017</c:v>
                </c:pt>
                <c:pt idx="73">
                  <c:v>38046</c:v>
                </c:pt>
                <c:pt idx="74">
                  <c:v>38077</c:v>
                </c:pt>
                <c:pt idx="75">
                  <c:v>38107</c:v>
                </c:pt>
                <c:pt idx="76">
                  <c:v>38138</c:v>
                </c:pt>
                <c:pt idx="77">
                  <c:v>38168</c:v>
                </c:pt>
                <c:pt idx="78">
                  <c:v>38199</c:v>
                </c:pt>
                <c:pt idx="79">
                  <c:v>38230</c:v>
                </c:pt>
                <c:pt idx="80">
                  <c:v>38260</c:v>
                </c:pt>
                <c:pt idx="81">
                  <c:v>38291</c:v>
                </c:pt>
                <c:pt idx="82">
                  <c:v>38321</c:v>
                </c:pt>
                <c:pt idx="83">
                  <c:v>38352</c:v>
                </c:pt>
                <c:pt idx="84">
                  <c:v>38383</c:v>
                </c:pt>
                <c:pt idx="85">
                  <c:v>38411</c:v>
                </c:pt>
                <c:pt idx="86">
                  <c:v>38442</c:v>
                </c:pt>
                <c:pt idx="87">
                  <c:v>38472</c:v>
                </c:pt>
                <c:pt idx="88">
                  <c:v>38503</c:v>
                </c:pt>
                <c:pt idx="89">
                  <c:v>38533</c:v>
                </c:pt>
                <c:pt idx="90">
                  <c:v>38564</c:v>
                </c:pt>
                <c:pt idx="91">
                  <c:v>38595</c:v>
                </c:pt>
                <c:pt idx="92">
                  <c:v>38625</c:v>
                </c:pt>
                <c:pt idx="93">
                  <c:v>38656</c:v>
                </c:pt>
                <c:pt idx="94">
                  <c:v>38686</c:v>
                </c:pt>
                <c:pt idx="95">
                  <c:v>38717</c:v>
                </c:pt>
                <c:pt idx="96">
                  <c:v>38748</c:v>
                </c:pt>
                <c:pt idx="97">
                  <c:v>38776</c:v>
                </c:pt>
                <c:pt idx="98">
                  <c:v>38807</c:v>
                </c:pt>
                <c:pt idx="99">
                  <c:v>38837</c:v>
                </c:pt>
                <c:pt idx="100">
                  <c:v>38868</c:v>
                </c:pt>
                <c:pt idx="101">
                  <c:v>38898</c:v>
                </c:pt>
                <c:pt idx="102">
                  <c:v>38929</c:v>
                </c:pt>
                <c:pt idx="103">
                  <c:v>38960</c:v>
                </c:pt>
                <c:pt idx="104">
                  <c:v>38990</c:v>
                </c:pt>
                <c:pt idx="105">
                  <c:v>39021</c:v>
                </c:pt>
                <c:pt idx="106">
                  <c:v>39051</c:v>
                </c:pt>
                <c:pt idx="107">
                  <c:v>39082</c:v>
                </c:pt>
                <c:pt idx="108">
                  <c:v>39113</c:v>
                </c:pt>
                <c:pt idx="109">
                  <c:v>39141</c:v>
                </c:pt>
                <c:pt idx="110">
                  <c:v>39172</c:v>
                </c:pt>
                <c:pt idx="111">
                  <c:v>39202</c:v>
                </c:pt>
                <c:pt idx="112">
                  <c:v>39233</c:v>
                </c:pt>
                <c:pt idx="113">
                  <c:v>39263</c:v>
                </c:pt>
                <c:pt idx="114">
                  <c:v>39294</c:v>
                </c:pt>
                <c:pt idx="115">
                  <c:v>39325</c:v>
                </c:pt>
                <c:pt idx="116">
                  <c:v>39355</c:v>
                </c:pt>
                <c:pt idx="117">
                  <c:v>39386</c:v>
                </c:pt>
                <c:pt idx="118">
                  <c:v>39416</c:v>
                </c:pt>
                <c:pt idx="119">
                  <c:v>39447</c:v>
                </c:pt>
                <c:pt idx="120">
                  <c:v>39478</c:v>
                </c:pt>
                <c:pt idx="121">
                  <c:v>39507</c:v>
                </c:pt>
                <c:pt idx="122">
                  <c:v>39538</c:v>
                </c:pt>
                <c:pt idx="123">
                  <c:v>39568</c:v>
                </c:pt>
                <c:pt idx="124">
                  <c:v>39599</c:v>
                </c:pt>
                <c:pt idx="125">
                  <c:v>39629</c:v>
                </c:pt>
                <c:pt idx="126">
                  <c:v>39660</c:v>
                </c:pt>
                <c:pt idx="127">
                  <c:v>39691</c:v>
                </c:pt>
                <c:pt idx="128">
                  <c:v>39721</c:v>
                </c:pt>
                <c:pt idx="129">
                  <c:v>39752</c:v>
                </c:pt>
                <c:pt idx="130">
                  <c:v>39782</c:v>
                </c:pt>
                <c:pt idx="131">
                  <c:v>39813</c:v>
                </c:pt>
                <c:pt idx="132">
                  <c:v>39844</c:v>
                </c:pt>
                <c:pt idx="133">
                  <c:v>39872</c:v>
                </c:pt>
                <c:pt idx="134">
                  <c:v>39903</c:v>
                </c:pt>
                <c:pt idx="135">
                  <c:v>39933</c:v>
                </c:pt>
                <c:pt idx="136">
                  <c:v>39964</c:v>
                </c:pt>
                <c:pt idx="137">
                  <c:v>39994</c:v>
                </c:pt>
                <c:pt idx="138">
                  <c:v>40025</c:v>
                </c:pt>
                <c:pt idx="139">
                  <c:v>40056</c:v>
                </c:pt>
                <c:pt idx="140">
                  <c:v>40086</c:v>
                </c:pt>
                <c:pt idx="141">
                  <c:v>40117</c:v>
                </c:pt>
                <c:pt idx="142">
                  <c:v>40147</c:v>
                </c:pt>
                <c:pt idx="143">
                  <c:v>40178</c:v>
                </c:pt>
                <c:pt idx="144">
                  <c:v>40209</c:v>
                </c:pt>
                <c:pt idx="145">
                  <c:v>40237</c:v>
                </c:pt>
                <c:pt idx="146">
                  <c:v>40268</c:v>
                </c:pt>
                <c:pt idx="147">
                  <c:v>40298</c:v>
                </c:pt>
                <c:pt idx="148">
                  <c:v>40329</c:v>
                </c:pt>
                <c:pt idx="149">
                  <c:v>40359</c:v>
                </c:pt>
                <c:pt idx="150">
                  <c:v>40390</c:v>
                </c:pt>
                <c:pt idx="151">
                  <c:v>40421</c:v>
                </c:pt>
                <c:pt idx="152">
                  <c:v>40451</c:v>
                </c:pt>
                <c:pt idx="153">
                  <c:v>40482</c:v>
                </c:pt>
                <c:pt idx="154">
                  <c:v>40512</c:v>
                </c:pt>
                <c:pt idx="155">
                  <c:v>40543</c:v>
                </c:pt>
                <c:pt idx="156">
                  <c:v>40574</c:v>
                </c:pt>
                <c:pt idx="157">
                  <c:v>40602</c:v>
                </c:pt>
                <c:pt idx="158">
                  <c:v>40633</c:v>
                </c:pt>
                <c:pt idx="159">
                  <c:v>40663</c:v>
                </c:pt>
                <c:pt idx="160">
                  <c:v>40694</c:v>
                </c:pt>
                <c:pt idx="161">
                  <c:v>40724</c:v>
                </c:pt>
                <c:pt idx="162">
                  <c:v>40755</c:v>
                </c:pt>
                <c:pt idx="163">
                  <c:v>40786</c:v>
                </c:pt>
                <c:pt idx="164">
                  <c:v>40816</c:v>
                </c:pt>
                <c:pt idx="165">
                  <c:v>40847</c:v>
                </c:pt>
                <c:pt idx="166">
                  <c:v>40877</c:v>
                </c:pt>
                <c:pt idx="167">
                  <c:v>40908</c:v>
                </c:pt>
                <c:pt idx="168">
                  <c:v>40939</c:v>
                </c:pt>
                <c:pt idx="169">
                  <c:v>40968</c:v>
                </c:pt>
                <c:pt idx="170">
                  <c:v>40999</c:v>
                </c:pt>
                <c:pt idx="171">
                  <c:v>41029</c:v>
                </c:pt>
                <c:pt idx="172">
                  <c:v>41060</c:v>
                </c:pt>
                <c:pt idx="173">
                  <c:v>41090</c:v>
                </c:pt>
                <c:pt idx="174">
                  <c:v>41121</c:v>
                </c:pt>
                <c:pt idx="175">
                  <c:v>41152</c:v>
                </c:pt>
                <c:pt idx="176">
                  <c:v>41182</c:v>
                </c:pt>
                <c:pt idx="177">
                  <c:v>41213</c:v>
                </c:pt>
                <c:pt idx="178">
                  <c:v>41243</c:v>
                </c:pt>
                <c:pt idx="179">
                  <c:v>41274</c:v>
                </c:pt>
                <c:pt idx="180">
                  <c:v>41305</c:v>
                </c:pt>
                <c:pt idx="181">
                  <c:v>41333</c:v>
                </c:pt>
                <c:pt idx="182">
                  <c:v>41364</c:v>
                </c:pt>
                <c:pt idx="183">
                  <c:v>41394</c:v>
                </c:pt>
                <c:pt idx="184">
                  <c:v>41425</c:v>
                </c:pt>
                <c:pt idx="185">
                  <c:v>41455</c:v>
                </c:pt>
                <c:pt idx="186">
                  <c:v>41486</c:v>
                </c:pt>
                <c:pt idx="187">
                  <c:v>41517</c:v>
                </c:pt>
                <c:pt idx="188">
                  <c:v>41547</c:v>
                </c:pt>
                <c:pt idx="189">
                  <c:v>41578</c:v>
                </c:pt>
                <c:pt idx="190">
                  <c:v>41608</c:v>
                </c:pt>
                <c:pt idx="191">
                  <c:v>41639</c:v>
                </c:pt>
                <c:pt idx="192">
                  <c:v>41670</c:v>
                </c:pt>
                <c:pt idx="193">
                  <c:v>41698</c:v>
                </c:pt>
                <c:pt idx="194">
                  <c:v>41729</c:v>
                </c:pt>
                <c:pt idx="195">
                  <c:v>41759</c:v>
                </c:pt>
                <c:pt idx="196">
                  <c:v>41790</c:v>
                </c:pt>
                <c:pt idx="197">
                  <c:v>41820</c:v>
                </c:pt>
                <c:pt idx="198">
                  <c:v>41851</c:v>
                </c:pt>
                <c:pt idx="199">
                  <c:v>41882</c:v>
                </c:pt>
                <c:pt idx="200">
                  <c:v>41912</c:v>
                </c:pt>
                <c:pt idx="201">
                  <c:v>41943</c:v>
                </c:pt>
                <c:pt idx="202">
                  <c:v>41973</c:v>
                </c:pt>
                <c:pt idx="203">
                  <c:v>42004</c:v>
                </c:pt>
                <c:pt idx="204">
                  <c:v>42035</c:v>
                </c:pt>
                <c:pt idx="205">
                  <c:v>42063</c:v>
                </c:pt>
                <c:pt idx="206">
                  <c:v>42094</c:v>
                </c:pt>
                <c:pt idx="207">
                  <c:v>42124</c:v>
                </c:pt>
                <c:pt idx="208">
                  <c:v>42155</c:v>
                </c:pt>
                <c:pt idx="209">
                  <c:v>42185</c:v>
                </c:pt>
                <c:pt idx="210">
                  <c:v>42216</c:v>
                </c:pt>
                <c:pt idx="211">
                  <c:v>42247</c:v>
                </c:pt>
                <c:pt idx="212">
                  <c:v>42277</c:v>
                </c:pt>
                <c:pt idx="213">
                  <c:v>42308</c:v>
                </c:pt>
                <c:pt idx="214">
                  <c:v>42338</c:v>
                </c:pt>
                <c:pt idx="215">
                  <c:v>42369</c:v>
                </c:pt>
                <c:pt idx="216">
                  <c:v>42400</c:v>
                </c:pt>
                <c:pt idx="217">
                  <c:v>42429</c:v>
                </c:pt>
                <c:pt idx="218">
                  <c:v>42460</c:v>
                </c:pt>
                <c:pt idx="219">
                  <c:v>42490</c:v>
                </c:pt>
                <c:pt idx="220">
                  <c:v>42521</c:v>
                </c:pt>
                <c:pt idx="221">
                  <c:v>42551</c:v>
                </c:pt>
                <c:pt idx="222">
                  <c:v>42582</c:v>
                </c:pt>
                <c:pt idx="223">
                  <c:v>42613</c:v>
                </c:pt>
                <c:pt idx="224">
                  <c:v>42643</c:v>
                </c:pt>
                <c:pt idx="225">
                  <c:v>42674</c:v>
                </c:pt>
                <c:pt idx="226">
                  <c:v>42704</c:v>
                </c:pt>
                <c:pt idx="227">
                  <c:v>42735</c:v>
                </c:pt>
                <c:pt idx="228">
                  <c:v>42766</c:v>
                </c:pt>
                <c:pt idx="229">
                  <c:v>42794</c:v>
                </c:pt>
                <c:pt idx="230">
                  <c:v>42825</c:v>
                </c:pt>
                <c:pt idx="231">
                  <c:v>42855</c:v>
                </c:pt>
                <c:pt idx="232">
                  <c:v>42886</c:v>
                </c:pt>
                <c:pt idx="233">
                  <c:v>42916</c:v>
                </c:pt>
                <c:pt idx="234">
                  <c:v>42947</c:v>
                </c:pt>
                <c:pt idx="235">
                  <c:v>42978</c:v>
                </c:pt>
                <c:pt idx="236">
                  <c:v>43008</c:v>
                </c:pt>
                <c:pt idx="237">
                  <c:v>43039</c:v>
                </c:pt>
                <c:pt idx="238">
                  <c:v>43069</c:v>
                </c:pt>
                <c:pt idx="239">
                  <c:v>43100</c:v>
                </c:pt>
                <c:pt idx="240">
                  <c:v>43131</c:v>
                </c:pt>
                <c:pt idx="241">
                  <c:v>43159</c:v>
                </c:pt>
                <c:pt idx="242">
                  <c:v>43190</c:v>
                </c:pt>
                <c:pt idx="243">
                  <c:v>43220</c:v>
                </c:pt>
                <c:pt idx="244">
                  <c:v>43251</c:v>
                </c:pt>
                <c:pt idx="245">
                  <c:v>43281</c:v>
                </c:pt>
                <c:pt idx="246">
                  <c:v>43312</c:v>
                </c:pt>
                <c:pt idx="247">
                  <c:v>43343</c:v>
                </c:pt>
                <c:pt idx="248">
                  <c:v>43373</c:v>
                </c:pt>
                <c:pt idx="249">
                  <c:v>43404</c:v>
                </c:pt>
                <c:pt idx="250">
                  <c:v>43434</c:v>
                </c:pt>
                <c:pt idx="251">
                  <c:v>43465</c:v>
                </c:pt>
                <c:pt idx="252">
                  <c:v>43496</c:v>
                </c:pt>
                <c:pt idx="253">
                  <c:v>43524</c:v>
                </c:pt>
                <c:pt idx="254">
                  <c:v>43555</c:v>
                </c:pt>
                <c:pt idx="255">
                  <c:v>43585</c:v>
                </c:pt>
                <c:pt idx="256">
                  <c:v>43616</c:v>
                </c:pt>
              </c:numCache>
            </c:numRef>
          </c:cat>
          <c:val>
            <c:numRef>
              <c:f>Sheet2!$B$2:$B$258</c:f>
              <c:numCache>
                <c:formatCode>0.00</c:formatCode>
                <c:ptCount val="257"/>
                <c:pt idx="1">
                  <c:v>83.333333333333343</c:v>
                </c:pt>
                <c:pt idx="2">
                  <c:v>100</c:v>
                </c:pt>
                <c:pt idx="3">
                  <c:v>87.5</c:v>
                </c:pt>
                <c:pt idx="4">
                  <c:v>77.777777777777786</c:v>
                </c:pt>
                <c:pt idx="5">
                  <c:v>72.727272727272734</c:v>
                </c:pt>
                <c:pt idx="6">
                  <c:v>70</c:v>
                </c:pt>
                <c:pt idx="7">
                  <c:v>80</c:v>
                </c:pt>
                <c:pt idx="8">
                  <c:v>72.727272727272734</c:v>
                </c:pt>
                <c:pt idx="9">
                  <c:v>27.27272727272727</c:v>
                </c:pt>
                <c:pt idx="10">
                  <c:v>18.181818181818183</c:v>
                </c:pt>
                <c:pt idx="11">
                  <c:v>41.666666666666671</c:v>
                </c:pt>
                <c:pt idx="12">
                  <c:v>50</c:v>
                </c:pt>
                <c:pt idx="13">
                  <c:v>66.666666666666657</c:v>
                </c:pt>
                <c:pt idx="14">
                  <c:v>69.230769230769226</c:v>
                </c:pt>
                <c:pt idx="15">
                  <c:v>83.333333333333343</c:v>
                </c:pt>
                <c:pt idx="16">
                  <c:v>69.230769230769226</c:v>
                </c:pt>
                <c:pt idx="17">
                  <c:v>85.714285714285708</c:v>
                </c:pt>
                <c:pt idx="18">
                  <c:v>100</c:v>
                </c:pt>
                <c:pt idx="19">
                  <c:v>100</c:v>
                </c:pt>
                <c:pt idx="20">
                  <c:v>100</c:v>
                </c:pt>
                <c:pt idx="21">
                  <c:v>100</c:v>
                </c:pt>
                <c:pt idx="22">
                  <c:v>100</c:v>
                </c:pt>
                <c:pt idx="23">
                  <c:v>93.333333333333329</c:v>
                </c:pt>
                <c:pt idx="24">
                  <c:v>100</c:v>
                </c:pt>
                <c:pt idx="25">
                  <c:v>100</c:v>
                </c:pt>
                <c:pt idx="26">
                  <c:v>100</c:v>
                </c:pt>
                <c:pt idx="27">
                  <c:v>100</c:v>
                </c:pt>
                <c:pt idx="28">
                  <c:v>93.333333333333329</c:v>
                </c:pt>
                <c:pt idx="29">
                  <c:v>87.5</c:v>
                </c:pt>
                <c:pt idx="30">
                  <c:v>100</c:v>
                </c:pt>
                <c:pt idx="31">
                  <c:v>93.333333333333329</c:v>
                </c:pt>
                <c:pt idx="32">
                  <c:v>87.5</c:v>
                </c:pt>
                <c:pt idx="33">
                  <c:v>86.666666666666671</c:v>
                </c:pt>
                <c:pt idx="34">
                  <c:v>86.666666666666671</c:v>
                </c:pt>
                <c:pt idx="35">
                  <c:v>81.25</c:v>
                </c:pt>
                <c:pt idx="36">
                  <c:v>80</c:v>
                </c:pt>
                <c:pt idx="37">
                  <c:v>73.333333333333329</c:v>
                </c:pt>
                <c:pt idx="38">
                  <c:v>56.25</c:v>
                </c:pt>
                <c:pt idx="39">
                  <c:v>33.333333333333329</c:v>
                </c:pt>
                <c:pt idx="40">
                  <c:v>25</c:v>
                </c:pt>
                <c:pt idx="41">
                  <c:v>41.17647058823529</c:v>
                </c:pt>
                <c:pt idx="42">
                  <c:v>41.17647058823529</c:v>
                </c:pt>
                <c:pt idx="43">
                  <c:v>47.058823529411761</c:v>
                </c:pt>
                <c:pt idx="44">
                  <c:v>41.17647058823529</c:v>
                </c:pt>
                <c:pt idx="45">
                  <c:v>27.777777777777779</c:v>
                </c:pt>
                <c:pt idx="46">
                  <c:v>27.777777777777779</c:v>
                </c:pt>
                <c:pt idx="47">
                  <c:v>38.888888888888893</c:v>
                </c:pt>
                <c:pt idx="48">
                  <c:v>55.555555555555557</c:v>
                </c:pt>
                <c:pt idx="49">
                  <c:v>72.222222222222214</c:v>
                </c:pt>
                <c:pt idx="50">
                  <c:v>77.777777777777786</c:v>
                </c:pt>
                <c:pt idx="51">
                  <c:v>94.444444444444443</c:v>
                </c:pt>
                <c:pt idx="52">
                  <c:v>94.444444444444443</c:v>
                </c:pt>
                <c:pt idx="53">
                  <c:v>94.444444444444443</c:v>
                </c:pt>
                <c:pt idx="54">
                  <c:v>94.444444444444443</c:v>
                </c:pt>
                <c:pt idx="55">
                  <c:v>89.473684210526315</c:v>
                </c:pt>
                <c:pt idx="56">
                  <c:v>78.94736842105263</c:v>
                </c:pt>
                <c:pt idx="57">
                  <c:v>63.157894736842103</c:v>
                </c:pt>
                <c:pt idx="58">
                  <c:v>68.421052631578945</c:v>
                </c:pt>
                <c:pt idx="59">
                  <c:v>52.631578947368418</c:v>
                </c:pt>
                <c:pt idx="60">
                  <c:v>60</c:v>
                </c:pt>
                <c:pt idx="61">
                  <c:v>65</c:v>
                </c:pt>
                <c:pt idx="62">
                  <c:v>40</c:v>
                </c:pt>
                <c:pt idx="63">
                  <c:v>40</c:v>
                </c:pt>
                <c:pt idx="64">
                  <c:v>45</c:v>
                </c:pt>
                <c:pt idx="65">
                  <c:v>60</c:v>
                </c:pt>
                <c:pt idx="66">
                  <c:v>70</c:v>
                </c:pt>
                <c:pt idx="67">
                  <c:v>75</c:v>
                </c:pt>
                <c:pt idx="68">
                  <c:v>85</c:v>
                </c:pt>
                <c:pt idx="69">
                  <c:v>95</c:v>
                </c:pt>
                <c:pt idx="70">
                  <c:v>90</c:v>
                </c:pt>
                <c:pt idx="71">
                  <c:v>90</c:v>
                </c:pt>
                <c:pt idx="72">
                  <c:v>95</c:v>
                </c:pt>
                <c:pt idx="73">
                  <c:v>100</c:v>
                </c:pt>
                <c:pt idx="74">
                  <c:v>100</c:v>
                </c:pt>
                <c:pt idx="75">
                  <c:v>91.304347826086953</c:v>
                </c:pt>
                <c:pt idx="76">
                  <c:v>100</c:v>
                </c:pt>
                <c:pt idx="77">
                  <c:v>100</c:v>
                </c:pt>
                <c:pt idx="78">
                  <c:v>91.304347826086953</c:v>
                </c:pt>
                <c:pt idx="79">
                  <c:v>91.304347826086953</c:v>
                </c:pt>
                <c:pt idx="80">
                  <c:v>91.304347826086953</c:v>
                </c:pt>
                <c:pt idx="81">
                  <c:v>91.304347826086953</c:v>
                </c:pt>
                <c:pt idx="82">
                  <c:v>86.956521739130437</c:v>
                </c:pt>
                <c:pt idx="83">
                  <c:v>86.956521739130437</c:v>
                </c:pt>
                <c:pt idx="84">
                  <c:v>95.652173913043484</c:v>
                </c:pt>
                <c:pt idx="85">
                  <c:v>86.956521739130437</c:v>
                </c:pt>
                <c:pt idx="86">
                  <c:v>87.5</c:v>
                </c:pt>
                <c:pt idx="87">
                  <c:v>58.333333333333336</c:v>
                </c:pt>
                <c:pt idx="88">
                  <c:v>62.5</c:v>
                </c:pt>
                <c:pt idx="89">
                  <c:v>96</c:v>
                </c:pt>
                <c:pt idx="90">
                  <c:v>92</c:v>
                </c:pt>
                <c:pt idx="91">
                  <c:v>88</c:v>
                </c:pt>
                <c:pt idx="92">
                  <c:v>100</c:v>
                </c:pt>
                <c:pt idx="93">
                  <c:v>92</c:v>
                </c:pt>
                <c:pt idx="94">
                  <c:v>92</c:v>
                </c:pt>
                <c:pt idx="95">
                  <c:v>96</c:v>
                </c:pt>
                <c:pt idx="96">
                  <c:v>92</c:v>
                </c:pt>
                <c:pt idx="97">
                  <c:v>96.15384615384616</c:v>
                </c:pt>
                <c:pt idx="98">
                  <c:v>88.461538461538453</c:v>
                </c:pt>
                <c:pt idx="99">
                  <c:v>96.15384615384616</c:v>
                </c:pt>
                <c:pt idx="100">
                  <c:v>96.15384615384616</c:v>
                </c:pt>
                <c:pt idx="101">
                  <c:v>92.307692307692307</c:v>
                </c:pt>
                <c:pt idx="102">
                  <c:v>88.461538461538453</c:v>
                </c:pt>
                <c:pt idx="103">
                  <c:v>96.15384615384616</c:v>
                </c:pt>
                <c:pt idx="104">
                  <c:v>100</c:v>
                </c:pt>
                <c:pt idx="105">
                  <c:v>100</c:v>
                </c:pt>
                <c:pt idx="106">
                  <c:v>96.15384615384616</c:v>
                </c:pt>
                <c:pt idx="107">
                  <c:v>96.15384615384616</c:v>
                </c:pt>
                <c:pt idx="108">
                  <c:v>100</c:v>
                </c:pt>
                <c:pt idx="109">
                  <c:v>96.15384615384616</c:v>
                </c:pt>
                <c:pt idx="110">
                  <c:v>96.15384615384616</c:v>
                </c:pt>
                <c:pt idx="111">
                  <c:v>96.15384615384616</c:v>
                </c:pt>
                <c:pt idx="112">
                  <c:v>96.15384615384616</c:v>
                </c:pt>
                <c:pt idx="113">
                  <c:v>96.15384615384616</c:v>
                </c:pt>
                <c:pt idx="114">
                  <c:v>96.15384615384616</c:v>
                </c:pt>
                <c:pt idx="115">
                  <c:v>96.15384615384616</c:v>
                </c:pt>
                <c:pt idx="116">
                  <c:v>88.461538461538453</c:v>
                </c:pt>
                <c:pt idx="117">
                  <c:v>88.461538461538453</c:v>
                </c:pt>
                <c:pt idx="118">
                  <c:v>96.15384615384616</c:v>
                </c:pt>
                <c:pt idx="119">
                  <c:v>92.307692307692307</c:v>
                </c:pt>
                <c:pt idx="120">
                  <c:v>76.923076923076934</c:v>
                </c:pt>
                <c:pt idx="121">
                  <c:v>80.769230769230774</c:v>
                </c:pt>
                <c:pt idx="122">
                  <c:v>61.53846153846154</c:v>
                </c:pt>
                <c:pt idx="123">
                  <c:v>46.153846153846153</c:v>
                </c:pt>
                <c:pt idx="124">
                  <c:v>38.461538461538467</c:v>
                </c:pt>
                <c:pt idx="125">
                  <c:v>34.615384615384613</c:v>
                </c:pt>
                <c:pt idx="126">
                  <c:v>26.923076923076923</c:v>
                </c:pt>
                <c:pt idx="127">
                  <c:v>19.230769230769234</c:v>
                </c:pt>
                <c:pt idx="128">
                  <c:v>15.384615384615385</c:v>
                </c:pt>
                <c:pt idx="129">
                  <c:v>3.8461538461538463</c:v>
                </c:pt>
                <c:pt idx="130">
                  <c:v>0</c:v>
                </c:pt>
                <c:pt idx="131">
                  <c:v>0</c:v>
                </c:pt>
                <c:pt idx="132">
                  <c:v>0</c:v>
                </c:pt>
                <c:pt idx="133">
                  <c:v>3.8461538461538463</c:v>
                </c:pt>
                <c:pt idx="134">
                  <c:v>3.8461538461538463</c:v>
                </c:pt>
                <c:pt idx="135">
                  <c:v>15.384615384615385</c:v>
                </c:pt>
                <c:pt idx="136">
                  <c:v>30.76923076923077</c:v>
                </c:pt>
                <c:pt idx="137">
                  <c:v>26.923076923076923</c:v>
                </c:pt>
                <c:pt idx="138">
                  <c:v>69.230769230769226</c:v>
                </c:pt>
                <c:pt idx="139">
                  <c:v>84.615384615384613</c:v>
                </c:pt>
                <c:pt idx="140">
                  <c:v>73.076923076923066</c:v>
                </c:pt>
                <c:pt idx="141">
                  <c:v>84.615384615384613</c:v>
                </c:pt>
                <c:pt idx="142">
                  <c:v>88.461538461538453</c:v>
                </c:pt>
                <c:pt idx="143">
                  <c:v>88.461538461538453</c:v>
                </c:pt>
                <c:pt idx="144">
                  <c:v>88.461538461538453</c:v>
                </c:pt>
                <c:pt idx="145">
                  <c:v>88.461538461538453</c:v>
                </c:pt>
                <c:pt idx="146">
                  <c:v>92.307692307692307</c:v>
                </c:pt>
                <c:pt idx="147">
                  <c:v>96.15384615384616</c:v>
                </c:pt>
                <c:pt idx="148">
                  <c:v>92.307692307692307</c:v>
                </c:pt>
                <c:pt idx="149">
                  <c:v>88.461538461538453</c:v>
                </c:pt>
                <c:pt idx="150">
                  <c:v>80.769230769230774</c:v>
                </c:pt>
                <c:pt idx="151">
                  <c:v>69.230769230769226</c:v>
                </c:pt>
                <c:pt idx="152">
                  <c:v>57.692307692307686</c:v>
                </c:pt>
                <c:pt idx="153">
                  <c:v>74.074074074074076</c:v>
                </c:pt>
                <c:pt idx="154">
                  <c:v>77.777777777777786</c:v>
                </c:pt>
                <c:pt idx="155">
                  <c:v>88.888888888888886</c:v>
                </c:pt>
                <c:pt idx="156">
                  <c:v>92.592592592592595</c:v>
                </c:pt>
                <c:pt idx="157">
                  <c:v>88.888888888888886</c:v>
                </c:pt>
                <c:pt idx="158">
                  <c:v>78.571428571428569</c:v>
                </c:pt>
                <c:pt idx="159">
                  <c:v>80</c:v>
                </c:pt>
                <c:pt idx="160">
                  <c:v>70</c:v>
                </c:pt>
                <c:pt idx="161">
                  <c:v>56.666666666666664</c:v>
                </c:pt>
                <c:pt idx="162">
                  <c:v>53.333333333333336</c:v>
                </c:pt>
                <c:pt idx="163">
                  <c:v>36.666666666666664</c:v>
                </c:pt>
                <c:pt idx="164">
                  <c:v>36.666666666666664</c:v>
                </c:pt>
                <c:pt idx="165">
                  <c:v>43.333333333333336</c:v>
                </c:pt>
                <c:pt idx="166">
                  <c:v>36.666666666666664</c:v>
                </c:pt>
                <c:pt idx="167">
                  <c:v>30</c:v>
                </c:pt>
                <c:pt idx="168">
                  <c:v>40</c:v>
                </c:pt>
                <c:pt idx="169">
                  <c:v>56.666666666666664</c:v>
                </c:pt>
                <c:pt idx="170">
                  <c:v>63.333333333333329</c:v>
                </c:pt>
                <c:pt idx="171">
                  <c:v>50</c:v>
                </c:pt>
                <c:pt idx="172">
                  <c:v>43.333333333333336</c:v>
                </c:pt>
                <c:pt idx="173">
                  <c:v>36.666666666666664</c:v>
                </c:pt>
                <c:pt idx="174">
                  <c:v>29.032258064516132</c:v>
                </c:pt>
                <c:pt idx="175">
                  <c:v>29.032258064516132</c:v>
                </c:pt>
                <c:pt idx="176">
                  <c:v>32.258064516129032</c:v>
                </c:pt>
                <c:pt idx="177">
                  <c:v>38.70967741935484</c:v>
                </c:pt>
                <c:pt idx="178">
                  <c:v>38.70967741935484</c:v>
                </c:pt>
                <c:pt idx="179">
                  <c:v>41.935483870967744</c:v>
                </c:pt>
                <c:pt idx="180">
                  <c:v>51.612903225806448</c:v>
                </c:pt>
                <c:pt idx="181">
                  <c:v>61.29032258064516</c:v>
                </c:pt>
                <c:pt idx="182">
                  <c:v>58.064516129032263</c:v>
                </c:pt>
                <c:pt idx="183">
                  <c:v>58.064516129032263</c:v>
                </c:pt>
                <c:pt idx="184">
                  <c:v>58.064516129032263</c:v>
                </c:pt>
                <c:pt idx="185">
                  <c:v>58.064516129032263</c:v>
                </c:pt>
                <c:pt idx="186">
                  <c:v>54.838709677419352</c:v>
                </c:pt>
                <c:pt idx="187">
                  <c:v>70.967741935483872</c:v>
                </c:pt>
                <c:pt idx="188">
                  <c:v>77.41935483870968</c:v>
                </c:pt>
                <c:pt idx="189">
                  <c:v>83.870967741935488</c:v>
                </c:pt>
                <c:pt idx="190">
                  <c:v>77.41935483870968</c:v>
                </c:pt>
                <c:pt idx="191">
                  <c:v>87.096774193548384</c:v>
                </c:pt>
                <c:pt idx="192">
                  <c:v>83.870967741935488</c:v>
                </c:pt>
                <c:pt idx="193">
                  <c:v>80.645161290322577</c:v>
                </c:pt>
                <c:pt idx="194">
                  <c:v>87.096774193548384</c:v>
                </c:pt>
                <c:pt idx="195">
                  <c:v>80.645161290322577</c:v>
                </c:pt>
                <c:pt idx="196">
                  <c:v>77.41935483870968</c:v>
                </c:pt>
                <c:pt idx="197">
                  <c:v>64.516129032258064</c:v>
                </c:pt>
                <c:pt idx="198">
                  <c:v>67.741935483870961</c:v>
                </c:pt>
                <c:pt idx="199">
                  <c:v>61.29032258064516</c:v>
                </c:pt>
                <c:pt idx="200">
                  <c:v>67.741935483870961</c:v>
                </c:pt>
                <c:pt idx="201">
                  <c:v>67.741935483870961</c:v>
                </c:pt>
                <c:pt idx="202">
                  <c:v>70.967741935483872</c:v>
                </c:pt>
                <c:pt idx="203">
                  <c:v>64.516129032258064</c:v>
                </c:pt>
                <c:pt idx="204">
                  <c:v>70.967741935483872</c:v>
                </c:pt>
                <c:pt idx="205">
                  <c:v>67.741935483870961</c:v>
                </c:pt>
                <c:pt idx="206">
                  <c:v>51.612903225806448</c:v>
                </c:pt>
                <c:pt idx="207">
                  <c:v>48.387096774193552</c:v>
                </c:pt>
                <c:pt idx="208">
                  <c:v>58.064516129032263</c:v>
                </c:pt>
                <c:pt idx="209">
                  <c:v>64.516129032258064</c:v>
                </c:pt>
                <c:pt idx="210">
                  <c:v>58.064516129032263</c:v>
                </c:pt>
                <c:pt idx="211">
                  <c:v>64.516129032258064</c:v>
                </c:pt>
                <c:pt idx="212">
                  <c:v>54.838709677419352</c:v>
                </c:pt>
                <c:pt idx="213">
                  <c:v>64.516129032258064</c:v>
                </c:pt>
                <c:pt idx="214">
                  <c:v>64.516129032258064</c:v>
                </c:pt>
                <c:pt idx="215">
                  <c:v>61.29032258064516</c:v>
                </c:pt>
                <c:pt idx="216">
                  <c:v>64.516129032258064</c:v>
                </c:pt>
                <c:pt idx="217">
                  <c:v>54.838709677419352</c:v>
                </c:pt>
                <c:pt idx="218">
                  <c:v>70.967741935483872</c:v>
                </c:pt>
                <c:pt idx="219">
                  <c:v>64.516129032258064</c:v>
                </c:pt>
                <c:pt idx="220">
                  <c:v>67.741935483870961</c:v>
                </c:pt>
                <c:pt idx="221">
                  <c:v>64.516129032258064</c:v>
                </c:pt>
                <c:pt idx="222">
                  <c:v>51.612903225806448</c:v>
                </c:pt>
                <c:pt idx="223">
                  <c:v>64.516129032258064</c:v>
                </c:pt>
                <c:pt idx="224">
                  <c:v>70.967741935483872</c:v>
                </c:pt>
                <c:pt idx="225">
                  <c:v>70.967741935483872</c:v>
                </c:pt>
                <c:pt idx="226">
                  <c:v>80.645161290322577</c:v>
                </c:pt>
                <c:pt idx="227">
                  <c:v>77.41935483870968</c:v>
                </c:pt>
                <c:pt idx="228">
                  <c:v>83.870967741935488</c:v>
                </c:pt>
                <c:pt idx="229">
                  <c:v>80.645161290322577</c:v>
                </c:pt>
                <c:pt idx="230">
                  <c:v>90.322580645161281</c:v>
                </c:pt>
                <c:pt idx="231">
                  <c:v>87.096774193548384</c:v>
                </c:pt>
                <c:pt idx="232">
                  <c:v>90.322580645161281</c:v>
                </c:pt>
                <c:pt idx="233">
                  <c:v>90.322580645161281</c:v>
                </c:pt>
                <c:pt idx="234">
                  <c:v>87.096774193548384</c:v>
                </c:pt>
                <c:pt idx="235">
                  <c:v>93.548387096774192</c:v>
                </c:pt>
                <c:pt idx="236">
                  <c:v>93.548387096774192</c:v>
                </c:pt>
                <c:pt idx="237">
                  <c:v>87.096774193548384</c:v>
                </c:pt>
                <c:pt idx="238">
                  <c:v>90.322580645161281</c:v>
                </c:pt>
                <c:pt idx="239">
                  <c:v>90.322580645161281</c:v>
                </c:pt>
                <c:pt idx="240">
                  <c:v>96.774193548387103</c:v>
                </c:pt>
                <c:pt idx="241">
                  <c:v>96.774193548387103</c:v>
                </c:pt>
                <c:pt idx="242">
                  <c:v>90.322580645161281</c:v>
                </c:pt>
                <c:pt idx="243">
                  <c:v>90.322580645161281</c:v>
                </c:pt>
                <c:pt idx="244">
                  <c:v>87.096774193548384</c:v>
                </c:pt>
                <c:pt idx="245">
                  <c:v>77.41935483870968</c:v>
                </c:pt>
                <c:pt idx="246">
                  <c:v>83.870967741935488</c:v>
                </c:pt>
                <c:pt idx="247">
                  <c:v>87.096774193548384</c:v>
                </c:pt>
                <c:pt idx="248">
                  <c:v>83.870967741935488</c:v>
                </c:pt>
                <c:pt idx="249">
                  <c:v>74.193548387096769</c:v>
                </c:pt>
                <c:pt idx="250">
                  <c:v>64.516129032258064</c:v>
                </c:pt>
                <c:pt idx="251">
                  <c:v>67.741935483870961</c:v>
                </c:pt>
                <c:pt idx="252">
                  <c:v>54.838709677419352</c:v>
                </c:pt>
                <c:pt idx="253">
                  <c:v>58.064516129032263</c:v>
                </c:pt>
                <c:pt idx="254">
                  <c:v>54.838709677419352</c:v>
                </c:pt>
                <c:pt idx="255">
                  <c:v>54.838709677419352</c:v>
                </c:pt>
                <c:pt idx="256" formatCode="#,##0.00;\-#,##0.00;#,##0.00;@">
                  <c:v>38.700000000000003</c:v>
                </c:pt>
              </c:numCache>
            </c:numRef>
          </c:val>
          <c:smooth val="0"/>
          <c:extLst xmlns:c16r2="http://schemas.microsoft.com/office/drawing/2015/06/chart">
            <c:ext xmlns:c16="http://schemas.microsoft.com/office/drawing/2014/chart" uri="{C3380CC4-5D6E-409C-BE32-E72D297353CC}">
              <c16:uniqueId val="{00000000-4813-4558-9A7D-0372D4B3480B}"/>
            </c:ext>
          </c:extLst>
        </c:ser>
        <c:ser>
          <c:idx val="2"/>
          <c:order val="2"/>
          <c:spPr>
            <a:ln w="12700">
              <a:solidFill>
                <a:schemeClr val="tx1"/>
              </a:solidFill>
            </a:ln>
          </c:spPr>
          <c:marker>
            <c:symbol val="none"/>
          </c:marker>
          <c:cat>
            <c:numRef>
              <c:f>Sheet2!$A$2:$A$258</c:f>
              <c:numCache>
                <c:formatCode>m/d/yyyy</c:formatCode>
                <c:ptCount val="257"/>
                <c:pt idx="0">
                  <c:v>35826</c:v>
                </c:pt>
                <c:pt idx="1">
                  <c:v>35854</c:v>
                </c:pt>
                <c:pt idx="2">
                  <c:v>35885</c:v>
                </c:pt>
                <c:pt idx="3">
                  <c:v>35915</c:v>
                </c:pt>
                <c:pt idx="4">
                  <c:v>35946</c:v>
                </c:pt>
                <c:pt idx="5">
                  <c:v>35976</c:v>
                </c:pt>
                <c:pt idx="6">
                  <c:v>36007</c:v>
                </c:pt>
                <c:pt idx="7">
                  <c:v>36038</c:v>
                </c:pt>
                <c:pt idx="8">
                  <c:v>36068</c:v>
                </c:pt>
                <c:pt idx="9">
                  <c:v>36099</c:v>
                </c:pt>
                <c:pt idx="10">
                  <c:v>36129</c:v>
                </c:pt>
                <c:pt idx="11">
                  <c:v>36160</c:v>
                </c:pt>
                <c:pt idx="12">
                  <c:v>36191</c:v>
                </c:pt>
                <c:pt idx="13">
                  <c:v>36219</c:v>
                </c:pt>
                <c:pt idx="14">
                  <c:v>36250</c:v>
                </c:pt>
                <c:pt idx="15">
                  <c:v>36280</c:v>
                </c:pt>
                <c:pt idx="16">
                  <c:v>36311</c:v>
                </c:pt>
                <c:pt idx="17">
                  <c:v>36341</c:v>
                </c:pt>
                <c:pt idx="18">
                  <c:v>36372</c:v>
                </c:pt>
                <c:pt idx="19">
                  <c:v>36403</c:v>
                </c:pt>
                <c:pt idx="20">
                  <c:v>36433</c:v>
                </c:pt>
                <c:pt idx="21">
                  <c:v>36464</c:v>
                </c:pt>
                <c:pt idx="22">
                  <c:v>36494</c:v>
                </c:pt>
                <c:pt idx="23">
                  <c:v>36525</c:v>
                </c:pt>
                <c:pt idx="24">
                  <c:v>36556</c:v>
                </c:pt>
                <c:pt idx="25">
                  <c:v>36585</c:v>
                </c:pt>
                <c:pt idx="26">
                  <c:v>36616</c:v>
                </c:pt>
                <c:pt idx="27">
                  <c:v>36646</c:v>
                </c:pt>
                <c:pt idx="28">
                  <c:v>36677</c:v>
                </c:pt>
                <c:pt idx="29">
                  <c:v>36707</c:v>
                </c:pt>
                <c:pt idx="30">
                  <c:v>36738</c:v>
                </c:pt>
                <c:pt idx="31">
                  <c:v>36769</c:v>
                </c:pt>
                <c:pt idx="32">
                  <c:v>36799</c:v>
                </c:pt>
                <c:pt idx="33">
                  <c:v>36830</c:v>
                </c:pt>
                <c:pt idx="34">
                  <c:v>36860</c:v>
                </c:pt>
                <c:pt idx="35">
                  <c:v>36891</c:v>
                </c:pt>
                <c:pt idx="36">
                  <c:v>36922</c:v>
                </c:pt>
                <c:pt idx="37">
                  <c:v>36950</c:v>
                </c:pt>
                <c:pt idx="38">
                  <c:v>36981</c:v>
                </c:pt>
                <c:pt idx="39">
                  <c:v>37011</c:v>
                </c:pt>
                <c:pt idx="40">
                  <c:v>37042</c:v>
                </c:pt>
                <c:pt idx="41">
                  <c:v>37072</c:v>
                </c:pt>
                <c:pt idx="42">
                  <c:v>37103</c:v>
                </c:pt>
                <c:pt idx="43">
                  <c:v>37134</c:v>
                </c:pt>
                <c:pt idx="44">
                  <c:v>37164</c:v>
                </c:pt>
                <c:pt idx="45">
                  <c:v>37195</c:v>
                </c:pt>
                <c:pt idx="46">
                  <c:v>37225</c:v>
                </c:pt>
                <c:pt idx="47">
                  <c:v>37256</c:v>
                </c:pt>
                <c:pt idx="48">
                  <c:v>37287</c:v>
                </c:pt>
                <c:pt idx="49">
                  <c:v>37315</c:v>
                </c:pt>
                <c:pt idx="50">
                  <c:v>37346</c:v>
                </c:pt>
                <c:pt idx="51">
                  <c:v>37376</c:v>
                </c:pt>
                <c:pt idx="52">
                  <c:v>37407</c:v>
                </c:pt>
                <c:pt idx="53">
                  <c:v>37437</c:v>
                </c:pt>
                <c:pt idx="54">
                  <c:v>37468</c:v>
                </c:pt>
                <c:pt idx="55">
                  <c:v>37499</c:v>
                </c:pt>
                <c:pt idx="56">
                  <c:v>37529</c:v>
                </c:pt>
                <c:pt idx="57">
                  <c:v>37560</c:v>
                </c:pt>
                <c:pt idx="58">
                  <c:v>37590</c:v>
                </c:pt>
                <c:pt idx="59">
                  <c:v>37621</c:v>
                </c:pt>
                <c:pt idx="60">
                  <c:v>37652</c:v>
                </c:pt>
                <c:pt idx="61">
                  <c:v>37680</c:v>
                </c:pt>
                <c:pt idx="62">
                  <c:v>37711</c:v>
                </c:pt>
                <c:pt idx="63">
                  <c:v>37741</c:v>
                </c:pt>
                <c:pt idx="64">
                  <c:v>37772</c:v>
                </c:pt>
                <c:pt idx="65">
                  <c:v>37802</c:v>
                </c:pt>
                <c:pt idx="66">
                  <c:v>37833</c:v>
                </c:pt>
                <c:pt idx="67">
                  <c:v>37864</c:v>
                </c:pt>
                <c:pt idx="68">
                  <c:v>37894</c:v>
                </c:pt>
                <c:pt idx="69">
                  <c:v>37925</c:v>
                </c:pt>
                <c:pt idx="70">
                  <c:v>37955</c:v>
                </c:pt>
                <c:pt idx="71">
                  <c:v>37986</c:v>
                </c:pt>
                <c:pt idx="72">
                  <c:v>38017</c:v>
                </c:pt>
                <c:pt idx="73">
                  <c:v>38046</c:v>
                </c:pt>
                <c:pt idx="74">
                  <c:v>38077</c:v>
                </c:pt>
                <c:pt idx="75">
                  <c:v>38107</c:v>
                </c:pt>
                <c:pt idx="76">
                  <c:v>38138</c:v>
                </c:pt>
                <c:pt idx="77">
                  <c:v>38168</c:v>
                </c:pt>
                <c:pt idx="78">
                  <c:v>38199</c:v>
                </c:pt>
                <c:pt idx="79">
                  <c:v>38230</c:v>
                </c:pt>
                <c:pt idx="80">
                  <c:v>38260</c:v>
                </c:pt>
                <c:pt idx="81">
                  <c:v>38291</c:v>
                </c:pt>
                <c:pt idx="82">
                  <c:v>38321</c:v>
                </c:pt>
                <c:pt idx="83">
                  <c:v>38352</c:v>
                </c:pt>
                <c:pt idx="84">
                  <c:v>38383</c:v>
                </c:pt>
                <c:pt idx="85">
                  <c:v>38411</c:v>
                </c:pt>
                <c:pt idx="86">
                  <c:v>38442</c:v>
                </c:pt>
                <c:pt idx="87">
                  <c:v>38472</c:v>
                </c:pt>
                <c:pt idx="88">
                  <c:v>38503</c:v>
                </c:pt>
                <c:pt idx="89">
                  <c:v>38533</c:v>
                </c:pt>
                <c:pt idx="90">
                  <c:v>38564</c:v>
                </c:pt>
                <c:pt idx="91">
                  <c:v>38595</c:v>
                </c:pt>
                <c:pt idx="92">
                  <c:v>38625</c:v>
                </c:pt>
                <c:pt idx="93">
                  <c:v>38656</c:v>
                </c:pt>
                <c:pt idx="94">
                  <c:v>38686</c:v>
                </c:pt>
                <c:pt idx="95">
                  <c:v>38717</c:v>
                </c:pt>
                <c:pt idx="96">
                  <c:v>38748</c:v>
                </c:pt>
                <c:pt idx="97">
                  <c:v>38776</c:v>
                </c:pt>
                <c:pt idx="98">
                  <c:v>38807</c:v>
                </c:pt>
                <c:pt idx="99">
                  <c:v>38837</c:v>
                </c:pt>
                <c:pt idx="100">
                  <c:v>38868</c:v>
                </c:pt>
                <c:pt idx="101">
                  <c:v>38898</c:v>
                </c:pt>
                <c:pt idx="102">
                  <c:v>38929</c:v>
                </c:pt>
                <c:pt idx="103">
                  <c:v>38960</c:v>
                </c:pt>
                <c:pt idx="104">
                  <c:v>38990</c:v>
                </c:pt>
                <c:pt idx="105">
                  <c:v>39021</c:v>
                </c:pt>
                <c:pt idx="106">
                  <c:v>39051</c:v>
                </c:pt>
                <c:pt idx="107">
                  <c:v>39082</c:v>
                </c:pt>
                <c:pt idx="108">
                  <c:v>39113</c:v>
                </c:pt>
                <c:pt idx="109">
                  <c:v>39141</c:v>
                </c:pt>
                <c:pt idx="110">
                  <c:v>39172</c:v>
                </c:pt>
                <c:pt idx="111">
                  <c:v>39202</c:v>
                </c:pt>
                <c:pt idx="112">
                  <c:v>39233</c:v>
                </c:pt>
                <c:pt idx="113">
                  <c:v>39263</c:v>
                </c:pt>
                <c:pt idx="114">
                  <c:v>39294</c:v>
                </c:pt>
                <c:pt idx="115">
                  <c:v>39325</c:v>
                </c:pt>
                <c:pt idx="116">
                  <c:v>39355</c:v>
                </c:pt>
                <c:pt idx="117">
                  <c:v>39386</c:v>
                </c:pt>
                <c:pt idx="118">
                  <c:v>39416</c:v>
                </c:pt>
                <c:pt idx="119">
                  <c:v>39447</c:v>
                </c:pt>
                <c:pt idx="120">
                  <c:v>39478</c:v>
                </c:pt>
                <c:pt idx="121">
                  <c:v>39507</c:v>
                </c:pt>
                <c:pt idx="122">
                  <c:v>39538</c:v>
                </c:pt>
                <c:pt idx="123">
                  <c:v>39568</c:v>
                </c:pt>
                <c:pt idx="124">
                  <c:v>39599</c:v>
                </c:pt>
                <c:pt idx="125">
                  <c:v>39629</c:v>
                </c:pt>
                <c:pt idx="126">
                  <c:v>39660</c:v>
                </c:pt>
                <c:pt idx="127">
                  <c:v>39691</c:v>
                </c:pt>
                <c:pt idx="128">
                  <c:v>39721</c:v>
                </c:pt>
                <c:pt idx="129">
                  <c:v>39752</c:v>
                </c:pt>
                <c:pt idx="130">
                  <c:v>39782</c:v>
                </c:pt>
                <c:pt idx="131">
                  <c:v>39813</c:v>
                </c:pt>
                <c:pt idx="132">
                  <c:v>39844</c:v>
                </c:pt>
                <c:pt idx="133">
                  <c:v>39872</c:v>
                </c:pt>
                <c:pt idx="134">
                  <c:v>39903</c:v>
                </c:pt>
                <c:pt idx="135">
                  <c:v>39933</c:v>
                </c:pt>
                <c:pt idx="136">
                  <c:v>39964</c:v>
                </c:pt>
                <c:pt idx="137">
                  <c:v>39994</c:v>
                </c:pt>
                <c:pt idx="138">
                  <c:v>40025</c:v>
                </c:pt>
                <c:pt idx="139">
                  <c:v>40056</c:v>
                </c:pt>
                <c:pt idx="140">
                  <c:v>40086</c:v>
                </c:pt>
                <c:pt idx="141">
                  <c:v>40117</c:v>
                </c:pt>
                <c:pt idx="142">
                  <c:v>40147</c:v>
                </c:pt>
                <c:pt idx="143">
                  <c:v>40178</c:v>
                </c:pt>
                <c:pt idx="144">
                  <c:v>40209</c:v>
                </c:pt>
                <c:pt idx="145">
                  <c:v>40237</c:v>
                </c:pt>
                <c:pt idx="146">
                  <c:v>40268</c:v>
                </c:pt>
                <c:pt idx="147">
                  <c:v>40298</c:v>
                </c:pt>
                <c:pt idx="148">
                  <c:v>40329</c:v>
                </c:pt>
                <c:pt idx="149">
                  <c:v>40359</c:v>
                </c:pt>
                <c:pt idx="150">
                  <c:v>40390</c:v>
                </c:pt>
                <c:pt idx="151">
                  <c:v>40421</c:v>
                </c:pt>
                <c:pt idx="152">
                  <c:v>40451</c:v>
                </c:pt>
                <c:pt idx="153">
                  <c:v>40482</c:v>
                </c:pt>
                <c:pt idx="154">
                  <c:v>40512</c:v>
                </c:pt>
                <c:pt idx="155">
                  <c:v>40543</c:v>
                </c:pt>
                <c:pt idx="156">
                  <c:v>40574</c:v>
                </c:pt>
                <c:pt idx="157">
                  <c:v>40602</c:v>
                </c:pt>
                <c:pt idx="158">
                  <c:v>40633</c:v>
                </c:pt>
                <c:pt idx="159">
                  <c:v>40663</c:v>
                </c:pt>
                <c:pt idx="160">
                  <c:v>40694</c:v>
                </c:pt>
                <c:pt idx="161">
                  <c:v>40724</c:v>
                </c:pt>
                <c:pt idx="162">
                  <c:v>40755</c:v>
                </c:pt>
                <c:pt idx="163">
                  <c:v>40786</c:v>
                </c:pt>
                <c:pt idx="164">
                  <c:v>40816</c:v>
                </c:pt>
                <c:pt idx="165">
                  <c:v>40847</c:v>
                </c:pt>
                <c:pt idx="166">
                  <c:v>40877</c:v>
                </c:pt>
                <c:pt idx="167">
                  <c:v>40908</c:v>
                </c:pt>
                <c:pt idx="168">
                  <c:v>40939</c:v>
                </c:pt>
                <c:pt idx="169">
                  <c:v>40968</c:v>
                </c:pt>
                <c:pt idx="170">
                  <c:v>40999</c:v>
                </c:pt>
                <c:pt idx="171">
                  <c:v>41029</c:v>
                </c:pt>
                <c:pt idx="172">
                  <c:v>41060</c:v>
                </c:pt>
                <c:pt idx="173">
                  <c:v>41090</c:v>
                </c:pt>
                <c:pt idx="174">
                  <c:v>41121</c:v>
                </c:pt>
                <c:pt idx="175">
                  <c:v>41152</c:v>
                </c:pt>
                <c:pt idx="176">
                  <c:v>41182</c:v>
                </c:pt>
                <c:pt idx="177">
                  <c:v>41213</c:v>
                </c:pt>
                <c:pt idx="178">
                  <c:v>41243</c:v>
                </c:pt>
                <c:pt idx="179">
                  <c:v>41274</c:v>
                </c:pt>
                <c:pt idx="180">
                  <c:v>41305</c:v>
                </c:pt>
                <c:pt idx="181">
                  <c:v>41333</c:v>
                </c:pt>
                <c:pt idx="182">
                  <c:v>41364</c:v>
                </c:pt>
                <c:pt idx="183">
                  <c:v>41394</c:v>
                </c:pt>
                <c:pt idx="184">
                  <c:v>41425</c:v>
                </c:pt>
                <c:pt idx="185">
                  <c:v>41455</c:v>
                </c:pt>
                <c:pt idx="186">
                  <c:v>41486</c:v>
                </c:pt>
                <c:pt idx="187">
                  <c:v>41517</c:v>
                </c:pt>
                <c:pt idx="188">
                  <c:v>41547</c:v>
                </c:pt>
                <c:pt idx="189">
                  <c:v>41578</c:v>
                </c:pt>
                <c:pt idx="190">
                  <c:v>41608</c:v>
                </c:pt>
                <c:pt idx="191">
                  <c:v>41639</c:v>
                </c:pt>
                <c:pt idx="192">
                  <c:v>41670</c:v>
                </c:pt>
                <c:pt idx="193">
                  <c:v>41698</c:v>
                </c:pt>
                <c:pt idx="194">
                  <c:v>41729</c:v>
                </c:pt>
                <c:pt idx="195">
                  <c:v>41759</c:v>
                </c:pt>
                <c:pt idx="196">
                  <c:v>41790</c:v>
                </c:pt>
                <c:pt idx="197">
                  <c:v>41820</c:v>
                </c:pt>
                <c:pt idx="198">
                  <c:v>41851</c:v>
                </c:pt>
                <c:pt idx="199">
                  <c:v>41882</c:v>
                </c:pt>
                <c:pt idx="200">
                  <c:v>41912</c:v>
                </c:pt>
                <c:pt idx="201">
                  <c:v>41943</c:v>
                </c:pt>
                <c:pt idx="202">
                  <c:v>41973</c:v>
                </c:pt>
                <c:pt idx="203">
                  <c:v>42004</c:v>
                </c:pt>
                <c:pt idx="204">
                  <c:v>42035</c:v>
                </c:pt>
                <c:pt idx="205">
                  <c:v>42063</c:v>
                </c:pt>
                <c:pt idx="206">
                  <c:v>42094</c:v>
                </c:pt>
                <c:pt idx="207">
                  <c:v>42124</c:v>
                </c:pt>
                <c:pt idx="208">
                  <c:v>42155</c:v>
                </c:pt>
                <c:pt idx="209">
                  <c:v>42185</c:v>
                </c:pt>
                <c:pt idx="210">
                  <c:v>42216</c:v>
                </c:pt>
                <c:pt idx="211">
                  <c:v>42247</c:v>
                </c:pt>
                <c:pt idx="212">
                  <c:v>42277</c:v>
                </c:pt>
                <c:pt idx="213">
                  <c:v>42308</c:v>
                </c:pt>
                <c:pt idx="214">
                  <c:v>42338</c:v>
                </c:pt>
                <c:pt idx="215">
                  <c:v>42369</c:v>
                </c:pt>
                <c:pt idx="216">
                  <c:v>42400</c:v>
                </c:pt>
                <c:pt idx="217">
                  <c:v>42429</c:v>
                </c:pt>
                <c:pt idx="218">
                  <c:v>42460</c:v>
                </c:pt>
                <c:pt idx="219">
                  <c:v>42490</c:v>
                </c:pt>
                <c:pt idx="220">
                  <c:v>42521</c:v>
                </c:pt>
                <c:pt idx="221">
                  <c:v>42551</c:v>
                </c:pt>
                <c:pt idx="222">
                  <c:v>42582</c:v>
                </c:pt>
                <c:pt idx="223">
                  <c:v>42613</c:v>
                </c:pt>
                <c:pt idx="224">
                  <c:v>42643</c:v>
                </c:pt>
                <c:pt idx="225">
                  <c:v>42674</c:v>
                </c:pt>
                <c:pt idx="226">
                  <c:v>42704</c:v>
                </c:pt>
                <c:pt idx="227">
                  <c:v>42735</c:v>
                </c:pt>
                <c:pt idx="228">
                  <c:v>42766</c:v>
                </c:pt>
                <c:pt idx="229">
                  <c:v>42794</c:v>
                </c:pt>
                <c:pt idx="230">
                  <c:v>42825</c:v>
                </c:pt>
                <c:pt idx="231">
                  <c:v>42855</c:v>
                </c:pt>
                <c:pt idx="232">
                  <c:v>42886</c:v>
                </c:pt>
                <c:pt idx="233">
                  <c:v>42916</c:v>
                </c:pt>
                <c:pt idx="234">
                  <c:v>42947</c:v>
                </c:pt>
                <c:pt idx="235">
                  <c:v>42978</c:v>
                </c:pt>
                <c:pt idx="236">
                  <c:v>43008</c:v>
                </c:pt>
                <c:pt idx="237">
                  <c:v>43039</c:v>
                </c:pt>
                <c:pt idx="238">
                  <c:v>43069</c:v>
                </c:pt>
                <c:pt idx="239">
                  <c:v>43100</c:v>
                </c:pt>
                <c:pt idx="240">
                  <c:v>43131</c:v>
                </c:pt>
                <c:pt idx="241">
                  <c:v>43159</c:v>
                </c:pt>
                <c:pt idx="242">
                  <c:v>43190</c:v>
                </c:pt>
                <c:pt idx="243">
                  <c:v>43220</c:v>
                </c:pt>
                <c:pt idx="244">
                  <c:v>43251</c:v>
                </c:pt>
                <c:pt idx="245">
                  <c:v>43281</c:v>
                </c:pt>
                <c:pt idx="246">
                  <c:v>43312</c:v>
                </c:pt>
                <c:pt idx="247">
                  <c:v>43343</c:v>
                </c:pt>
                <c:pt idx="248">
                  <c:v>43373</c:v>
                </c:pt>
                <c:pt idx="249">
                  <c:v>43404</c:v>
                </c:pt>
                <c:pt idx="250">
                  <c:v>43434</c:v>
                </c:pt>
                <c:pt idx="251">
                  <c:v>43465</c:v>
                </c:pt>
                <c:pt idx="252">
                  <c:v>43496</c:v>
                </c:pt>
                <c:pt idx="253">
                  <c:v>43524</c:v>
                </c:pt>
                <c:pt idx="254">
                  <c:v>43555</c:v>
                </c:pt>
                <c:pt idx="255">
                  <c:v>43585</c:v>
                </c:pt>
                <c:pt idx="256">
                  <c:v>43616</c:v>
                </c:pt>
              </c:numCache>
            </c:numRef>
          </c:cat>
          <c:val>
            <c:numRef>
              <c:f>Sheet2!$D$2:$D$258</c:f>
              <c:numCache>
                <c:formatCode>General</c:formatCode>
                <c:ptCount val="257"/>
                <c:pt idx="0">
                  <c:v>50</c:v>
                </c:pt>
                <c:pt idx="1">
                  <c:v>50</c:v>
                </c:pt>
                <c:pt idx="2">
                  <c:v>50</c:v>
                </c:pt>
                <c:pt idx="3">
                  <c:v>50</c:v>
                </c:pt>
                <c:pt idx="4">
                  <c:v>50</c:v>
                </c:pt>
                <c:pt idx="5">
                  <c:v>50</c:v>
                </c:pt>
                <c:pt idx="6">
                  <c:v>50</c:v>
                </c:pt>
                <c:pt idx="7">
                  <c:v>50</c:v>
                </c:pt>
                <c:pt idx="8">
                  <c:v>50</c:v>
                </c:pt>
                <c:pt idx="9">
                  <c:v>50</c:v>
                </c:pt>
                <c:pt idx="10">
                  <c:v>50</c:v>
                </c:pt>
                <c:pt idx="11">
                  <c:v>50</c:v>
                </c:pt>
                <c:pt idx="12">
                  <c:v>50</c:v>
                </c:pt>
                <c:pt idx="13">
                  <c:v>50</c:v>
                </c:pt>
                <c:pt idx="14">
                  <c:v>50</c:v>
                </c:pt>
                <c:pt idx="15">
                  <c:v>50</c:v>
                </c:pt>
                <c:pt idx="16">
                  <c:v>50</c:v>
                </c:pt>
                <c:pt idx="17">
                  <c:v>50</c:v>
                </c:pt>
                <c:pt idx="18">
                  <c:v>50</c:v>
                </c:pt>
                <c:pt idx="19">
                  <c:v>50</c:v>
                </c:pt>
                <c:pt idx="20">
                  <c:v>50</c:v>
                </c:pt>
                <c:pt idx="21">
                  <c:v>50</c:v>
                </c:pt>
                <c:pt idx="22">
                  <c:v>50</c:v>
                </c:pt>
                <c:pt idx="23">
                  <c:v>50</c:v>
                </c:pt>
                <c:pt idx="24">
                  <c:v>50</c:v>
                </c:pt>
                <c:pt idx="25">
                  <c:v>50</c:v>
                </c:pt>
                <c:pt idx="26">
                  <c:v>50</c:v>
                </c:pt>
                <c:pt idx="27">
                  <c:v>50</c:v>
                </c:pt>
                <c:pt idx="28">
                  <c:v>50</c:v>
                </c:pt>
                <c:pt idx="29">
                  <c:v>50</c:v>
                </c:pt>
                <c:pt idx="30">
                  <c:v>50</c:v>
                </c:pt>
                <c:pt idx="31">
                  <c:v>50</c:v>
                </c:pt>
                <c:pt idx="32">
                  <c:v>50</c:v>
                </c:pt>
                <c:pt idx="33">
                  <c:v>50</c:v>
                </c:pt>
                <c:pt idx="34">
                  <c:v>50</c:v>
                </c:pt>
                <c:pt idx="35">
                  <c:v>50</c:v>
                </c:pt>
                <c:pt idx="36">
                  <c:v>50</c:v>
                </c:pt>
                <c:pt idx="37">
                  <c:v>50</c:v>
                </c:pt>
                <c:pt idx="38">
                  <c:v>50</c:v>
                </c:pt>
                <c:pt idx="39">
                  <c:v>50</c:v>
                </c:pt>
                <c:pt idx="40">
                  <c:v>50</c:v>
                </c:pt>
                <c:pt idx="41">
                  <c:v>50</c:v>
                </c:pt>
                <c:pt idx="42">
                  <c:v>50</c:v>
                </c:pt>
                <c:pt idx="43">
                  <c:v>50</c:v>
                </c:pt>
                <c:pt idx="44">
                  <c:v>50</c:v>
                </c:pt>
                <c:pt idx="45">
                  <c:v>50</c:v>
                </c:pt>
                <c:pt idx="46">
                  <c:v>50</c:v>
                </c:pt>
                <c:pt idx="47">
                  <c:v>50</c:v>
                </c:pt>
                <c:pt idx="48">
                  <c:v>50</c:v>
                </c:pt>
                <c:pt idx="49">
                  <c:v>50</c:v>
                </c:pt>
                <c:pt idx="50">
                  <c:v>50</c:v>
                </c:pt>
                <c:pt idx="51">
                  <c:v>50</c:v>
                </c:pt>
                <c:pt idx="52">
                  <c:v>50</c:v>
                </c:pt>
                <c:pt idx="53">
                  <c:v>50</c:v>
                </c:pt>
                <c:pt idx="54">
                  <c:v>50</c:v>
                </c:pt>
                <c:pt idx="55">
                  <c:v>50</c:v>
                </c:pt>
                <c:pt idx="56">
                  <c:v>50</c:v>
                </c:pt>
                <c:pt idx="57">
                  <c:v>50</c:v>
                </c:pt>
                <c:pt idx="58">
                  <c:v>50</c:v>
                </c:pt>
                <c:pt idx="59">
                  <c:v>50</c:v>
                </c:pt>
                <c:pt idx="60">
                  <c:v>50</c:v>
                </c:pt>
                <c:pt idx="61">
                  <c:v>50</c:v>
                </c:pt>
                <c:pt idx="62">
                  <c:v>50</c:v>
                </c:pt>
                <c:pt idx="63">
                  <c:v>50</c:v>
                </c:pt>
                <c:pt idx="64">
                  <c:v>50</c:v>
                </c:pt>
                <c:pt idx="65">
                  <c:v>50</c:v>
                </c:pt>
                <c:pt idx="66">
                  <c:v>50</c:v>
                </c:pt>
                <c:pt idx="67">
                  <c:v>50</c:v>
                </c:pt>
                <c:pt idx="68">
                  <c:v>50</c:v>
                </c:pt>
                <c:pt idx="69">
                  <c:v>50</c:v>
                </c:pt>
                <c:pt idx="70">
                  <c:v>50</c:v>
                </c:pt>
                <c:pt idx="71">
                  <c:v>50</c:v>
                </c:pt>
                <c:pt idx="72">
                  <c:v>50</c:v>
                </c:pt>
                <c:pt idx="73">
                  <c:v>50</c:v>
                </c:pt>
                <c:pt idx="74">
                  <c:v>50</c:v>
                </c:pt>
                <c:pt idx="75">
                  <c:v>50</c:v>
                </c:pt>
                <c:pt idx="76">
                  <c:v>50</c:v>
                </c:pt>
                <c:pt idx="77">
                  <c:v>50</c:v>
                </c:pt>
                <c:pt idx="78">
                  <c:v>50</c:v>
                </c:pt>
                <c:pt idx="79">
                  <c:v>50</c:v>
                </c:pt>
                <c:pt idx="80">
                  <c:v>50</c:v>
                </c:pt>
                <c:pt idx="81">
                  <c:v>50</c:v>
                </c:pt>
                <c:pt idx="82">
                  <c:v>50</c:v>
                </c:pt>
                <c:pt idx="83">
                  <c:v>50</c:v>
                </c:pt>
                <c:pt idx="84">
                  <c:v>50</c:v>
                </c:pt>
                <c:pt idx="85">
                  <c:v>50</c:v>
                </c:pt>
                <c:pt idx="86">
                  <c:v>50</c:v>
                </c:pt>
                <c:pt idx="87">
                  <c:v>50</c:v>
                </c:pt>
                <c:pt idx="88">
                  <c:v>50</c:v>
                </c:pt>
                <c:pt idx="89">
                  <c:v>50</c:v>
                </c:pt>
                <c:pt idx="90">
                  <c:v>50</c:v>
                </c:pt>
                <c:pt idx="91">
                  <c:v>50</c:v>
                </c:pt>
                <c:pt idx="92">
                  <c:v>50</c:v>
                </c:pt>
                <c:pt idx="93">
                  <c:v>50</c:v>
                </c:pt>
                <c:pt idx="94">
                  <c:v>50</c:v>
                </c:pt>
                <c:pt idx="95">
                  <c:v>50</c:v>
                </c:pt>
                <c:pt idx="96">
                  <c:v>50</c:v>
                </c:pt>
                <c:pt idx="97">
                  <c:v>50</c:v>
                </c:pt>
                <c:pt idx="98">
                  <c:v>50</c:v>
                </c:pt>
                <c:pt idx="99">
                  <c:v>50</c:v>
                </c:pt>
                <c:pt idx="100">
                  <c:v>50</c:v>
                </c:pt>
                <c:pt idx="101">
                  <c:v>50</c:v>
                </c:pt>
                <c:pt idx="102">
                  <c:v>50</c:v>
                </c:pt>
                <c:pt idx="103">
                  <c:v>50</c:v>
                </c:pt>
                <c:pt idx="104">
                  <c:v>50</c:v>
                </c:pt>
                <c:pt idx="105">
                  <c:v>50</c:v>
                </c:pt>
                <c:pt idx="106">
                  <c:v>50</c:v>
                </c:pt>
                <c:pt idx="107">
                  <c:v>50</c:v>
                </c:pt>
                <c:pt idx="108">
                  <c:v>50</c:v>
                </c:pt>
                <c:pt idx="109">
                  <c:v>50</c:v>
                </c:pt>
                <c:pt idx="110">
                  <c:v>50</c:v>
                </c:pt>
                <c:pt idx="111">
                  <c:v>50</c:v>
                </c:pt>
                <c:pt idx="112">
                  <c:v>50</c:v>
                </c:pt>
                <c:pt idx="113">
                  <c:v>50</c:v>
                </c:pt>
                <c:pt idx="114">
                  <c:v>50</c:v>
                </c:pt>
                <c:pt idx="115">
                  <c:v>50</c:v>
                </c:pt>
                <c:pt idx="116">
                  <c:v>50</c:v>
                </c:pt>
                <c:pt idx="117">
                  <c:v>50</c:v>
                </c:pt>
                <c:pt idx="118">
                  <c:v>50</c:v>
                </c:pt>
                <c:pt idx="119">
                  <c:v>50</c:v>
                </c:pt>
                <c:pt idx="120">
                  <c:v>50</c:v>
                </c:pt>
                <c:pt idx="121">
                  <c:v>50</c:v>
                </c:pt>
                <c:pt idx="122">
                  <c:v>50</c:v>
                </c:pt>
                <c:pt idx="123">
                  <c:v>50</c:v>
                </c:pt>
                <c:pt idx="124">
                  <c:v>50</c:v>
                </c:pt>
                <c:pt idx="125">
                  <c:v>50</c:v>
                </c:pt>
                <c:pt idx="126">
                  <c:v>50</c:v>
                </c:pt>
                <c:pt idx="127">
                  <c:v>50</c:v>
                </c:pt>
                <c:pt idx="128">
                  <c:v>50</c:v>
                </c:pt>
                <c:pt idx="129">
                  <c:v>50</c:v>
                </c:pt>
                <c:pt idx="130">
                  <c:v>50</c:v>
                </c:pt>
                <c:pt idx="131">
                  <c:v>50</c:v>
                </c:pt>
                <c:pt idx="132">
                  <c:v>50</c:v>
                </c:pt>
                <c:pt idx="133">
                  <c:v>50</c:v>
                </c:pt>
                <c:pt idx="134">
                  <c:v>50</c:v>
                </c:pt>
                <c:pt idx="135">
                  <c:v>50</c:v>
                </c:pt>
                <c:pt idx="136">
                  <c:v>50</c:v>
                </c:pt>
                <c:pt idx="137">
                  <c:v>50</c:v>
                </c:pt>
                <c:pt idx="138">
                  <c:v>50</c:v>
                </c:pt>
                <c:pt idx="139">
                  <c:v>50</c:v>
                </c:pt>
                <c:pt idx="140">
                  <c:v>50</c:v>
                </c:pt>
                <c:pt idx="141">
                  <c:v>50</c:v>
                </c:pt>
                <c:pt idx="142">
                  <c:v>50</c:v>
                </c:pt>
                <c:pt idx="143">
                  <c:v>50</c:v>
                </c:pt>
                <c:pt idx="144">
                  <c:v>50</c:v>
                </c:pt>
                <c:pt idx="145">
                  <c:v>50</c:v>
                </c:pt>
                <c:pt idx="146">
                  <c:v>50</c:v>
                </c:pt>
                <c:pt idx="147">
                  <c:v>50</c:v>
                </c:pt>
                <c:pt idx="148">
                  <c:v>50</c:v>
                </c:pt>
                <c:pt idx="149">
                  <c:v>50</c:v>
                </c:pt>
                <c:pt idx="150">
                  <c:v>50</c:v>
                </c:pt>
                <c:pt idx="151">
                  <c:v>50</c:v>
                </c:pt>
                <c:pt idx="152">
                  <c:v>50</c:v>
                </c:pt>
                <c:pt idx="153">
                  <c:v>50</c:v>
                </c:pt>
                <c:pt idx="154">
                  <c:v>50</c:v>
                </c:pt>
                <c:pt idx="155">
                  <c:v>50</c:v>
                </c:pt>
                <c:pt idx="156">
                  <c:v>50</c:v>
                </c:pt>
                <c:pt idx="157">
                  <c:v>50</c:v>
                </c:pt>
                <c:pt idx="158">
                  <c:v>50</c:v>
                </c:pt>
                <c:pt idx="159">
                  <c:v>50</c:v>
                </c:pt>
                <c:pt idx="160">
                  <c:v>50</c:v>
                </c:pt>
                <c:pt idx="161">
                  <c:v>50</c:v>
                </c:pt>
                <c:pt idx="162">
                  <c:v>50</c:v>
                </c:pt>
                <c:pt idx="163">
                  <c:v>50</c:v>
                </c:pt>
                <c:pt idx="164">
                  <c:v>50</c:v>
                </c:pt>
                <c:pt idx="165">
                  <c:v>50</c:v>
                </c:pt>
                <c:pt idx="166">
                  <c:v>50</c:v>
                </c:pt>
                <c:pt idx="167">
                  <c:v>50</c:v>
                </c:pt>
                <c:pt idx="168">
                  <c:v>50</c:v>
                </c:pt>
                <c:pt idx="169">
                  <c:v>50</c:v>
                </c:pt>
                <c:pt idx="170">
                  <c:v>50</c:v>
                </c:pt>
                <c:pt idx="171">
                  <c:v>50</c:v>
                </c:pt>
                <c:pt idx="172">
                  <c:v>50</c:v>
                </c:pt>
                <c:pt idx="173">
                  <c:v>50</c:v>
                </c:pt>
                <c:pt idx="174">
                  <c:v>50</c:v>
                </c:pt>
                <c:pt idx="175">
                  <c:v>50</c:v>
                </c:pt>
                <c:pt idx="176">
                  <c:v>50</c:v>
                </c:pt>
                <c:pt idx="177">
                  <c:v>50</c:v>
                </c:pt>
                <c:pt idx="178">
                  <c:v>50</c:v>
                </c:pt>
                <c:pt idx="179">
                  <c:v>50</c:v>
                </c:pt>
                <c:pt idx="180">
                  <c:v>50</c:v>
                </c:pt>
                <c:pt idx="181">
                  <c:v>50</c:v>
                </c:pt>
                <c:pt idx="182">
                  <c:v>50</c:v>
                </c:pt>
                <c:pt idx="183">
                  <c:v>50</c:v>
                </c:pt>
                <c:pt idx="184">
                  <c:v>50</c:v>
                </c:pt>
                <c:pt idx="185">
                  <c:v>50</c:v>
                </c:pt>
                <c:pt idx="186">
                  <c:v>50</c:v>
                </c:pt>
                <c:pt idx="187">
                  <c:v>50</c:v>
                </c:pt>
                <c:pt idx="188">
                  <c:v>50</c:v>
                </c:pt>
                <c:pt idx="189">
                  <c:v>50</c:v>
                </c:pt>
                <c:pt idx="190">
                  <c:v>50</c:v>
                </c:pt>
                <c:pt idx="191">
                  <c:v>50</c:v>
                </c:pt>
                <c:pt idx="192">
                  <c:v>50</c:v>
                </c:pt>
                <c:pt idx="193">
                  <c:v>50</c:v>
                </c:pt>
                <c:pt idx="194">
                  <c:v>50</c:v>
                </c:pt>
                <c:pt idx="195">
                  <c:v>50</c:v>
                </c:pt>
                <c:pt idx="196">
                  <c:v>50</c:v>
                </c:pt>
                <c:pt idx="197">
                  <c:v>50</c:v>
                </c:pt>
                <c:pt idx="198">
                  <c:v>50</c:v>
                </c:pt>
                <c:pt idx="199">
                  <c:v>50</c:v>
                </c:pt>
                <c:pt idx="200">
                  <c:v>50</c:v>
                </c:pt>
                <c:pt idx="201">
                  <c:v>50</c:v>
                </c:pt>
                <c:pt idx="202">
                  <c:v>50</c:v>
                </c:pt>
                <c:pt idx="203">
                  <c:v>50</c:v>
                </c:pt>
                <c:pt idx="204">
                  <c:v>50</c:v>
                </c:pt>
                <c:pt idx="205">
                  <c:v>50</c:v>
                </c:pt>
                <c:pt idx="206">
                  <c:v>50</c:v>
                </c:pt>
                <c:pt idx="207">
                  <c:v>50</c:v>
                </c:pt>
                <c:pt idx="208">
                  <c:v>50</c:v>
                </c:pt>
                <c:pt idx="209">
                  <c:v>50</c:v>
                </c:pt>
                <c:pt idx="210">
                  <c:v>50</c:v>
                </c:pt>
                <c:pt idx="211">
                  <c:v>50</c:v>
                </c:pt>
                <c:pt idx="212">
                  <c:v>50</c:v>
                </c:pt>
                <c:pt idx="213">
                  <c:v>50</c:v>
                </c:pt>
                <c:pt idx="214">
                  <c:v>50</c:v>
                </c:pt>
                <c:pt idx="215">
                  <c:v>50</c:v>
                </c:pt>
                <c:pt idx="216">
                  <c:v>50</c:v>
                </c:pt>
                <c:pt idx="217">
                  <c:v>50</c:v>
                </c:pt>
                <c:pt idx="218">
                  <c:v>50</c:v>
                </c:pt>
                <c:pt idx="219">
                  <c:v>50</c:v>
                </c:pt>
                <c:pt idx="220">
                  <c:v>50</c:v>
                </c:pt>
                <c:pt idx="221">
                  <c:v>50</c:v>
                </c:pt>
                <c:pt idx="222">
                  <c:v>50</c:v>
                </c:pt>
                <c:pt idx="223">
                  <c:v>50</c:v>
                </c:pt>
                <c:pt idx="224">
                  <c:v>50</c:v>
                </c:pt>
                <c:pt idx="225">
                  <c:v>50</c:v>
                </c:pt>
                <c:pt idx="226">
                  <c:v>50</c:v>
                </c:pt>
                <c:pt idx="227">
                  <c:v>50</c:v>
                </c:pt>
                <c:pt idx="228">
                  <c:v>50</c:v>
                </c:pt>
                <c:pt idx="229">
                  <c:v>50</c:v>
                </c:pt>
                <c:pt idx="230">
                  <c:v>50</c:v>
                </c:pt>
                <c:pt idx="231">
                  <c:v>50</c:v>
                </c:pt>
                <c:pt idx="232">
                  <c:v>50</c:v>
                </c:pt>
                <c:pt idx="233">
                  <c:v>50</c:v>
                </c:pt>
                <c:pt idx="234">
                  <c:v>50</c:v>
                </c:pt>
                <c:pt idx="235">
                  <c:v>50</c:v>
                </c:pt>
                <c:pt idx="236">
                  <c:v>50</c:v>
                </c:pt>
                <c:pt idx="237">
                  <c:v>50</c:v>
                </c:pt>
                <c:pt idx="238">
                  <c:v>50</c:v>
                </c:pt>
                <c:pt idx="239">
                  <c:v>50</c:v>
                </c:pt>
                <c:pt idx="240">
                  <c:v>50</c:v>
                </c:pt>
                <c:pt idx="241">
                  <c:v>50</c:v>
                </c:pt>
                <c:pt idx="242">
                  <c:v>50</c:v>
                </c:pt>
                <c:pt idx="243">
                  <c:v>50</c:v>
                </c:pt>
                <c:pt idx="244">
                  <c:v>50</c:v>
                </c:pt>
                <c:pt idx="245">
                  <c:v>50</c:v>
                </c:pt>
                <c:pt idx="246">
                  <c:v>50</c:v>
                </c:pt>
                <c:pt idx="247">
                  <c:v>50</c:v>
                </c:pt>
                <c:pt idx="248">
                  <c:v>50</c:v>
                </c:pt>
                <c:pt idx="249">
                  <c:v>50</c:v>
                </c:pt>
                <c:pt idx="250">
                  <c:v>50</c:v>
                </c:pt>
                <c:pt idx="251">
                  <c:v>50</c:v>
                </c:pt>
                <c:pt idx="252">
                  <c:v>50</c:v>
                </c:pt>
                <c:pt idx="253">
                  <c:v>50</c:v>
                </c:pt>
                <c:pt idx="254">
                  <c:v>50</c:v>
                </c:pt>
                <c:pt idx="255">
                  <c:v>50</c:v>
                </c:pt>
                <c:pt idx="256">
                  <c:v>50</c:v>
                </c:pt>
              </c:numCache>
            </c:numRef>
          </c:val>
          <c:smooth val="0"/>
          <c:extLst xmlns:c16r2="http://schemas.microsoft.com/office/drawing/2015/06/chart">
            <c:ext xmlns:c16="http://schemas.microsoft.com/office/drawing/2014/chart" uri="{C3380CC4-5D6E-409C-BE32-E72D297353CC}">
              <c16:uniqueId val="{00000001-4813-4558-9A7D-0372D4B3480B}"/>
            </c:ext>
          </c:extLst>
        </c:ser>
        <c:dLbls>
          <c:showLegendKey val="0"/>
          <c:showVal val="0"/>
          <c:showCatName val="0"/>
          <c:showSerName val="0"/>
          <c:showPercent val="0"/>
          <c:showBubbleSize val="0"/>
        </c:dLbls>
        <c:marker val="1"/>
        <c:smooth val="0"/>
        <c:axId val="211995688"/>
        <c:axId val="211997256"/>
      </c:lineChart>
      <c:lineChart>
        <c:grouping val="standard"/>
        <c:varyColors val="0"/>
        <c:ser>
          <c:idx val="1"/>
          <c:order val="1"/>
          <c:tx>
            <c:strRef>
              <c:f>Sheet2!$C$1</c:f>
              <c:strCache>
                <c:ptCount val="1"/>
                <c:pt idx="0">
                  <c:v>Global Trade Growth ($ Value)</c:v>
                </c:pt>
              </c:strCache>
            </c:strRef>
          </c:tx>
          <c:spPr>
            <a:ln>
              <a:solidFill>
                <a:srgbClr val="7A9B3D"/>
              </a:solidFill>
            </a:ln>
          </c:spPr>
          <c:marker>
            <c:symbol val="none"/>
          </c:marker>
          <c:cat>
            <c:numRef>
              <c:f>Sheet2!$A$2:$A$258</c:f>
              <c:numCache>
                <c:formatCode>m/d/yyyy</c:formatCode>
                <c:ptCount val="257"/>
                <c:pt idx="0">
                  <c:v>35826</c:v>
                </c:pt>
                <c:pt idx="1">
                  <c:v>35854</c:v>
                </c:pt>
                <c:pt idx="2">
                  <c:v>35885</c:v>
                </c:pt>
                <c:pt idx="3">
                  <c:v>35915</c:v>
                </c:pt>
                <c:pt idx="4">
                  <c:v>35946</c:v>
                </c:pt>
                <c:pt idx="5">
                  <c:v>35976</c:v>
                </c:pt>
                <c:pt idx="6">
                  <c:v>36007</c:v>
                </c:pt>
                <c:pt idx="7">
                  <c:v>36038</c:v>
                </c:pt>
                <c:pt idx="8">
                  <c:v>36068</c:v>
                </c:pt>
                <c:pt idx="9">
                  <c:v>36099</c:v>
                </c:pt>
                <c:pt idx="10">
                  <c:v>36129</c:v>
                </c:pt>
                <c:pt idx="11">
                  <c:v>36160</c:v>
                </c:pt>
                <c:pt idx="12">
                  <c:v>36191</c:v>
                </c:pt>
                <c:pt idx="13">
                  <c:v>36219</c:v>
                </c:pt>
                <c:pt idx="14">
                  <c:v>36250</c:v>
                </c:pt>
                <c:pt idx="15">
                  <c:v>36280</c:v>
                </c:pt>
                <c:pt idx="16">
                  <c:v>36311</c:v>
                </c:pt>
                <c:pt idx="17">
                  <c:v>36341</c:v>
                </c:pt>
                <c:pt idx="18">
                  <c:v>36372</c:v>
                </c:pt>
                <c:pt idx="19">
                  <c:v>36403</c:v>
                </c:pt>
                <c:pt idx="20">
                  <c:v>36433</c:v>
                </c:pt>
                <c:pt idx="21">
                  <c:v>36464</c:v>
                </c:pt>
                <c:pt idx="22">
                  <c:v>36494</c:v>
                </c:pt>
                <c:pt idx="23">
                  <c:v>36525</c:v>
                </c:pt>
                <c:pt idx="24">
                  <c:v>36556</c:v>
                </c:pt>
                <c:pt idx="25">
                  <c:v>36585</c:v>
                </c:pt>
                <c:pt idx="26">
                  <c:v>36616</c:v>
                </c:pt>
                <c:pt idx="27">
                  <c:v>36646</c:v>
                </c:pt>
                <c:pt idx="28">
                  <c:v>36677</c:v>
                </c:pt>
                <c:pt idx="29">
                  <c:v>36707</c:v>
                </c:pt>
                <c:pt idx="30">
                  <c:v>36738</c:v>
                </c:pt>
                <c:pt idx="31">
                  <c:v>36769</c:v>
                </c:pt>
                <c:pt idx="32">
                  <c:v>36799</c:v>
                </c:pt>
                <c:pt idx="33">
                  <c:v>36830</c:v>
                </c:pt>
                <c:pt idx="34">
                  <c:v>36860</c:v>
                </c:pt>
                <c:pt idx="35">
                  <c:v>36891</c:v>
                </c:pt>
                <c:pt idx="36">
                  <c:v>36922</c:v>
                </c:pt>
                <c:pt idx="37">
                  <c:v>36950</c:v>
                </c:pt>
                <c:pt idx="38">
                  <c:v>36981</c:v>
                </c:pt>
                <c:pt idx="39">
                  <c:v>37011</c:v>
                </c:pt>
                <c:pt idx="40">
                  <c:v>37042</c:v>
                </c:pt>
                <c:pt idx="41">
                  <c:v>37072</c:v>
                </c:pt>
                <c:pt idx="42">
                  <c:v>37103</c:v>
                </c:pt>
                <c:pt idx="43">
                  <c:v>37134</c:v>
                </c:pt>
                <c:pt idx="44">
                  <c:v>37164</c:v>
                </c:pt>
                <c:pt idx="45">
                  <c:v>37195</c:v>
                </c:pt>
                <c:pt idx="46">
                  <c:v>37225</c:v>
                </c:pt>
                <c:pt idx="47">
                  <c:v>37256</c:v>
                </c:pt>
                <c:pt idx="48">
                  <c:v>37287</c:v>
                </c:pt>
                <c:pt idx="49">
                  <c:v>37315</c:v>
                </c:pt>
                <c:pt idx="50">
                  <c:v>37346</c:v>
                </c:pt>
                <c:pt idx="51">
                  <c:v>37376</c:v>
                </c:pt>
                <c:pt idx="52">
                  <c:v>37407</c:v>
                </c:pt>
                <c:pt idx="53">
                  <c:v>37437</c:v>
                </c:pt>
                <c:pt idx="54">
                  <c:v>37468</c:v>
                </c:pt>
                <c:pt idx="55">
                  <c:v>37499</c:v>
                </c:pt>
                <c:pt idx="56">
                  <c:v>37529</c:v>
                </c:pt>
                <c:pt idx="57">
                  <c:v>37560</c:v>
                </c:pt>
                <c:pt idx="58">
                  <c:v>37590</c:v>
                </c:pt>
                <c:pt idx="59">
                  <c:v>37621</c:v>
                </c:pt>
                <c:pt idx="60">
                  <c:v>37652</c:v>
                </c:pt>
                <c:pt idx="61">
                  <c:v>37680</c:v>
                </c:pt>
                <c:pt idx="62">
                  <c:v>37711</c:v>
                </c:pt>
                <c:pt idx="63">
                  <c:v>37741</c:v>
                </c:pt>
                <c:pt idx="64">
                  <c:v>37772</c:v>
                </c:pt>
                <c:pt idx="65">
                  <c:v>37802</c:v>
                </c:pt>
                <c:pt idx="66">
                  <c:v>37833</c:v>
                </c:pt>
                <c:pt idx="67">
                  <c:v>37864</c:v>
                </c:pt>
                <c:pt idx="68">
                  <c:v>37894</c:v>
                </c:pt>
                <c:pt idx="69">
                  <c:v>37925</c:v>
                </c:pt>
                <c:pt idx="70">
                  <c:v>37955</c:v>
                </c:pt>
                <c:pt idx="71">
                  <c:v>37986</c:v>
                </c:pt>
                <c:pt idx="72">
                  <c:v>38017</c:v>
                </c:pt>
                <c:pt idx="73">
                  <c:v>38046</c:v>
                </c:pt>
                <c:pt idx="74">
                  <c:v>38077</c:v>
                </c:pt>
                <c:pt idx="75">
                  <c:v>38107</c:v>
                </c:pt>
                <c:pt idx="76">
                  <c:v>38138</c:v>
                </c:pt>
                <c:pt idx="77">
                  <c:v>38168</c:v>
                </c:pt>
                <c:pt idx="78">
                  <c:v>38199</c:v>
                </c:pt>
                <c:pt idx="79">
                  <c:v>38230</c:v>
                </c:pt>
                <c:pt idx="80">
                  <c:v>38260</c:v>
                </c:pt>
                <c:pt idx="81">
                  <c:v>38291</c:v>
                </c:pt>
                <c:pt idx="82">
                  <c:v>38321</c:v>
                </c:pt>
                <c:pt idx="83">
                  <c:v>38352</c:v>
                </c:pt>
                <c:pt idx="84">
                  <c:v>38383</c:v>
                </c:pt>
                <c:pt idx="85">
                  <c:v>38411</c:v>
                </c:pt>
                <c:pt idx="86">
                  <c:v>38442</c:v>
                </c:pt>
                <c:pt idx="87">
                  <c:v>38472</c:v>
                </c:pt>
                <c:pt idx="88">
                  <c:v>38503</c:v>
                </c:pt>
                <c:pt idx="89">
                  <c:v>38533</c:v>
                </c:pt>
                <c:pt idx="90">
                  <c:v>38564</c:v>
                </c:pt>
                <c:pt idx="91">
                  <c:v>38595</c:v>
                </c:pt>
                <c:pt idx="92">
                  <c:v>38625</c:v>
                </c:pt>
                <c:pt idx="93">
                  <c:v>38656</c:v>
                </c:pt>
                <c:pt idx="94">
                  <c:v>38686</c:v>
                </c:pt>
                <c:pt idx="95">
                  <c:v>38717</c:v>
                </c:pt>
                <c:pt idx="96">
                  <c:v>38748</c:v>
                </c:pt>
                <c:pt idx="97">
                  <c:v>38776</c:v>
                </c:pt>
                <c:pt idx="98">
                  <c:v>38807</c:v>
                </c:pt>
                <c:pt idx="99">
                  <c:v>38837</c:v>
                </c:pt>
                <c:pt idx="100">
                  <c:v>38868</c:v>
                </c:pt>
                <c:pt idx="101">
                  <c:v>38898</c:v>
                </c:pt>
                <c:pt idx="102">
                  <c:v>38929</c:v>
                </c:pt>
                <c:pt idx="103">
                  <c:v>38960</c:v>
                </c:pt>
                <c:pt idx="104">
                  <c:v>38990</c:v>
                </c:pt>
                <c:pt idx="105">
                  <c:v>39021</c:v>
                </c:pt>
                <c:pt idx="106">
                  <c:v>39051</c:v>
                </c:pt>
                <c:pt idx="107">
                  <c:v>39082</c:v>
                </c:pt>
                <c:pt idx="108">
                  <c:v>39113</c:v>
                </c:pt>
                <c:pt idx="109">
                  <c:v>39141</c:v>
                </c:pt>
                <c:pt idx="110">
                  <c:v>39172</c:v>
                </c:pt>
                <c:pt idx="111">
                  <c:v>39202</c:v>
                </c:pt>
                <c:pt idx="112">
                  <c:v>39233</c:v>
                </c:pt>
                <c:pt idx="113">
                  <c:v>39263</c:v>
                </c:pt>
                <c:pt idx="114">
                  <c:v>39294</c:v>
                </c:pt>
                <c:pt idx="115">
                  <c:v>39325</c:v>
                </c:pt>
                <c:pt idx="116">
                  <c:v>39355</c:v>
                </c:pt>
                <c:pt idx="117">
                  <c:v>39386</c:v>
                </c:pt>
                <c:pt idx="118">
                  <c:v>39416</c:v>
                </c:pt>
                <c:pt idx="119">
                  <c:v>39447</c:v>
                </c:pt>
                <c:pt idx="120">
                  <c:v>39478</c:v>
                </c:pt>
                <c:pt idx="121">
                  <c:v>39507</c:v>
                </c:pt>
                <c:pt idx="122">
                  <c:v>39538</c:v>
                </c:pt>
                <c:pt idx="123">
                  <c:v>39568</c:v>
                </c:pt>
                <c:pt idx="124">
                  <c:v>39599</c:v>
                </c:pt>
                <c:pt idx="125">
                  <c:v>39629</c:v>
                </c:pt>
                <c:pt idx="126">
                  <c:v>39660</c:v>
                </c:pt>
                <c:pt idx="127">
                  <c:v>39691</c:v>
                </c:pt>
                <c:pt idx="128">
                  <c:v>39721</c:v>
                </c:pt>
                <c:pt idx="129">
                  <c:v>39752</c:v>
                </c:pt>
                <c:pt idx="130">
                  <c:v>39782</c:v>
                </c:pt>
                <c:pt idx="131">
                  <c:v>39813</c:v>
                </c:pt>
                <c:pt idx="132">
                  <c:v>39844</c:v>
                </c:pt>
                <c:pt idx="133">
                  <c:v>39872</c:v>
                </c:pt>
                <c:pt idx="134">
                  <c:v>39903</c:v>
                </c:pt>
                <c:pt idx="135">
                  <c:v>39933</c:v>
                </c:pt>
                <c:pt idx="136">
                  <c:v>39964</c:v>
                </c:pt>
                <c:pt idx="137">
                  <c:v>39994</c:v>
                </c:pt>
                <c:pt idx="138">
                  <c:v>40025</c:v>
                </c:pt>
                <c:pt idx="139">
                  <c:v>40056</c:v>
                </c:pt>
                <c:pt idx="140">
                  <c:v>40086</c:v>
                </c:pt>
                <c:pt idx="141">
                  <c:v>40117</c:v>
                </c:pt>
                <c:pt idx="142">
                  <c:v>40147</c:v>
                </c:pt>
                <c:pt idx="143">
                  <c:v>40178</c:v>
                </c:pt>
                <c:pt idx="144">
                  <c:v>40209</c:v>
                </c:pt>
                <c:pt idx="145">
                  <c:v>40237</c:v>
                </c:pt>
                <c:pt idx="146">
                  <c:v>40268</c:v>
                </c:pt>
                <c:pt idx="147">
                  <c:v>40298</c:v>
                </c:pt>
                <c:pt idx="148">
                  <c:v>40329</c:v>
                </c:pt>
                <c:pt idx="149">
                  <c:v>40359</c:v>
                </c:pt>
                <c:pt idx="150">
                  <c:v>40390</c:v>
                </c:pt>
                <c:pt idx="151">
                  <c:v>40421</c:v>
                </c:pt>
                <c:pt idx="152">
                  <c:v>40451</c:v>
                </c:pt>
                <c:pt idx="153">
                  <c:v>40482</c:v>
                </c:pt>
                <c:pt idx="154">
                  <c:v>40512</c:v>
                </c:pt>
                <c:pt idx="155">
                  <c:v>40543</c:v>
                </c:pt>
                <c:pt idx="156">
                  <c:v>40574</c:v>
                </c:pt>
                <c:pt idx="157">
                  <c:v>40602</c:v>
                </c:pt>
                <c:pt idx="158">
                  <c:v>40633</c:v>
                </c:pt>
                <c:pt idx="159">
                  <c:v>40663</c:v>
                </c:pt>
                <c:pt idx="160">
                  <c:v>40694</c:v>
                </c:pt>
                <c:pt idx="161">
                  <c:v>40724</c:v>
                </c:pt>
                <c:pt idx="162">
                  <c:v>40755</c:v>
                </c:pt>
                <c:pt idx="163">
                  <c:v>40786</c:v>
                </c:pt>
                <c:pt idx="164">
                  <c:v>40816</c:v>
                </c:pt>
                <c:pt idx="165">
                  <c:v>40847</c:v>
                </c:pt>
                <c:pt idx="166">
                  <c:v>40877</c:v>
                </c:pt>
                <c:pt idx="167">
                  <c:v>40908</c:v>
                </c:pt>
                <c:pt idx="168">
                  <c:v>40939</c:v>
                </c:pt>
                <c:pt idx="169">
                  <c:v>40968</c:v>
                </c:pt>
                <c:pt idx="170">
                  <c:v>40999</c:v>
                </c:pt>
                <c:pt idx="171">
                  <c:v>41029</c:v>
                </c:pt>
                <c:pt idx="172">
                  <c:v>41060</c:v>
                </c:pt>
                <c:pt idx="173">
                  <c:v>41090</c:v>
                </c:pt>
                <c:pt idx="174">
                  <c:v>41121</c:v>
                </c:pt>
                <c:pt idx="175">
                  <c:v>41152</c:v>
                </c:pt>
                <c:pt idx="176">
                  <c:v>41182</c:v>
                </c:pt>
                <c:pt idx="177">
                  <c:v>41213</c:v>
                </c:pt>
                <c:pt idx="178">
                  <c:v>41243</c:v>
                </c:pt>
                <c:pt idx="179">
                  <c:v>41274</c:v>
                </c:pt>
                <c:pt idx="180">
                  <c:v>41305</c:v>
                </c:pt>
                <c:pt idx="181">
                  <c:v>41333</c:v>
                </c:pt>
                <c:pt idx="182">
                  <c:v>41364</c:v>
                </c:pt>
                <c:pt idx="183">
                  <c:v>41394</c:v>
                </c:pt>
                <c:pt idx="184">
                  <c:v>41425</c:v>
                </c:pt>
                <c:pt idx="185">
                  <c:v>41455</c:v>
                </c:pt>
                <c:pt idx="186">
                  <c:v>41486</c:v>
                </c:pt>
                <c:pt idx="187">
                  <c:v>41517</c:v>
                </c:pt>
                <c:pt idx="188">
                  <c:v>41547</c:v>
                </c:pt>
                <c:pt idx="189">
                  <c:v>41578</c:v>
                </c:pt>
                <c:pt idx="190">
                  <c:v>41608</c:v>
                </c:pt>
                <c:pt idx="191">
                  <c:v>41639</c:v>
                </c:pt>
                <c:pt idx="192">
                  <c:v>41670</c:v>
                </c:pt>
                <c:pt idx="193">
                  <c:v>41698</c:v>
                </c:pt>
                <c:pt idx="194">
                  <c:v>41729</c:v>
                </c:pt>
                <c:pt idx="195">
                  <c:v>41759</c:v>
                </c:pt>
                <c:pt idx="196">
                  <c:v>41790</c:v>
                </c:pt>
                <c:pt idx="197">
                  <c:v>41820</c:v>
                </c:pt>
                <c:pt idx="198">
                  <c:v>41851</c:v>
                </c:pt>
                <c:pt idx="199">
                  <c:v>41882</c:v>
                </c:pt>
                <c:pt idx="200">
                  <c:v>41912</c:v>
                </c:pt>
                <c:pt idx="201">
                  <c:v>41943</c:v>
                </c:pt>
                <c:pt idx="202">
                  <c:v>41973</c:v>
                </c:pt>
                <c:pt idx="203">
                  <c:v>42004</c:v>
                </c:pt>
                <c:pt idx="204">
                  <c:v>42035</c:v>
                </c:pt>
                <c:pt idx="205">
                  <c:v>42063</c:v>
                </c:pt>
                <c:pt idx="206">
                  <c:v>42094</c:v>
                </c:pt>
                <c:pt idx="207">
                  <c:v>42124</c:v>
                </c:pt>
                <c:pt idx="208">
                  <c:v>42155</c:v>
                </c:pt>
                <c:pt idx="209">
                  <c:v>42185</c:v>
                </c:pt>
                <c:pt idx="210">
                  <c:v>42216</c:v>
                </c:pt>
                <c:pt idx="211">
                  <c:v>42247</c:v>
                </c:pt>
                <c:pt idx="212">
                  <c:v>42277</c:v>
                </c:pt>
                <c:pt idx="213">
                  <c:v>42308</c:v>
                </c:pt>
                <c:pt idx="214">
                  <c:v>42338</c:v>
                </c:pt>
                <c:pt idx="215">
                  <c:v>42369</c:v>
                </c:pt>
                <c:pt idx="216">
                  <c:v>42400</c:v>
                </c:pt>
                <c:pt idx="217">
                  <c:v>42429</c:v>
                </c:pt>
                <c:pt idx="218">
                  <c:v>42460</c:v>
                </c:pt>
                <c:pt idx="219">
                  <c:v>42490</c:v>
                </c:pt>
                <c:pt idx="220">
                  <c:v>42521</c:v>
                </c:pt>
                <c:pt idx="221">
                  <c:v>42551</c:v>
                </c:pt>
                <c:pt idx="222">
                  <c:v>42582</c:v>
                </c:pt>
                <c:pt idx="223">
                  <c:v>42613</c:v>
                </c:pt>
                <c:pt idx="224">
                  <c:v>42643</c:v>
                </c:pt>
                <c:pt idx="225">
                  <c:v>42674</c:v>
                </c:pt>
                <c:pt idx="226">
                  <c:v>42704</c:v>
                </c:pt>
                <c:pt idx="227">
                  <c:v>42735</c:v>
                </c:pt>
                <c:pt idx="228">
                  <c:v>42766</c:v>
                </c:pt>
                <c:pt idx="229">
                  <c:v>42794</c:v>
                </c:pt>
                <c:pt idx="230">
                  <c:v>42825</c:v>
                </c:pt>
                <c:pt idx="231">
                  <c:v>42855</c:v>
                </c:pt>
                <c:pt idx="232">
                  <c:v>42886</c:v>
                </c:pt>
                <c:pt idx="233">
                  <c:v>42916</c:v>
                </c:pt>
                <c:pt idx="234">
                  <c:v>42947</c:v>
                </c:pt>
                <c:pt idx="235">
                  <c:v>42978</c:v>
                </c:pt>
                <c:pt idx="236">
                  <c:v>43008</c:v>
                </c:pt>
                <c:pt idx="237">
                  <c:v>43039</c:v>
                </c:pt>
                <c:pt idx="238">
                  <c:v>43069</c:v>
                </c:pt>
                <c:pt idx="239">
                  <c:v>43100</c:v>
                </c:pt>
                <c:pt idx="240">
                  <c:v>43131</c:v>
                </c:pt>
                <c:pt idx="241">
                  <c:v>43159</c:v>
                </c:pt>
                <c:pt idx="242">
                  <c:v>43190</c:v>
                </c:pt>
                <c:pt idx="243">
                  <c:v>43220</c:v>
                </c:pt>
                <c:pt idx="244">
                  <c:v>43251</c:v>
                </c:pt>
                <c:pt idx="245">
                  <c:v>43281</c:v>
                </c:pt>
                <c:pt idx="246">
                  <c:v>43312</c:v>
                </c:pt>
                <c:pt idx="247">
                  <c:v>43343</c:v>
                </c:pt>
                <c:pt idx="248">
                  <c:v>43373</c:v>
                </c:pt>
                <c:pt idx="249">
                  <c:v>43404</c:v>
                </c:pt>
                <c:pt idx="250">
                  <c:v>43434</c:v>
                </c:pt>
                <c:pt idx="251">
                  <c:v>43465</c:v>
                </c:pt>
                <c:pt idx="252">
                  <c:v>43496</c:v>
                </c:pt>
                <c:pt idx="253">
                  <c:v>43524</c:v>
                </c:pt>
                <c:pt idx="254">
                  <c:v>43555</c:v>
                </c:pt>
                <c:pt idx="255">
                  <c:v>43585</c:v>
                </c:pt>
                <c:pt idx="256">
                  <c:v>43616</c:v>
                </c:pt>
              </c:numCache>
            </c:numRef>
          </c:cat>
          <c:val>
            <c:numRef>
              <c:f>Sheet2!$C$2:$C$258</c:f>
              <c:numCache>
                <c:formatCode>General</c:formatCode>
                <c:ptCount val="257"/>
                <c:pt idx="17">
                  <c:v>-4.3499999999999996</c:v>
                </c:pt>
                <c:pt idx="18">
                  <c:v>-3.35</c:v>
                </c:pt>
                <c:pt idx="19">
                  <c:v>-1.1599999999999999</c:v>
                </c:pt>
                <c:pt idx="20">
                  <c:v>-1.63</c:v>
                </c:pt>
                <c:pt idx="21">
                  <c:v>-1.49</c:v>
                </c:pt>
                <c:pt idx="22">
                  <c:v>-1.05</c:v>
                </c:pt>
                <c:pt idx="23">
                  <c:v>-0.33</c:v>
                </c:pt>
                <c:pt idx="24">
                  <c:v>-2.14</c:v>
                </c:pt>
                <c:pt idx="25">
                  <c:v>-1.5</c:v>
                </c:pt>
                <c:pt idx="26">
                  <c:v>-1.03</c:v>
                </c:pt>
                <c:pt idx="27">
                  <c:v>-0.87</c:v>
                </c:pt>
                <c:pt idx="28">
                  <c:v>-2.74</c:v>
                </c:pt>
                <c:pt idx="29">
                  <c:v>0.26</c:v>
                </c:pt>
                <c:pt idx="30">
                  <c:v>-0.49</c:v>
                </c:pt>
                <c:pt idx="31">
                  <c:v>-2.97</c:v>
                </c:pt>
                <c:pt idx="32">
                  <c:v>-4.58</c:v>
                </c:pt>
                <c:pt idx="33">
                  <c:v>-6.91</c:v>
                </c:pt>
                <c:pt idx="34">
                  <c:v>-6.03</c:v>
                </c:pt>
                <c:pt idx="35">
                  <c:v>-5.2</c:v>
                </c:pt>
                <c:pt idx="36">
                  <c:v>-2.11</c:v>
                </c:pt>
                <c:pt idx="37">
                  <c:v>-1.75</c:v>
                </c:pt>
                <c:pt idx="38">
                  <c:v>-2.63</c:v>
                </c:pt>
                <c:pt idx="39">
                  <c:v>-3.16</c:v>
                </c:pt>
                <c:pt idx="40">
                  <c:v>-2.09</c:v>
                </c:pt>
                <c:pt idx="41">
                  <c:v>-6.13</c:v>
                </c:pt>
                <c:pt idx="42">
                  <c:v>-6.29</c:v>
                </c:pt>
                <c:pt idx="43">
                  <c:v>-3.84</c:v>
                </c:pt>
                <c:pt idx="44">
                  <c:v>-3.14</c:v>
                </c:pt>
                <c:pt idx="45">
                  <c:v>-3.94</c:v>
                </c:pt>
                <c:pt idx="46">
                  <c:v>-5.14</c:v>
                </c:pt>
                <c:pt idx="47">
                  <c:v>-6.37</c:v>
                </c:pt>
                <c:pt idx="48">
                  <c:v>-7.02</c:v>
                </c:pt>
                <c:pt idx="49">
                  <c:v>-6.98</c:v>
                </c:pt>
                <c:pt idx="50">
                  <c:v>-4.47</c:v>
                </c:pt>
                <c:pt idx="51">
                  <c:v>-2.2400000000000002</c:v>
                </c:pt>
                <c:pt idx="52">
                  <c:v>0.28000000000000003</c:v>
                </c:pt>
                <c:pt idx="53">
                  <c:v>2.98</c:v>
                </c:pt>
                <c:pt idx="54">
                  <c:v>5.16</c:v>
                </c:pt>
                <c:pt idx="55">
                  <c:v>2.87</c:v>
                </c:pt>
                <c:pt idx="56">
                  <c:v>3.14</c:v>
                </c:pt>
                <c:pt idx="57">
                  <c:v>5.09</c:v>
                </c:pt>
                <c:pt idx="58">
                  <c:v>6.92</c:v>
                </c:pt>
                <c:pt idx="59">
                  <c:v>8.8699999999999992</c:v>
                </c:pt>
                <c:pt idx="60">
                  <c:v>12.68</c:v>
                </c:pt>
                <c:pt idx="61">
                  <c:v>14.71</c:v>
                </c:pt>
                <c:pt idx="62">
                  <c:v>13.27</c:v>
                </c:pt>
                <c:pt idx="63">
                  <c:v>10.63</c:v>
                </c:pt>
                <c:pt idx="64">
                  <c:v>11.66</c:v>
                </c:pt>
                <c:pt idx="65">
                  <c:v>10.29</c:v>
                </c:pt>
                <c:pt idx="66">
                  <c:v>7.66</c:v>
                </c:pt>
                <c:pt idx="67">
                  <c:v>7.32</c:v>
                </c:pt>
                <c:pt idx="68">
                  <c:v>7.58</c:v>
                </c:pt>
                <c:pt idx="69">
                  <c:v>10.029999999999999</c:v>
                </c:pt>
                <c:pt idx="70">
                  <c:v>10.36</c:v>
                </c:pt>
                <c:pt idx="71">
                  <c:v>11.46</c:v>
                </c:pt>
                <c:pt idx="72">
                  <c:v>10.53</c:v>
                </c:pt>
                <c:pt idx="73">
                  <c:v>9.9700000000000006</c:v>
                </c:pt>
                <c:pt idx="74">
                  <c:v>9.2200000000000006</c:v>
                </c:pt>
                <c:pt idx="75">
                  <c:v>10.4</c:v>
                </c:pt>
                <c:pt idx="76">
                  <c:v>7.93</c:v>
                </c:pt>
                <c:pt idx="77">
                  <c:v>7.98</c:v>
                </c:pt>
                <c:pt idx="78">
                  <c:v>10.28</c:v>
                </c:pt>
                <c:pt idx="79">
                  <c:v>11.46</c:v>
                </c:pt>
                <c:pt idx="80">
                  <c:v>11.29</c:v>
                </c:pt>
                <c:pt idx="81">
                  <c:v>11.15</c:v>
                </c:pt>
                <c:pt idx="82">
                  <c:v>12.61</c:v>
                </c:pt>
                <c:pt idx="83">
                  <c:v>10.45</c:v>
                </c:pt>
                <c:pt idx="84">
                  <c:v>8.3800000000000008</c:v>
                </c:pt>
                <c:pt idx="85">
                  <c:v>7.51</c:v>
                </c:pt>
                <c:pt idx="86">
                  <c:v>10.16</c:v>
                </c:pt>
                <c:pt idx="87">
                  <c:v>9.61</c:v>
                </c:pt>
                <c:pt idx="88">
                  <c:v>7.81</c:v>
                </c:pt>
                <c:pt idx="89">
                  <c:v>5.99</c:v>
                </c:pt>
                <c:pt idx="90">
                  <c:v>5.25</c:v>
                </c:pt>
                <c:pt idx="91">
                  <c:v>7.05</c:v>
                </c:pt>
                <c:pt idx="92">
                  <c:v>7.64</c:v>
                </c:pt>
                <c:pt idx="93">
                  <c:v>4.3600000000000003</c:v>
                </c:pt>
                <c:pt idx="94">
                  <c:v>1.19</c:v>
                </c:pt>
                <c:pt idx="95">
                  <c:v>1.44</c:v>
                </c:pt>
                <c:pt idx="96">
                  <c:v>3.1</c:v>
                </c:pt>
                <c:pt idx="97">
                  <c:v>2.79</c:v>
                </c:pt>
                <c:pt idx="98">
                  <c:v>1.34</c:v>
                </c:pt>
                <c:pt idx="99">
                  <c:v>3.74</c:v>
                </c:pt>
                <c:pt idx="100">
                  <c:v>8.2100000000000009</c:v>
                </c:pt>
                <c:pt idx="101">
                  <c:v>8.24</c:v>
                </c:pt>
                <c:pt idx="102">
                  <c:v>8.58</c:v>
                </c:pt>
                <c:pt idx="103">
                  <c:v>7.83</c:v>
                </c:pt>
                <c:pt idx="104">
                  <c:v>6.01</c:v>
                </c:pt>
                <c:pt idx="105">
                  <c:v>5.38</c:v>
                </c:pt>
                <c:pt idx="106">
                  <c:v>7.89</c:v>
                </c:pt>
                <c:pt idx="107">
                  <c:v>9.48</c:v>
                </c:pt>
                <c:pt idx="108">
                  <c:v>5.53</c:v>
                </c:pt>
                <c:pt idx="109">
                  <c:v>6.79</c:v>
                </c:pt>
                <c:pt idx="110">
                  <c:v>7.89</c:v>
                </c:pt>
                <c:pt idx="111">
                  <c:v>7.72</c:v>
                </c:pt>
                <c:pt idx="112">
                  <c:v>5.23</c:v>
                </c:pt>
                <c:pt idx="113">
                  <c:v>6.64</c:v>
                </c:pt>
                <c:pt idx="114">
                  <c:v>7.8</c:v>
                </c:pt>
                <c:pt idx="115">
                  <c:v>5.99</c:v>
                </c:pt>
                <c:pt idx="116">
                  <c:v>9.11</c:v>
                </c:pt>
                <c:pt idx="117">
                  <c:v>13.57</c:v>
                </c:pt>
                <c:pt idx="118">
                  <c:v>15.64</c:v>
                </c:pt>
                <c:pt idx="119">
                  <c:v>13.02</c:v>
                </c:pt>
                <c:pt idx="120">
                  <c:v>17.11</c:v>
                </c:pt>
                <c:pt idx="121">
                  <c:v>18.170000000000002</c:v>
                </c:pt>
                <c:pt idx="122">
                  <c:v>21</c:v>
                </c:pt>
                <c:pt idx="123">
                  <c:v>20.97</c:v>
                </c:pt>
                <c:pt idx="124">
                  <c:v>20.98</c:v>
                </c:pt>
                <c:pt idx="125">
                  <c:v>22.88</c:v>
                </c:pt>
                <c:pt idx="126">
                  <c:v>23.05</c:v>
                </c:pt>
                <c:pt idx="127">
                  <c:v>19.61</c:v>
                </c:pt>
                <c:pt idx="128">
                  <c:v>13.16</c:v>
                </c:pt>
                <c:pt idx="129">
                  <c:v>3.26</c:v>
                </c:pt>
                <c:pt idx="130">
                  <c:v>-5.5</c:v>
                </c:pt>
                <c:pt idx="131">
                  <c:v>-5.91</c:v>
                </c:pt>
                <c:pt idx="132">
                  <c:v>-10.89</c:v>
                </c:pt>
                <c:pt idx="133">
                  <c:v>-14.47</c:v>
                </c:pt>
                <c:pt idx="134">
                  <c:v>-17.5</c:v>
                </c:pt>
                <c:pt idx="135">
                  <c:v>-18.84</c:v>
                </c:pt>
                <c:pt idx="136">
                  <c:v>-17.48</c:v>
                </c:pt>
                <c:pt idx="137">
                  <c:v>-16.72</c:v>
                </c:pt>
                <c:pt idx="138">
                  <c:v>-17.97</c:v>
                </c:pt>
                <c:pt idx="139">
                  <c:v>-13.86</c:v>
                </c:pt>
                <c:pt idx="140">
                  <c:v>-9.69</c:v>
                </c:pt>
                <c:pt idx="141">
                  <c:v>-2</c:v>
                </c:pt>
                <c:pt idx="142">
                  <c:v>5.13</c:v>
                </c:pt>
                <c:pt idx="143">
                  <c:v>4.97</c:v>
                </c:pt>
                <c:pt idx="144">
                  <c:v>9.33</c:v>
                </c:pt>
                <c:pt idx="145">
                  <c:v>10.14</c:v>
                </c:pt>
                <c:pt idx="146">
                  <c:v>11.06</c:v>
                </c:pt>
                <c:pt idx="147">
                  <c:v>11.85</c:v>
                </c:pt>
                <c:pt idx="148">
                  <c:v>6.8</c:v>
                </c:pt>
                <c:pt idx="149">
                  <c:v>3.5</c:v>
                </c:pt>
                <c:pt idx="150">
                  <c:v>5.43</c:v>
                </c:pt>
                <c:pt idx="151">
                  <c:v>4.76</c:v>
                </c:pt>
                <c:pt idx="152">
                  <c:v>4.42</c:v>
                </c:pt>
                <c:pt idx="153">
                  <c:v>6.36</c:v>
                </c:pt>
                <c:pt idx="154">
                  <c:v>5.4</c:v>
                </c:pt>
                <c:pt idx="155">
                  <c:v>5.98</c:v>
                </c:pt>
                <c:pt idx="156">
                  <c:v>8.57</c:v>
                </c:pt>
                <c:pt idx="157">
                  <c:v>12.72</c:v>
                </c:pt>
                <c:pt idx="158">
                  <c:v>14.34</c:v>
                </c:pt>
                <c:pt idx="159">
                  <c:v>16.77</c:v>
                </c:pt>
                <c:pt idx="160">
                  <c:v>19.18</c:v>
                </c:pt>
                <c:pt idx="161">
                  <c:v>20.14</c:v>
                </c:pt>
                <c:pt idx="162">
                  <c:v>17.87</c:v>
                </c:pt>
                <c:pt idx="163">
                  <c:v>17.27</c:v>
                </c:pt>
                <c:pt idx="164">
                  <c:v>13.51</c:v>
                </c:pt>
                <c:pt idx="165">
                  <c:v>9.91</c:v>
                </c:pt>
                <c:pt idx="166">
                  <c:v>9.1999999999999993</c:v>
                </c:pt>
                <c:pt idx="167">
                  <c:v>7.84</c:v>
                </c:pt>
                <c:pt idx="168">
                  <c:v>4.9800000000000004</c:v>
                </c:pt>
                <c:pt idx="169">
                  <c:v>4.58</c:v>
                </c:pt>
                <c:pt idx="170">
                  <c:v>1.84</c:v>
                </c:pt>
                <c:pt idx="171">
                  <c:v>-1</c:v>
                </c:pt>
                <c:pt idx="172">
                  <c:v>-2.6</c:v>
                </c:pt>
                <c:pt idx="173">
                  <c:v>-4.63</c:v>
                </c:pt>
                <c:pt idx="174">
                  <c:v>-5.69</c:v>
                </c:pt>
                <c:pt idx="175">
                  <c:v>-5.09</c:v>
                </c:pt>
                <c:pt idx="176">
                  <c:v>-1.1000000000000001</c:v>
                </c:pt>
                <c:pt idx="177">
                  <c:v>-1.41</c:v>
                </c:pt>
                <c:pt idx="178">
                  <c:v>-1.87</c:v>
                </c:pt>
                <c:pt idx="179">
                  <c:v>0.41</c:v>
                </c:pt>
                <c:pt idx="180">
                  <c:v>0.33</c:v>
                </c:pt>
                <c:pt idx="181">
                  <c:v>-0.88</c:v>
                </c:pt>
                <c:pt idx="182">
                  <c:v>-1.9</c:v>
                </c:pt>
                <c:pt idx="183">
                  <c:v>-2.2200000000000002</c:v>
                </c:pt>
                <c:pt idx="184">
                  <c:v>-1.53</c:v>
                </c:pt>
                <c:pt idx="185">
                  <c:v>1.1000000000000001</c:v>
                </c:pt>
                <c:pt idx="186">
                  <c:v>0.97</c:v>
                </c:pt>
                <c:pt idx="187">
                  <c:v>0.53</c:v>
                </c:pt>
                <c:pt idx="188">
                  <c:v>-1.01</c:v>
                </c:pt>
                <c:pt idx="189">
                  <c:v>-0.4</c:v>
                </c:pt>
                <c:pt idx="190">
                  <c:v>-0.04</c:v>
                </c:pt>
                <c:pt idx="191">
                  <c:v>-0.33</c:v>
                </c:pt>
                <c:pt idx="192">
                  <c:v>-0.9</c:v>
                </c:pt>
                <c:pt idx="193">
                  <c:v>-1.27</c:v>
                </c:pt>
                <c:pt idx="194">
                  <c:v>0.69</c:v>
                </c:pt>
                <c:pt idx="195">
                  <c:v>0.76</c:v>
                </c:pt>
                <c:pt idx="196">
                  <c:v>1.78</c:v>
                </c:pt>
                <c:pt idx="197">
                  <c:v>0.3</c:v>
                </c:pt>
                <c:pt idx="198">
                  <c:v>1.21</c:v>
                </c:pt>
                <c:pt idx="199">
                  <c:v>-0.49</c:v>
                </c:pt>
                <c:pt idx="200">
                  <c:v>-2.82</c:v>
                </c:pt>
                <c:pt idx="201">
                  <c:v>-4.8</c:v>
                </c:pt>
                <c:pt idx="202">
                  <c:v>-6.18</c:v>
                </c:pt>
                <c:pt idx="203">
                  <c:v>-9.66</c:v>
                </c:pt>
                <c:pt idx="204">
                  <c:v>-12.13</c:v>
                </c:pt>
                <c:pt idx="205">
                  <c:v>-13.19</c:v>
                </c:pt>
                <c:pt idx="206">
                  <c:v>-15.46</c:v>
                </c:pt>
                <c:pt idx="207">
                  <c:v>-15.29</c:v>
                </c:pt>
                <c:pt idx="208">
                  <c:v>-13.6</c:v>
                </c:pt>
                <c:pt idx="209">
                  <c:v>-13.4</c:v>
                </c:pt>
                <c:pt idx="210">
                  <c:v>-14.98</c:v>
                </c:pt>
                <c:pt idx="211">
                  <c:v>-15.38</c:v>
                </c:pt>
                <c:pt idx="212">
                  <c:v>-14.38</c:v>
                </c:pt>
                <c:pt idx="213">
                  <c:v>-13.14</c:v>
                </c:pt>
                <c:pt idx="214">
                  <c:v>-13.54</c:v>
                </c:pt>
                <c:pt idx="215">
                  <c:v>-11.88</c:v>
                </c:pt>
                <c:pt idx="216">
                  <c:v>-10.93</c:v>
                </c:pt>
                <c:pt idx="217">
                  <c:v>-9.2899999999999991</c:v>
                </c:pt>
                <c:pt idx="218">
                  <c:v>-6.94</c:v>
                </c:pt>
                <c:pt idx="219">
                  <c:v>-5.16</c:v>
                </c:pt>
                <c:pt idx="220">
                  <c:v>-6.79</c:v>
                </c:pt>
                <c:pt idx="221">
                  <c:v>-5.86</c:v>
                </c:pt>
                <c:pt idx="222">
                  <c:v>-4.58</c:v>
                </c:pt>
                <c:pt idx="223">
                  <c:v>-2.33</c:v>
                </c:pt>
                <c:pt idx="224">
                  <c:v>-1.43</c:v>
                </c:pt>
                <c:pt idx="225">
                  <c:v>-1</c:v>
                </c:pt>
                <c:pt idx="226">
                  <c:v>0.64</c:v>
                </c:pt>
                <c:pt idx="227">
                  <c:v>1.96</c:v>
                </c:pt>
                <c:pt idx="228">
                  <c:v>5.34</c:v>
                </c:pt>
                <c:pt idx="229">
                  <c:v>6.04</c:v>
                </c:pt>
                <c:pt idx="230">
                  <c:v>5.12</c:v>
                </c:pt>
                <c:pt idx="231">
                  <c:v>3.99</c:v>
                </c:pt>
                <c:pt idx="232">
                  <c:v>4.1900000000000004</c:v>
                </c:pt>
                <c:pt idx="233">
                  <c:v>3.7</c:v>
                </c:pt>
                <c:pt idx="234">
                  <c:v>5.64</c:v>
                </c:pt>
                <c:pt idx="235">
                  <c:v>5.93</c:v>
                </c:pt>
                <c:pt idx="236">
                  <c:v>7.38</c:v>
                </c:pt>
                <c:pt idx="237">
                  <c:v>6.54</c:v>
                </c:pt>
                <c:pt idx="238">
                  <c:v>8.06</c:v>
                </c:pt>
                <c:pt idx="239">
                  <c:v>9.23</c:v>
                </c:pt>
                <c:pt idx="240">
                  <c:v>10.6</c:v>
                </c:pt>
                <c:pt idx="241">
                  <c:v>9.74</c:v>
                </c:pt>
                <c:pt idx="242">
                  <c:v>9.94</c:v>
                </c:pt>
                <c:pt idx="243">
                  <c:v>9.52</c:v>
                </c:pt>
                <c:pt idx="244">
                  <c:v>7.8</c:v>
                </c:pt>
                <c:pt idx="245">
                  <c:v>7.57</c:v>
                </c:pt>
                <c:pt idx="246">
                  <c:v>5.63</c:v>
                </c:pt>
                <c:pt idx="247">
                  <c:v>3.83</c:v>
                </c:pt>
                <c:pt idx="248">
                  <c:v>3.58</c:v>
                </c:pt>
                <c:pt idx="249">
                  <c:v>3.67</c:v>
                </c:pt>
                <c:pt idx="250">
                  <c:v>1.94</c:v>
                </c:pt>
                <c:pt idx="251">
                  <c:v>-0.55000000000000004</c:v>
                </c:pt>
                <c:pt idx="252">
                  <c:v>-2.73</c:v>
                </c:pt>
                <c:pt idx="253">
                  <c:v>-2.84</c:v>
                </c:pt>
                <c:pt idx="254">
                  <c:v>-2.85</c:v>
                </c:pt>
                <c:pt idx="255">
                  <c:v>-3.51</c:v>
                </c:pt>
              </c:numCache>
            </c:numRef>
          </c:val>
          <c:smooth val="0"/>
          <c:extLst xmlns:c16r2="http://schemas.microsoft.com/office/drawing/2015/06/chart">
            <c:ext xmlns:c16="http://schemas.microsoft.com/office/drawing/2014/chart" uri="{C3380CC4-5D6E-409C-BE32-E72D297353CC}">
              <c16:uniqueId val="{00000002-4813-4558-9A7D-0372D4B3480B}"/>
            </c:ext>
          </c:extLst>
        </c:ser>
        <c:dLbls>
          <c:showLegendKey val="0"/>
          <c:showVal val="0"/>
          <c:showCatName val="0"/>
          <c:showSerName val="0"/>
          <c:showPercent val="0"/>
          <c:showBubbleSize val="0"/>
        </c:dLbls>
        <c:marker val="1"/>
        <c:smooth val="0"/>
        <c:axId val="212000392"/>
        <c:axId val="211995296"/>
      </c:lineChart>
      <c:dateAx>
        <c:axId val="211995688"/>
        <c:scaling>
          <c:orientation val="minMax"/>
          <c:max val="43616"/>
          <c:min val="39233"/>
        </c:scaling>
        <c:delete val="0"/>
        <c:axPos val="b"/>
        <c:numFmt formatCode="yyyy" sourceLinked="0"/>
        <c:majorTickMark val="out"/>
        <c:minorTickMark val="none"/>
        <c:tickLblPos val="nextTo"/>
        <c:crossAx val="211997256"/>
        <c:crosses val="autoZero"/>
        <c:auto val="1"/>
        <c:lblOffset val="100"/>
        <c:baseTimeUnit val="months"/>
        <c:majorUnit val="12"/>
        <c:majorTimeUnit val="months"/>
      </c:dateAx>
      <c:valAx>
        <c:axId val="211997256"/>
        <c:scaling>
          <c:orientation val="minMax"/>
          <c:max val="100"/>
        </c:scaling>
        <c:delete val="0"/>
        <c:axPos val="l"/>
        <c:numFmt formatCode="0%" sourceLinked="0"/>
        <c:majorTickMark val="out"/>
        <c:minorTickMark val="none"/>
        <c:tickLblPos val="nextTo"/>
        <c:txPr>
          <a:bodyPr/>
          <a:lstStyle/>
          <a:p>
            <a:pPr>
              <a:defRPr>
                <a:solidFill>
                  <a:schemeClr val="accent1"/>
                </a:solidFill>
              </a:defRPr>
            </a:pPr>
            <a:endParaRPr lang="en-US"/>
          </a:p>
        </c:txPr>
        <c:crossAx val="211995688"/>
        <c:crosses val="autoZero"/>
        <c:crossBetween val="between"/>
        <c:dispUnits>
          <c:builtInUnit val="hundreds"/>
        </c:dispUnits>
      </c:valAx>
      <c:valAx>
        <c:axId val="211995296"/>
        <c:scaling>
          <c:orientation val="minMax"/>
          <c:max val="25"/>
          <c:min val="-25"/>
        </c:scaling>
        <c:delete val="0"/>
        <c:axPos val="r"/>
        <c:numFmt formatCode="0%" sourceLinked="0"/>
        <c:majorTickMark val="out"/>
        <c:minorTickMark val="none"/>
        <c:tickLblPos val="nextTo"/>
        <c:txPr>
          <a:bodyPr/>
          <a:lstStyle/>
          <a:p>
            <a:pPr>
              <a:defRPr baseline="0">
                <a:solidFill>
                  <a:srgbClr val="7A9B3D"/>
                </a:solidFill>
              </a:defRPr>
            </a:pPr>
            <a:endParaRPr lang="en-US"/>
          </a:p>
        </c:txPr>
        <c:crossAx val="212000392"/>
        <c:crosses val="max"/>
        <c:crossBetween val="between"/>
        <c:dispUnits>
          <c:builtInUnit val="hundreds"/>
        </c:dispUnits>
      </c:valAx>
      <c:dateAx>
        <c:axId val="212000392"/>
        <c:scaling>
          <c:orientation val="minMax"/>
        </c:scaling>
        <c:delete val="1"/>
        <c:axPos val="b"/>
        <c:numFmt formatCode="m/d/yyyy" sourceLinked="1"/>
        <c:majorTickMark val="out"/>
        <c:minorTickMark val="none"/>
        <c:tickLblPos val="nextTo"/>
        <c:crossAx val="211995296"/>
        <c:crosses val="autoZero"/>
        <c:auto val="1"/>
        <c:lblOffset val="100"/>
        <c:baseTimeUnit val="months"/>
      </c:dateAx>
    </c:plotArea>
    <c:legend>
      <c:legendPos val="t"/>
      <c:legendEntry>
        <c:idx val="1"/>
        <c:delete val="1"/>
      </c:legendEntry>
      <c:layout>
        <c:manualLayout>
          <c:xMode val="edge"/>
          <c:yMode val="edge"/>
          <c:x val="1.6109038839378999E-2"/>
          <c:y val="0.20847651775486828"/>
          <c:w val="0.58872992903542509"/>
          <c:h val="5.7418621641366997E-2"/>
        </c:manualLayout>
      </c:layout>
      <c:overlay val="0"/>
    </c:legend>
    <c:plotVisOnly val="1"/>
    <c:dispBlanksAs val="gap"/>
    <c:showDLblsOverMax val="0"/>
  </c:chart>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6092179437371935E-2"/>
          <c:y val="0.13668663179018947"/>
          <c:w val="0.90077692021969957"/>
          <c:h val="0.69756876538765622"/>
        </c:manualLayout>
      </c:layout>
      <c:barChart>
        <c:barDir val="col"/>
        <c:grouping val="clustered"/>
        <c:varyColors val="0"/>
        <c:ser>
          <c:idx val="0"/>
          <c:order val="0"/>
          <c:tx>
            <c:strRef>
              <c:f>Sheet1!$B$74</c:f>
              <c:strCache>
                <c:ptCount val="1"/>
                <c:pt idx="0">
                  <c:v>Employment Reliant on Foreign Trade</c:v>
                </c:pt>
              </c:strCache>
            </c:strRef>
          </c:tx>
          <c:invertIfNegative val="0"/>
          <c:cat>
            <c:strRef>
              <c:f>Sheet1!$A$75:$A$83</c:f>
              <c:strCache>
                <c:ptCount val="9"/>
                <c:pt idx="0">
                  <c:v>Germany</c:v>
                </c:pt>
                <c:pt idx="1">
                  <c:v>Sweden</c:v>
                </c:pt>
                <c:pt idx="2">
                  <c:v>S. Korea</c:v>
                </c:pt>
                <c:pt idx="3">
                  <c:v>UK</c:v>
                </c:pt>
                <c:pt idx="4">
                  <c:v>Canada</c:v>
                </c:pt>
                <c:pt idx="5">
                  <c:v>Mexico</c:v>
                </c:pt>
                <c:pt idx="6">
                  <c:v>Japan</c:v>
                </c:pt>
                <c:pt idx="7">
                  <c:v>China</c:v>
                </c:pt>
                <c:pt idx="8">
                  <c:v>U.S.</c:v>
                </c:pt>
              </c:strCache>
            </c:strRef>
          </c:cat>
          <c:val>
            <c:numRef>
              <c:f>Sheet1!$B$75:$B$83</c:f>
              <c:numCache>
                <c:formatCode>General</c:formatCode>
                <c:ptCount val="9"/>
                <c:pt idx="0">
                  <c:v>27.7</c:v>
                </c:pt>
                <c:pt idx="1">
                  <c:v>26.6</c:v>
                </c:pt>
                <c:pt idx="2">
                  <c:v>24.5</c:v>
                </c:pt>
                <c:pt idx="3">
                  <c:v>20.8</c:v>
                </c:pt>
                <c:pt idx="4">
                  <c:v>20</c:v>
                </c:pt>
                <c:pt idx="5">
                  <c:v>18.8</c:v>
                </c:pt>
                <c:pt idx="6">
                  <c:v>13.3</c:v>
                </c:pt>
                <c:pt idx="7">
                  <c:v>12.2</c:v>
                </c:pt>
                <c:pt idx="8">
                  <c:v>8.8000000000000007</c:v>
                </c:pt>
              </c:numCache>
            </c:numRef>
          </c:val>
          <c:extLst xmlns:c16r2="http://schemas.microsoft.com/office/drawing/2015/06/chart">
            <c:ext xmlns:c16="http://schemas.microsoft.com/office/drawing/2014/chart" uri="{C3380CC4-5D6E-409C-BE32-E72D297353CC}">
              <c16:uniqueId val="{00000000-133A-49FB-A153-6E8C025DA842}"/>
            </c:ext>
          </c:extLst>
        </c:ser>
        <c:dLbls>
          <c:showLegendKey val="0"/>
          <c:showVal val="0"/>
          <c:showCatName val="0"/>
          <c:showSerName val="0"/>
          <c:showPercent val="0"/>
          <c:showBubbleSize val="0"/>
        </c:dLbls>
        <c:gapWidth val="150"/>
        <c:axId val="211994512"/>
        <c:axId val="211999608"/>
      </c:barChart>
      <c:catAx>
        <c:axId val="211994512"/>
        <c:scaling>
          <c:orientation val="minMax"/>
        </c:scaling>
        <c:delete val="0"/>
        <c:axPos val="b"/>
        <c:numFmt formatCode="General" sourceLinked="0"/>
        <c:majorTickMark val="out"/>
        <c:minorTickMark val="none"/>
        <c:tickLblPos val="nextTo"/>
        <c:txPr>
          <a:bodyPr rot="-5400000"/>
          <a:lstStyle/>
          <a:p>
            <a:pPr>
              <a:defRPr/>
            </a:pPr>
            <a:endParaRPr lang="en-US"/>
          </a:p>
        </c:txPr>
        <c:crossAx val="211999608"/>
        <c:crosses val="autoZero"/>
        <c:auto val="1"/>
        <c:lblAlgn val="ctr"/>
        <c:lblOffset val="100"/>
        <c:noMultiLvlLbl val="0"/>
      </c:catAx>
      <c:valAx>
        <c:axId val="211999608"/>
        <c:scaling>
          <c:orientation val="minMax"/>
        </c:scaling>
        <c:delete val="0"/>
        <c:axPos val="l"/>
        <c:numFmt formatCode="0%" sourceLinked="0"/>
        <c:majorTickMark val="out"/>
        <c:minorTickMark val="none"/>
        <c:tickLblPos val="nextTo"/>
        <c:crossAx val="211994512"/>
        <c:crosses val="autoZero"/>
        <c:crossBetween val="between"/>
        <c:dispUnits>
          <c:builtInUnit val="hundreds"/>
        </c:dispUnits>
      </c:valAx>
    </c:plotArea>
    <c:plotVisOnly val="1"/>
    <c:dispBlanksAs val="gap"/>
    <c:showDLblsOverMax val="0"/>
  </c:chart>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0569064154418857E-2"/>
          <c:y val="0.16733181986461218"/>
          <c:w val="0.83447409072346534"/>
          <c:h val="0.71710061570847439"/>
        </c:manualLayout>
      </c:layout>
      <c:areaChart>
        <c:grouping val="standard"/>
        <c:varyColors val="0"/>
        <c:ser>
          <c:idx val="0"/>
          <c:order val="0"/>
          <c:tx>
            <c:strRef>
              <c:f>Sheet1!$G$9</c:f>
              <c:strCache>
                <c:ptCount val="1"/>
                <c:pt idx="0">
                  <c:v>recession</c:v>
                </c:pt>
              </c:strCache>
            </c:strRef>
          </c:tx>
          <c:spPr>
            <a:solidFill>
              <a:schemeClr val="bg1">
                <a:lumMod val="50000"/>
                <a:alpha val="50000"/>
              </a:schemeClr>
            </a:solidFill>
          </c:spPr>
          <c:cat>
            <c:numRef>
              <c:f>Sheet1!$B$10:$B$249</c:f>
              <c:numCache>
                <c:formatCode>mmm\-yy</c:formatCode>
                <c:ptCount val="240"/>
                <c:pt idx="0">
                  <c:v>36341</c:v>
                </c:pt>
                <c:pt idx="1">
                  <c:v>36372</c:v>
                </c:pt>
                <c:pt idx="2">
                  <c:v>36403</c:v>
                </c:pt>
                <c:pt idx="3">
                  <c:v>36433</c:v>
                </c:pt>
                <c:pt idx="4">
                  <c:v>36464</c:v>
                </c:pt>
                <c:pt idx="5">
                  <c:v>36494</c:v>
                </c:pt>
                <c:pt idx="6">
                  <c:v>36525</c:v>
                </c:pt>
                <c:pt idx="7">
                  <c:v>36556</c:v>
                </c:pt>
                <c:pt idx="8">
                  <c:v>36585</c:v>
                </c:pt>
                <c:pt idx="9">
                  <c:v>36616</c:v>
                </c:pt>
                <c:pt idx="10">
                  <c:v>36646</c:v>
                </c:pt>
                <c:pt idx="11">
                  <c:v>36677</c:v>
                </c:pt>
                <c:pt idx="12">
                  <c:v>36707</c:v>
                </c:pt>
                <c:pt idx="13">
                  <c:v>36738</c:v>
                </c:pt>
                <c:pt idx="14">
                  <c:v>36769</c:v>
                </c:pt>
                <c:pt idx="15">
                  <c:v>36799</c:v>
                </c:pt>
                <c:pt idx="16">
                  <c:v>36830</c:v>
                </c:pt>
                <c:pt idx="17">
                  <c:v>36860</c:v>
                </c:pt>
                <c:pt idx="18">
                  <c:v>36891</c:v>
                </c:pt>
                <c:pt idx="19">
                  <c:v>36922</c:v>
                </c:pt>
                <c:pt idx="20">
                  <c:v>36950</c:v>
                </c:pt>
                <c:pt idx="21">
                  <c:v>36981</c:v>
                </c:pt>
                <c:pt idx="22">
                  <c:v>37011</c:v>
                </c:pt>
                <c:pt idx="23">
                  <c:v>37042</c:v>
                </c:pt>
                <c:pt idx="24">
                  <c:v>37072</c:v>
                </c:pt>
                <c:pt idx="25">
                  <c:v>37103</c:v>
                </c:pt>
                <c:pt idx="26">
                  <c:v>37134</c:v>
                </c:pt>
                <c:pt idx="27">
                  <c:v>37164</c:v>
                </c:pt>
                <c:pt idx="28">
                  <c:v>37195</c:v>
                </c:pt>
                <c:pt idx="29">
                  <c:v>37225</c:v>
                </c:pt>
                <c:pt idx="30">
                  <c:v>37256</c:v>
                </c:pt>
                <c:pt idx="31">
                  <c:v>37287</c:v>
                </c:pt>
                <c:pt idx="32">
                  <c:v>37315</c:v>
                </c:pt>
                <c:pt idx="33">
                  <c:v>37346</c:v>
                </c:pt>
                <c:pt idx="34">
                  <c:v>37376</c:v>
                </c:pt>
                <c:pt idx="35">
                  <c:v>37407</c:v>
                </c:pt>
                <c:pt idx="36">
                  <c:v>37437</c:v>
                </c:pt>
                <c:pt idx="37">
                  <c:v>37468</c:v>
                </c:pt>
                <c:pt idx="38">
                  <c:v>37499</c:v>
                </c:pt>
                <c:pt idx="39">
                  <c:v>37529</c:v>
                </c:pt>
                <c:pt idx="40">
                  <c:v>37560</c:v>
                </c:pt>
                <c:pt idx="41">
                  <c:v>37590</c:v>
                </c:pt>
                <c:pt idx="42">
                  <c:v>37621</c:v>
                </c:pt>
                <c:pt idx="43">
                  <c:v>37652</c:v>
                </c:pt>
                <c:pt idx="44">
                  <c:v>37680</c:v>
                </c:pt>
                <c:pt idx="45">
                  <c:v>37711</c:v>
                </c:pt>
                <c:pt idx="46">
                  <c:v>37741</c:v>
                </c:pt>
                <c:pt idx="47">
                  <c:v>37772</c:v>
                </c:pt>
                <c:pt idx="48">
                  <c:v>37802</c:v>
                </c:pt>
                <c:pt idx="49">
                  <c:v>37833</c:v>
                </c:pt>
                <c:pt idx="50">
                  <c:v>37864</c:v>
                </c:pt>
                <c:pt idx="51">
                  <c:v>37894</c:v>
                </c:pt>
                <c:pt idx="52">
                  <c:v>37925</c:v>
                </c:pt>
                <c:pt idx="53">
                  <c:v>37955</c:v>
                </c:pt>
                <c:pt idx="54">
                  <c:v>37986</c:v>
                </c:pt>
                <c:pt idx="55">
                  <c:v>38017</c:v>
                </c:pt>
                <c:pt idx="56">
                  <c:v>38046</c:v>
                </c:pt>
                <c:pt idx="57">
                  <c:v>38077</c:v>
                </c:pt>
                <c:pt idx="58">
                  <c:v>38107</c:v>
                </c:pt>
                <c:pt idx="59">
                  <c:v>38138</c:v>
                </c:pt>
                <c:pt idx="60">
                  <c:v>38168</c:v>
                </c:pt>
                <c:pt idx="61">
                  <c:v>38199</c:v>
                </c:pt>
                <c:pt idx="62">
                  <c:v>38230</c:v>
                </c:pt>
                <c:pt idx="63">
                  <c:v>38260</c:v>
                </c:pt>
                <c:pt idx="64">
                  <c:v>38291</c:v>
                </c:pt>
                <c:pt idx="65">
                  <c:v>38321</c:v>
                </c:pt>
                <c:pt idx="66">
                  <c:v>38352</c:v>
                </c:pt>
                <c:pt idx="67">
                  <c:v>38383</c:v>
                </c:pt>
                <c:pt idx="68">
                  <c:v>38411</c:v>
                </c:pt>
                <c:pt idx="69">
                  <c:v>38442</c:v>
                </c:pt>
                <c:pt idx="70">
                  <c:v>38472</c:v>
                </c:pt>
                <c:pt idx="71">
                  <c:v>38503</c:v>
                </c:pt>
                <c:pt idx="72">
                  <c:v>38533</c:v>
                </c:pt>
                <c:pt idx="73">
                  <c:v>38564</c:v>
                </c:pt>
                <c:pt idx="74">
                  <c:v>38595</c:v>
                </c:pt>
                <c:pt idx="75">
                  <c:v>38625</c:v>
                </c:pt>
                <c:pt idx="76">
                  <c:v>38656</c:v>
                </c:pt>
                <c:pt idx="77">
                  <c:v>38686</c:v>
                </c:pt>
                <c:pt idx="78">
                  <c:v>38717</c:v>
                </c:pt>
                <c:pt idx="79">
                  <c:v>38748</c:v>
                </c:pt>
                <c:pt idx="80">
                  <c:v>38776</c:v>
                </c:pt>
                <c:pt idx="81">
                  <c:v>38807</c:v>
                </c:pt>
                <c:pt idx="82">
                  <c:v>38837</c:v>
                </c:pt>
                <c:pt idx="83">
                  <c:v>38868</c:v>
                </c:pt>
                <c:pt idx="84">
                  <c:v>38898</c:v>
                </c:pt>
                <c:pt idx="85">
                  <c:v>38929</c:v>
                </c:pt>
                <c:pt idx="86">
                  <c:v>38960</c:v>
                </c:pt>
                <c:pt idx="87">
                  <c:v>38990</c:v>
                </c:pt>
                <c:pt idx="88">
                  <c:v>39021</c:v>
                </c:pt>
                <c:pt idx="89">
                  <c:v>39051</c:v>
                </c:pt>
                <c:pt idx="90">
                  <c:v>39082</c:v>
                </c:pt>
                <c:pt idx="91">
                  <c:v>39113</c:v>
                </c:pt>
                <c:pt idx="92">
                  <c:v>39141</c:v>
                </c:pt>
                <c:pt idx="93">
                  <c:v>39172</c:v>
                </c:pt>
                <c:pt idx="94">
                  <c:v>39202</c:v>
                </c:pt>
                <c:pt idx="95">
                  <c:v>39233</c:v>
                </c:pt>
                <c:pt idx="96">
                  <c:v>39263</c:v>
                </c:pt>
                <c:pt idx="97">
                  <c:v>39294</c:v>
                </c:pt>
                <c:pt idx="98">
                  <c:v>39325</c:v>
                </c:pt>
                <c:pt idx="99">
                  <c:v>39355</c:v>
                </c:pt>
                <c:pt idx="100">
                  <c:v>39386</c:v>
                </c:pt>
                <c:pt idx="101">
                  <c:v>39416</c:v>
                </c:pt>
                <c:pt idx="102">
                  <c:v>39447</c:v>
                </c:pt>
                <c:pt idx="103">
                  <c:v>39478</c:v>
                </c:pt>
                <c:pt idx="104">
                  <c:v>39507</c:v>
                </c:pt>
                <c:pt idx="105">
                  <c:v>39538</c:v>
                </c:pt>
                <c:pt idx="106">
                  <c:v>39568</c:v>
                </c:pt>
                <c:pt idx="107">
                  <c:v>39599</c:v>
                </c:pt>
                <c:pt idx="108">
                  <c:v>39629</c:v>
                </c:pt>
                <c:pt idx="109">
                  <c:v>39660</c:v>
                </c:pt>
                <c:pt idx="110">
                  <c:v>39691</c:v>
                </c:pt>
                <c:pt idx="111">
                  <c:v>39721</c:v>
                </c:pt>
                <c:pt idx="112">
                  <c:v>39752</c:v>
                </c:pt>
                <c:pt idx="113">
                  <c:v>39782</c:v>
                </c:pt>
                <c:pt idx="114">
                  <c:v>39813</c:v>
                </c:pt>
                <c:pt idx="115">
                  <c:v>39844</c:v>
                </c:pt>
                <c:pt idx="116">
                  <c:v>39872</c:v>
                </c:pt>
                <c:pt idx="117">
                  <c:v>39903</c:v>
                </c:pt>
                <c:pt idx="118">
                  <c:v>39933</c:v>
                </c:pt>
                <c:pt idx="119">
                  <c:v>39964</c:v>
                </c:pt>
                <c:pt idx="120">
                  <c:v>39994</c:v>
                </c:pt>
                <c:pt idx="121">
                  <c:v>40025</c:v>
                </c:pt>
                <c:pt idx="122">
                  <c:v>40056</c:v>
                </c:pt>
                <c:pt idx="123">
                  <c:v>40086</c:v>
                </c:pt>
                <c:pt idx="124">
                  <c:v>40117</c:v>
                </c:pt>
                <c:pt idx="125">
                  <c:v>40147</c:v>
                </c:pt>
                <c:pt idx="126">
                  <c:v>40178</c:v>
                </c:pt>
                <c:pt idx="127">
                  <c:v>40209</c:v>
                </c:pt>
                <c:pt idx="128">
                  <c:v>40237</c:v>
                </c:pt>
                <c:pt idx="129">
                  <c:v>40268</c:v>
                </c:pt>
                <c:pt idx="130">
                  <c:v>40298</c:v>
                </c:pt>
                <c:pt idx="131">
                  <c:v>40329</c:v>
                </c:pt>
                <c:pt idx="132">
                  <c:v>40359</c:v>
                </c:pt>
                <c:pt idx="133">
                  <c:v>40390</c:v>
                </c:pt>
                <c:pt idx="134">
                  <c:v>40421</c:v>
                </c:pt>
                <c:pt idx="135">
                  <c:v>40451</c:v>
                </c:pt>
                <c:pt idx="136">
                  <c:v>40482</c:v>
                </c:pt>
                <c:pt idx="137">
                  <c:v>40512</c:v>
                </c:pt>
                <c:pt idx="138">
                  <c:v>40543</c:v>
                </c:pt>
                <c:pt idx="139">
                  <c:v>40574</c:v>
                </c:pt>
                <c:pt idx="140">
                  <c:v>40602</c:v>
                </c:pt>
                <c:pt idx="141">
                  <c:v>40633</c:v>
                </c:pt>
                <c:pt idx="142">
                  <c:v>40663</c:v>
                </c:pt>
                <c:pt idx="143">
                  <c:v>40694</c:v>
                </c:pt>
                <c:pt idx="144">
                  <c:v>40724</c:v>
                </c:pt>
                <c:pt idx="145">
                  <c:v>40755</c:v>
                </c:pt>
                <c:pt idx="146">
                  <c:v>40786</c:v>
                </c:pt>
                <c:pt idx="147">
                  <c:v>40816</c:v>
                </c:pt>
                <c:pt idx="148">
                  <c:v>40847</c:v>
                </c:pt>
                <c:pt idx="149">
                  <c:v>40877</c:v>
                </c:pt>
                <c:pt idx="150">
                  <c:v>40908</c:v>
                </c:pt>
                <c:pt idx="151">
                  <c:v>40939</c:v>
                </c:pt>
                <c:pt idx="152">
                  <c:v>40968</c:v>
                </c:pt>
                <c:pt idx="153">
                  <c:v>40999</c:v>
                </c:pt>
                <c:pt idx="154">
                  <c:v>41029</c:v>
                </c:pt>
                <c:pt idx="155">
                  <c:v>41060</c:v>
                </c:pt>
                <c:pt idx="156">
                  <c:v>41090</c:v>
                </c:pt>
                <c:pt idx="157">
                  <c:v>41121</c:v>
                </c:pt>
                <c:pt idx="158">
                  <c:v>41152</c:v>
                </c:pt>
                <c:pt idx="159">
                  <c:v>41182</c:v>
                </c:pt>
                <c:pt idx="160">
                  <c:v>41213</c:v>
                </c:pt>
                <c:pt idx="161">
                  <c:v>41243</c:v>
                </c:pt>
                <c:pt idx="162">
                  <c:v>41274</c:v>
                </c:pt>
                <c:pt idx="163">
                  <c:v>41305</c:v>
                </c:pt>
                <c:pt idx="164">
                  <c:v>41333</c:v>
                </c:pt>
                <c:pt idx="165">
                  <c:v>41364</c:v>
                </c:pt>
                <c:pt idx="166">
                  <c:v>41394</c:v>
                </c:pt>
                <c:pt idx="167">
                  <c:v>41425</c:v>
                </c:pt>
                <c:pt idx="168">
                  <c:v>41455</c:v>
                </c:pt>
                <c:pt idx="169">
                  <c:v>41486</c:v>
                </c:pt>
                <c:pt idx="170">
                  <c:v>41517</c:v>
                </c:pt>
                <c:pt idx="171">
                  <c:v>41547</c:v>
                </c:pt>
                <c:pt idx="172">
                  <c:v>41578</c:v>
                </c:pt>
                <c:pt idx="173">
                  <c:v>41608</c:v>
                </c:pt>
                <c:pt idx="174">
                  <c:v>41639</c:v>
                </c:pt>
                <c:pt idx="175">
                  <c:v>41670</c:v>
                </c:pt>
                <c:pt idx="176">
                  <c:v>41698</c:v>
                </c:pt>
                <c:pt idx="177">
                  <c:v>41729</c:v>
                </c:pt>
                <c:pt idx="178">
                  <c:v>41759</c:v>
                </c:pt>
                <c:pt idx="179">
                  <c:v>41790</c:v>
                </c:pt>
                <c:pt idx="180">
                  <c:v>41820</c:v>
                </c:pt>
                <c:pt idx="181">
                  <c:v>41851</c:v>
                </c:pt>
                <c:pt idx="182">
                  <c:v>41882</c:v>
                </c:pt>
                <c:pt idx="183">
                  <c:v>41912</c:v>
                </c:pt>
                <c:pt idx="184">
                  <c:v>41943</c:v>
                </c:pt>
                <c:pt idx="185">
                  <c:v>41973</c:v>
                </c:pt>
                <c:pt idx="186">
                  <c:v>42004</c:v>
                </c:pt>
                <c:pt idx="187">
                  <c:v>42035</c:v>
                </c:pt>
                <c:pt idx="188">
                  <c:v>42063</c:v>
                </c:pt>
                <c:pt idx="189">
                  <c:v>42094</c:v>
                </c:pt>
                <c:pt idx="190">
                  <c:v>42124</c:v>
                </c:pt>
                <c:pt idx="191">
                  <c:v>42155</c:v>
                </c:pt>
                <c:pt idx="192">
                  <c:v>42185</c:v>
                </c:pt>
                <c:pt idx="193">
                  <c:v>42216</c:v>
                </c:pt>
                <c:pt idx="194">
                  <c:v>42247</c:v>
                </c:pt>
                <c:pt idx="195">
                  <c:v>42277</c:v>
                </c:pt>
                <c:pt idx="196">
                  <c:v>42308</c:v>
                </c:pt>
                <c:pt idx="197">
                  <c:v>42338</c:v>
                </c:pt>
                <c:pt idx="198">
                  <c:v>42369</c:v>
                </c:pt>
                <c:pt idx="199">
                  <c:v>42400</c:v>
                </c:pt>
                <c:pt idx="200">
                  <c:v>42429</c:v>
                </c:pt>
                <c:pt idx="201">
                  <c:v>42460</c:v>
                </c:pt>
                <c:pt idx="202">
                  <c:v>42490</c:v>
                </c:pt>
                <c:pt idx="203">
                  <c:v>42521</c:v>
                </c:pt>
                <c:pt idx="204">
                  <c:v>42551</c:v>
                </c:pt>
                <c:pt idx="205">
                  <c:v>42582</c:v>
                </c:pt>
                <c:pt idx="206">
                  <c:v>42613</c:v>
                </c:pt>
                <c:pt idx="207">
                  <c:v>42643</c:v>
                </c:pt>
                <c:pt idx="208">
                  <c:v>42674</c:v>
                </c:pt>
                <c:pt idx="209">
                  <c:v>42704</c:v>
                </c:pt>
                <c:pt idx="210">
                  <c:v>42735</c:v>
                </c:pt>
                <c:pt idx="211">
                  <c:v>42766</c:v>
                </c:pt>
                <c:pt idx="212">
                  <c:v>42794</c:v>
                </c:pt>
                <c:pt idx="213">
                  <c:v>42825</c:v>
                </c:pt>
                <c:pt idx="214">
                  <c:v>42855</c:v>
                </c:pt>
                <c:pt idx="215">
                  <c:v>42886</c:v>
                </c:pt>
                <c:pt idx="216">
                  <c:v>42916</c:v>
                </c:pt>
                <c:pt idx="217">
                  <c:v>42947</c:v>
                </c:pt>
                <c:pt idx="218">
                  <c:v>42978</c:v>
                </c:pt>
                <c:pt idx="219">
                  <c:v>43008</c:v>
                </c:pt>
                <c:pt idx="220">
                  <c:v>43039</c:v>
                </c:pt>
                <c:pt idx="221">
                  <c:v>43069</c:v>
                </c:pt>
                <c:pt idx="222">
                  <c:v>43100</c:v>
                </c:pt>
                <c:pt idx="223">
                  <c:v>43131</c:v>
                </c:pt>
                <c:pt idx="224">
                  <c:v>43159</c:v>
                </c:pt>
                <c:pt idx="225">
                  <c:v>43190</c:v>
                </c:pt>
                <c:pt idx="226">
                  <c:v>43220</c:v>
                </c:pt>
                <c:pt idx="227">
                  <c:v>43251</c:v>
                </c:pt>
                <c:pt idx="228">
                  <c:v>43281</c:v>
                </c:pt>
                <c:pt idx="229">
                  <c:v>43312</c:v>
                </c:pt>
                <c:pt idx="230">
                  <c:v>43343</c:v>
                </c:pt>
                <c:pt idx="231">
                  <c:v>43373</c:v>
                </c:pt>
                <c:pt idx="232">
                  <c:v>43404</c:v>
                </c:pt>
                <c:pt idx="233">
                  <c:v>43434</c:v>
                </c:pt>
                <c:pt idx="234">
                  <c:v>43465</c:v>
                </c:pt>
                <c:pt idx="235">
                  <c:v>43496</c:v>
                </c:pt>
                <c:pt idx="236">
                  <c:v>43524</c:v>
                </c:pt>
                <c:pt idx="237">
                  <c:v>43555</c:v>
                </c:pt>
                <c:pt idx="238">
                  <c:v>43585</c:v>
                </c:pt>
                <c:pt idx="239">
                  <c:v>43616</c:v>
                </c:pt>
              </c:numCache>
            </c:numRef>
          </c:cat>
          <c:val>
            <c:numRef>
              <c:f>Sheet1!$C$10:$C$249</c:f>
              <c:numCache>
                <c:formatCode>0</c:formatCode>
                <c:ptCount val="240"/>
                <c:pt idx="0">
                  <c:v>-1</c:v>
                </c:pt>
                <c:pt idx="1">
                  <c:v>-1</c:v>
                </c:pt>
                <c:pt idx="2">
                  <c:v>-1</c:v>
                </c:pt>
                <c:pt idx="3">
                  <c:v>-1</c:v>
                </c:pt>
                <c:pt idx="4">
                  <c:v>-1</c:v>
                </c:pt>
                <c:pt idx="5">
                  <c:v>-1</c:v>
                </c:pt>
                <c:pt idx="6">
                  <c:v>-1</c:v>
                </c:pt>
                <c:pt idx="7">
                  <c:v>-1</c:v>
                </c:pt>
                <c:pt idx="8">
                  <c:v>-1</c:v>
                </c:pt>
                <c:pt idx="9">
                  <c:v>-1</c:v>
                </c:pt>
                <c:pt idx="10">
                  <c:v>-1</c:v>
                </c:pt>
                <c:pt idx="11">
                  <c:v>-1</c:v>
                </c:pt>
                <c:pt idx="12">
                  <c:v>-1</c:v>
                </c:pt>
                <c:pt idx="13">
                  <c:v>-1</c:v>
                </c:pt>
                <c:pt idx="14">
                  <c:v>-1</c:v>
                </c:pt>
                <c:pt idx="15">
                  <c:v>-1</c:v>
                </c:pt>
                <c:pt idx="16">
                  <c:v>-1</c:v>
                </c:pt>
                <c:pt idx="17">
                  <c:v>-1</c:v>
                </c:pt>
                <c:pt idx="18">
                  <c:v>-1</c:v>
                </c:pt>
                <c:pt idx="19">
                  <c:v>-1</c:v>
                </c:pt>
                <c:pt idx="20">
                  <c:v>-1</c:v>
                </c:pt>
                <c:pt idx="21">
                  <c:v>1</c:v>
                </c:pt>
                <c:pt idx="22">
                  <c:v>1</c:v>
                </c:pt>
                <c:pt idx="23">
                  <c:v>1</c:v>
                </c:pt>
                <c:pt idx="24">
                  <c:v>1</c:v>
                </c:pt>
                <c:pt idx="25">
                  <c:v>1</c:v>
                </c:pt>
                <c:pt idx="26">
                  <c:v>1</c:v>
                </c:pt>
                <c:pt idx="27">
                  <c:v>1</c:v>
                </c:pt>
                <c:pt idx="28">
                  <c:v>1</c:v>
                </c:pt>
                <c:pt idx="29">
                  <c:v>1</c:v>
                </c:pt>
                <c:pt idx="30">
                  <c:v>-1</c:v>
                </c:pt>
                <c:pt idx="31">
                  <c:v>-1</c:v>
                </c:pt>
                <c:pt idx="32">
                  <c:v>-1</c:v>
                </c:pt>
                <c:pt idx="33">
                  <c:v>-1</c:v>
                </c:pt>
                <c:pt idx="34">
                  <c:v>-1</c:v>
                </c:pt>
                <c:pt idx="35">
                  <c:v>-1</c:v>
                </c:pt>
                <c:pt idx="36">
                  <c:v>-1</c:v>
                </c:pt>
                <c:pt idx="37">
                  <c:v>-1</c:v>
                </c:pt>
                <c:pt idx="38">
                  <c:v>-1</c:v>
                </c:pt>
                <c:pt idx="39">
                  <c:v>-1</c:v>
                </c:pt>
                <c:pt idx="40">
                  <c:v>-1</c:v>
                </c:pt>
                <c:pt idx="41">
                  <c:v>-1</c:v>
                </c:pt>
                <c:pt idx="42">
                  <c:v>-1</c:v>
                </c:pt>
                <c:pt idx="43">
                  <c:v>-1</c:v>
                </c:pt>
                <c:pt idx="44">
                  <c:v>-1</c:v>
                </c:pt>
                <c:pt idx="45">
                  <c:v>-1</c:v>
                </c:pt>
                <c:pt idx="46">
                  <c:v>-1</c:v>
                </c:pt>
                <c:pt idx="47">
                  <c:v>-1</c:v>
                </c:pt>
                <c:pt idx="48">
                  <c:v>-1</c:v>
                </c:pt>
                <c:pt idx="49">
                  <c:v>-1</c:v>
                </c:pt>
                <c:pt idx="50">
                  <c:v>-1</c:v>
                </c:pt>
                <c:pt idx="51">
                  <c:v>-1</c:v>
                </c:pt>
                <c:pt idx="52">
                  <c:v>-1</c:v>
                </c:pt>
                <c:pt idx="53">
                  <c:v>-1</c:v>
                </c:pt>
                <c:pt idx="54">
                  <c:v>-1</c:v>
                </c:pt>
                <c:pt idx="55">
                  <c:v>-1</c:v>
                </c:pt>
                <c:pt idx="56">
                  <c:v>-1</c:v>
                </c:pt>
                <c:pt idx="57">
                  <c:v>-1</c:v>
                </c:pt>
                <c:pt idx="58">
                  <c:v>-1</c:v>
                </c:pt>
                <c:pt idx="59">
                  <c:v>-1</c:v>
                </c:pt>
                <c:pt idx="60">
                  <c:v>-1</c:v>
                </c:pt>
                <c:pt idx="61">
                  <c:v>-1</c:v>
                </c:pt>
                <c:pt idx="62">
                  <c:v>-1</c:v>
                </c:pt>
                <c:pt idx="63">
                  <c:v>-1</c:v>
                </c:pt>
                <c:pt idx="64">
                  <c:v>-1</c:v>
                </c:pt>
                <c:pt idx="65">
                  <c:v>-1</c:v>
                </c:pt>
                <c:pt idx="66">
                  <c:v>-1</c:v>
                </c:pt>
                <c:pt idx="67">
                  <c:v>-1</c:v>
                </c:pt>
                <c:pt idx="68">
                  <c:v>-1</c:v>
                </c:pt>
                <c:pt idx="69">
                  <c:v>-1</c:v>
                </c:pt>
                <c:pt idx="70">
                  <c:v>-1</c:v>
                </c:pt>
                <c:pt idx="71">
                  <c:v>-1</c:v>
                </c:pt>
                <c:pt idx="72">
                  <c:v>-1</c:v>
                </c:pt>
                <c:pt idx="73">
                  <c:v>-1</c:v>
                </c:pt>
                <c:pt idx="74">
                  <c:v>-1</c:v>
                </c:pt>
                <c:pt idx="75">
                  <c:v>-1</c:v>
                </c:pt>
                <c:pt idx="76">
                  <c:v>-1</c:v>
                </c:pt>
                <c:pt idx="77">
                  <c:v>-1</c:v>
                </c:pt>
                <c:pt idx="78">
                  <c:v>-1</c:v>
                </c:pt>
                <c:pt idx="79">
                  <c:v>-1</c:v>
                </c:pt>
                <c:pt idx="80">
                  <c:v>-1</c:v>
                </c:pt>
                <c:pt idx="81">
                  <c:v>-1</c:v>
                </c:pt>
                <c:pt idx="82">
                  <c:v>-1</c:v>
                </c:pt>
                <c:pt idx="83">
                  <c:v>-1</c:v>
                </c:pt>
                <c:pt idx="84">
                  <c:v>-1</c:v>
                </c:pt>
                <c:pt idx="85">
                  <c:v>-1</c:v>
                </c:pt>
                <c:pt idx="86">
                  <c:v>-1</c:v>
                </c:pt>
                <c:pt idx="87">
                  <c:v>-1</c:v>
                </c:pt>
                <c:pt idx="88">
                  <c:v>-1</c:v>
                </c:pt>
                <c:pt idx="89">
                  <c:v>-1</c:v>
                </c:pt>
                <c:pt idx="90">
                  <c:v>-1</c:v>
                </c:pt>
                <c:pt idx="91">
                  <c:v>-1</c:v>
                </c:pt>
                <c:pt idx="92">
                  <c:v>-1</c:v>
                </c:pt>
                <c:pt idx="93">
                  <c:v>-1</c:v>
                </c:pt>
                <c:pt idx="94">
                  <c:v>-1</c:v>
                </c:pt>
                <c:pt idx="95">
                  <c:v>-1</c:v>
                </c:pt>
                <c:pt idx="96">
                  <c:v>-1</c:v>
                </c:pt>
                <c:pt idx="97">
                  <c:v>-1</c:v>
                </c:pt>
                <c:pt idx="98">
                  <c:v>-1</c:v>
                </c:pt>
                <c:pt idx="99">
                  <c:v>-1</c:v>
                </c:pt>
                <c:pt idx="100">
                  <c:v>-1</c:v>
                </c:pt>
                <c:pt idx="101">
                  <c:v>-1</c:v>
                </c:pt>
                <c:pt idx="102">
                  <c:v>1</c:v>
                </c:pt>
                <c:pt idx="103">
                  <c:v>1</c:v>
                </c:pt>
                <c:pt idx="104">
                  <c:v>1</c:v>
                </c:pt>
                <c:pt idx="105">
                  <c:v>1</c:v>
                </c:pt>
                <c:pt idx="106">
                  <c:v>1</c:v>
                </c:pt>
                <c:pt idx="107">
                  <c:v>1</c:v>
                </c:pt>
                <c:pt idx="108">
                  <c:v>1</c:v>
                </c:pt>
                <c:pt idx="109">
                  <c:v>1</c:v>
                </c:pt>
                <c:pt idx="110">
                  <c:v>1</c:v>
                </c:pt>
                <c:pt idx="111">
                  <c:v>1</c:v>
                </c:pt>
                <c:pt idx="112">
                  <c:v>1</c:v>
                </c:pt>
                <c:pt idx="113">
                  <c:v>1</c:v>
                </c:pt>
                <c:pt idx="114">
                  <c:v>1</c:v>
                </c:pt>
                <c:pt idx="115">
                  <c:v>1</c:v>
                </c:pt>
                <c:pt idx="116">
                  <c:v>1</c:v>
                </c:pt>
                <c:pt idx="117">
                  <c:v>1</c:v>
                </c:pt>
                <c:pt idx="118">
                  <c:v>1</c:v>
                </c:pt>
                <c:pt idx="119">
                  <c:v>1</c:v>
                </c:pt>
                <c:pt idx="120">
                  <c:v>1</c:v>
                </c:pt>
                <c:pt idx="121">
                  <c:v>-1</c:v>
                </c:pt>
                <c:pt idx="122">
                  <c:v>-1</c:v>
                </c:pt>
                <c:pt idx="123">
                  <c:v>-1</c:v>
                </c:pt>
                <c:pt idx="124">
                  <c:v>-1</c:v>
                </c:pt>
                <c:pt idx="125">
                  <c:v>-1</c:v>
                </c:pt>
                <c:pt idx="126">
                  <c:v>-1</c:v>
                </c:pt>
                <c:pt idx="127">
                  <c:v>-1</c:v>
                </c:pt>
                <c:pt idx="128">
                  <c:v>-1</c:v>
                </c:pt>
                <c:pt idx="129">
                  <c:v>-1</c:v>
                </c:pt>
                <c:pt idx="130">
                  <c:v>-1</c:v>
                </c:pt>
                <c:pt idx="131">
                  <c:v>-1</c:v>
                </c:pt>
                <c:pt idx="132">
                  <c:v>-1</c:v>
                </c:pt>
                <c:pt idx="133">
                  <c:v>-1</c:v>
                </c:pt>
                <c:pt idx="134">
                  <c:v>-1</c:v>
                </c:pt>
                <c:pt idx="135">
                  <c:v>-1</c:v>
                </c:pt>
                <c:pt idx="136">
                  <c:v>-1</c:v>
                </c:pt>
                <c:pt idx="137">
                  <c:v>-1</c:v>
                </c:pt>
                <c:pt idx="138">
                  <c:v>-1</c:v>
                </c:pt>
                <c:pt idx="139">
                  <c:v>-1</c:v>
                </c:pt>
                <c:pt idx="140">
                  <c:v>-1</c:v>
                </c:pt>
                <c:pt idx="141">
                  <c:v>-1</c:v>
                </c:pt>
                <c:pt idx="142">
                  <c:v>-1</c:v>
                </c:pt>
                <c:pt idx="143">
                  <c:v>-1</c:v>
                </c:pt>
                <c:pt idx="144">
                  <c:v>-1</c:v>
                </c:pt>
                <c:pt idx="145">
                  <c:v>-1</c:v>
                </c:pt>
                <c:pt idx="146">
                  <c:v>-1</c:v>
                </c:pt>
                <c:pt idx="147">
                  <c:v>-1</c:v>
                </c:pt>
                <c:pt idx="148">
                  <c:v>-1</c:v>
                </c:pt>
                <c:pt idx="149">
                  <c:v>-1</c:v>
                </c:pt>
                <c:pt idx="150">
                  <c:v>-1</c:v>
                </c:pt>
                <c:pt idx="151">
                  <c:v>-1</c:v>
                </c:pt>
                <c:pt idx="152">
                  <c:v>-1</c:v>
                </c:pt>
                <c:pt idx="153">
                  <c:v>-1</c:v>
                </c:pt>
                <c:pt idx="154">
                  <c:v>-1</c:v>
                </c:pt>
                <c:pt idx="155">
                  <c:v>-1</c:v>
                </c:pt>
                <c:pt idx="156">
                  <c:v>-1</c:v>
                </c:pt>
                <c:pt idx="157">
                  <c:v>-1</c:v>
                </c:pt>
                <c:pt idx="158">
                  <c:v>-1</c:v>
                </c:pt>
                <c:pt idx="159">
                  <c:v>-1</c:v>
                </c:pt>
                <c:pt idx="160">
                  <c:v>-1</c:v>
                </c:pt>
                <c:pt idx="161">
                  <c:v>-1</c:v>
                </c:pt>
                <c:pt idx="162">
                  <c:v>-1</c:v>
                </c:pt>
                <c:pt idx="163">
                  <c:v>-1</c:v>
                </c:pt>
                <c:pt idx="164">
                  <c:v>-1</c:v>
                </c:pt>
                <c:pt idx="165">
                  <c:v>-1</c:v>
                </c:pt>
                <c:pt idx="166">
                  <c:v>-1</c:v>
                </c:pt>
                <c:pt idx="167">
                  <c:v>-1</c:v>
                </c:pt>
                <c:pt idx="168">
                  <c:v>-1</c:v>
                </c:pt>
                <c:pt idx="169">
                  <c:v>-1</c:v>
                </c:pt>
                <c:pt idx="170">
                  <c:v>-1</c:v>
                </c:pt>
                <c:pt idx="171">
                  <c:v>-1</c:v>
                </c:pt>
                <c:pt idx="172">
                  <c:v>-1</c:v>
                </c:pt>
                <c:pt idx="173">
                  <c:v>-1</c:v>
                </c:pt>
                <c:pt idx="174">
                  <c:v>-1</c:v>
                </c:pt>
                <c:pt idx="175">
                  <c:v>-1</c:v>
                </c:pt>
                <c:pt idx="176">
                  <c:v>-1</c:v>
                </c:pt>
                <c:pt idx="177">
                  <c:v>-1</c:v>
                </c:pt>
                <c:pt idx="178">
                  <c:v>-1</c:v>
                </c:pt>
                <c:pt idx="179">
                  <c:v>-1</c:v>
                </c:pt>
                <c:pt idx="180">
                  <c:v>-1</c:v>
                </c:pt>
                <c:pt idx="181">
                  <c:v>-1</c:v>
                </c:pt>
                <c:pt idx="182">
                  <c:v>-1</c:v>
                </c:pt>
                <c:pt idx="183">
                  <c:v>-1</c:v>
                </c:pt>
                <c:pt idx="184">
                  <c:v>-1</c:v>
                </c:pt>
                <c:pt idx="185">
                  <c:v>-1</c:v>
                </c:pt>
                <c:pt idx="186">
                  <c:v>-1</c:v>
                </c:pt>
                <c:pt idx="187">
                  <c:v>-1</c:v>
                </c:pt>
                <c:pt idx="188">
                  <c:v>-1</c:v>
                </c:pt>
                <c:pt idx="189">
                  <c:v>-1</c:v>
                </c:pt>
                <c:pt idx="190">
                  <c:v>-1</c:v>
                </c:pt>
                <c:pt idx="191">
                  <c:v>-1</c:v>
                </c:pt>
                <c:pt idx="192">
                  <c:v>-1</c:v>
                </c:pt>
                <c:pt idx="193">
                  <c:v>-1</c:v>
                </c:pt>
                <c:pt idx="194">
                  <c:v>-1</c:v>
                </c:pt>
                <c:pt idx="195">
                  <c:v>-1</c:v>
                </c:pt>
                <c:pt idx="196">
                  <c:v>-1</c:v>
                </c:pt>
                <c:pt idx="197">
                  <c:v>-1</c:v>
                </c:pt>
                <c:pt idx="198">
                  <c:v>-1</c:v>
                </c:pt>
                <c:pt idx="199">
                  <c:v>-1</c:v>
                </c:pt>
                <c:pt idx="200">
                  <c:v>-1</c:v>
                </c:pt>
                <c:pt idx="201">
                  <c:v>-1</c:v>
                </c:pt>
                <c:pt idx="202">
                  <c:v>-1</c:v>
                </c:pt>
                <c:pt idx="203">
                  <c:v>-1</c:v>
                </c:pt>
                <c:pt idx="204">
                  <c:v>-1</c:v>
                </c:pt>
                <c:pt idx="205">
                  <c:v>-1</c:v>
                </c:pt>
                <c:pt idx="206">
                  <c:v>-1</c:v>
                </c:pt>
                <c:pt idx="207">
                  <c:v>-1</c:v>
                </c:pt>
                <c:pt idx="208">
                  <c:v>-1</c:v>
                </c:pt>
                <c:pt idx="209">
                  <c:v>-1</c:v>
                </c:pt>
                <c:pt idx="210">
                  <c:v>-1</c:v>
                </c:pt>
                <c:pt idx="211">
                  <c:v>-1</c:v>
                </c:pt>
                <c:pt idx="212">
                  <c:v>-1</c:v>
                </c:pt>
                <c:pt idx="213">
                  <c:v>-1</c:v>
                </c:pt>
                <c:pt idx="214">
                  <c:v>-1</c:v>
                </c:pt>
                <c:pt idx="215">
                  <c:v>-1</c:v>
                </c:pt>
                <c:pt idx="216">
                  <c:v>-1</c:v>
                </c:pt>
                <c:pt idx="217">
                  <c:v>-1</c:v>
                </c:pt>
                <c:pt idx="218">
                  <c:v>-1</c:v>
                </c:pt>
                <c:pt idx="219">
                  <c:v>-1</c:v>
                </c:pt>
                <c:pt idx="220">
                  <c:v>-1</c:v>
                </c:pt>
                <c:pt idx="221">
                  <c:v>-1</c:v>
                </c:pt>
                <c:pt idx="222">
                  <c:v>-1</c:v>
                </c:pt>
                <c:pt idx="223">
                  <c:v>-1</c:v>
                </c:pt>
                <c:pt idx="224">
                  <c:v>-1</c:v>
                </c:pt>
                <c:pt idx="225">
                  <c:v>-1</c:v>
                </c:pt>
                <c:pt idx="226">
                  <c:v>-1</c:v>
                </c:pt>
                <c:pt idx="227">
                  <c:v>-1</c:v>
                </c:pt>
                <c:pt idx="228">
                  <c:v>-1</c:v>
                </c:pt>
                <c:pt idx="229">
                  <c:v>-1</c:v>
                </c:pt>
                <c:pt idx="230">
                  <c:v>-1</c:v>
                </c:pt>
                <c:pt idx="231">
                  <c:v>-1</c:v>
                </c:pt>
                <c:pt idx="232">
                  <c:v>-1</c:v>
                </c:pt>
                <c:pt idx="233">
                  <c:v>-1</c:v>
                </c:pt>
                <c:pt idx="234">
                  <c:v>-1</c:v>
                </c:pt>
                <c:pt idx="235">
                  <c:v>-1</c:v>
                </c:pt>
                <c:pt idx="236">
                  <c:v>-1</c:v>
                </c:pt>
                <c:pt idx="237">
                  <c:v>-1</c:v>
                </c:pt>
                <c:pt idx="238">
                  <c:v>-1</c:v>
                </c:pt>
                <c:pt idx="239">
                  <c:v>-1</c:v>
                </c:pt>
              </c:numCache>
            </c:numRef>
          </c:val>
          <c:extLst xmlns:c16r2="http://schemas.microsoft.com/office/drawing/2015/06/chart">
            <c:ext xmlns:c16="http://schemas.microsoft.com/office/drawing/2014/chart" uri="{C3380CC4-5D6E-409C-BE32-E72D297353CC}">
              <c16:uniqueId val="{00000000-E415-4D19-93B6-DE245BECCA1E}"/>
            </c:ext>
          </c:extLst>
        </c:ser>
        <c:dLbls>
          <c:showLegendKey val="0"/>
          <c:showVal val="0"/>
          <c:showCatName val="0"/>
          <c:showSerName val="0"/>
          <c:showPercent val="0"/>
          <c:showBubbleSize val="0"/>
        </c:dLbls>
        <c:axId val="214798888"/>
        <c:axId val="214801240"/>
      </c:areaChart>
      <c:lineChart>
        <c:grouping val="standard"/>
        <c:varyColors val="0"/>
        <c:ser>
          <c:idx val="2"/>
          <c:order val="2"/>
          <c:tx>
            <c:strRef>
              <c:f>Sheet1!$I$9</c:f>
              <c:strCache>
                <c:ptCount val="1"/>
                <c:pt idx="0">
                  <c:v>South Korea (All Industries)</c:v>
                </c:pt>
              </c:strCache>
            </c:strRef>
          </c:tx>
          <c:marker>
            <c:symbol val="none"/>
          </c:marker>
          <c:cat>
            <c:numRef>
              <c:f>Sheet1!$B$10:$B$249</c:f>
              <c:numCache>
                <c:formatCode>mmm\-yy</c:formatCode>
                <c:ptCount val="240"/>
                <c:pt idx="0">
                  <c:v>36341</c:v>
                </c:pt>
                <c:pt idx="1">
                  <c:v>36372</c:v>
                </c:pt>
                <c:pt idx="2">
                  <c:v>36403</c:v>
                </c:pt>
                <c:pt idx="3">
                  <c:v>36433</c:v>
                </c:pt>
                <c:pt idx="4">
                  <c:v>36464</c:v>
                </c:pt>
                <c:pt idx="5">
                  <c:v>36494</c:v>
                </c:pt>
                <c:pt idx="6">
                  <c:v>36525</c:v>
                </c:pt>
                <c:pt idx="7">
                  <c:v>36556</c:v>
                </c:pt>
                <c:pt idx="8">
                  <c:v>36585</c:v>
                </c:pt>
                <c:pt idx="9">
                  <c:v>36616</c:v>
                </c:pt>
                <c:pt idx="10">
                  <c:v>36646</c:v>
                </c:pt>
                <c:pt idx="11">
                  <c:v>36677</c:v>
                </c:pt>
                <c:pt idx="12">
                  <c:v>36707</c:v>
                </c:pt>
                <c:pt idx="13">
                  <c:v>36738</c:v>
                </c:pt>
                <c:pt idx="14">
                  <c:v>36769</c:v>
                </c:pt>
                <c:pt idx="15">
                  <c:v>36799</c:v>
                </c:pt>
                <c:pt idx="16">
                  <c:v>36830</c:v>
                </c:pt>
                <c:pt idx="17">
                  <c:v>36860</c:v>
                </c:pt>
                <c:pt idx="18">
                  <c:v>36891</c:v>
                </c:pt>
                <c:pt idx="19">
                  <c:v>36922</c:v>
                </c:pt>
                <c:pt idx="20">
                  <c:v>36950</c:v>
                </c:pt>
                <c:pt idx="21">
                  <c:v>36981</c:v>
                </c:pt>
                <c:pt idx="22">
                  <c:v>37011</c:v>
                </c:pt>
                <c:pt idx="23">
                  <c:v>37042</c:v>
                </c:pt>
                <c:pt idx="24">
                  <c:v>37072</c:v>
                </c:pt>
                <c:pt idx="25">
                  <c:v>37103</c:v>
                </c:pt>
                <c:pt idx="26">
                  <c:v>37134</c:v>
                </c:pt>
                <c:pt idx="27">
                  <c:v>37164</c:v>
                </c:pt>
                <c:pt idx="28">
                  <c:v>37195</c:v>
                </c:pt>
                <c:pt idx="29">
                  <c:v>37225</c:v>
                </c:pt>
                <c:pt idx="30">
                  <c:v>37256</c:v>
                </c:pt>
                <c:pt idx="31">
                  <c:v>37287</c:v>
                </c:pt>
                <c:pt idx="32">
                  <c:v>37315</c:v>
                </c:pt>
                <c:pt idx="33">
                  <c:v>37346</c:v>
                </c:pt>
                <c:pt idx="34">
                  <c:v>37376</c:v>
                </c:pt>
                <c:pt idx="35">
                  <c:v>37407</c:v>
                </c:pt>
                <c:pt idx="36">
                  <c:v>37437</c:v>
                </c:pt>
                <c:pt idx="37">
                  <c:v>37468</c:v>
                </c:pt>
                <c:pt idx="38">
                  <c:v>37499</c:v>
                </c:pt>
                <c:pt idx="39">
                  <c:v>37529</c:v>
                </c:pt>
                <c:pt idx="40">
                  <c:v>37560</c:v>
                </c:pt>
                <c:pt idx="41">
                  <c:v>37590</c:v>
                </c:pt>
                <c:pt idx="42">
                  <c:v>37621</c:v>
                </c:pt>
                <c:pt idx="43">
                  <c:v>37652</c:v>
                </c:pt>
                <c:pt idx="44">
                  <c:v>37680</c:v>
                </c:pt>
                <c:pt idx="45">
                  <c:v>37711</c:v>
                </c:pt>
                <c:pt idx="46">
                  <c:v>37741</c:v>
                </c:pt>
                <c:pt idx="47">
                  <c:v>37772</c:v>
                </c:pt>
                <c:pt idx="48">
                  <c:v>37802</c:v>
                </c:pt>
                <c:pt idx="49">
                  <c:v>37833</c:v>
                </c:pt>
                <c:pt idx="50">
                  <c:v>37864</c:v>
                </c:pt>
                <c:pt idx="51">
                  <c:v>37894</c:v>
                </c:pt>
                <c:pt idx="52">
                  <c:v>37925</c:v>
                </c:pt>
                <c:pt idx="53">
                  <c:v>37955</c:v>
                </c:pt>
                <c:pt idx="54">
                  <c:v>37986</c:v>
                </c:pt>
                <c:pt idx="55">
                  <c:v>38017</c:v>
                </c:pt>
                <c:pt idx="56">
                  <c:v>38046</c:v>
                </c:pt>
                <c:pt idx="57">
                  <c:v>38077</c:v>
                </c:pt>
                <c:pt idx="58">
                  <c:v>38107</c:v>
                </c:pt>
                <c:pt idx="59">
                  <c:v>38138</c:v>
                </c:pt>
                <c:pt idx="60">
                  <c:v>38168</c:v>
                </c:pt>
                <c:pt idx="61">
                  <c:v>38199</c:v>
                </c:pt>
                <c:pt idx="62">
                  <c:v>38230</c:v>
                </c:pt>
                <c:pt idx="63">
                  <c:v>38260</c:v>
                </c:pt>
                <c:pt idx="64">
                  <c:v>38291</c:v>
                </c:pt>
                <c:pt idx="65">
                  <c:v>38321</c:v>
                </c:pt>
                <c:pt idx="66">
                  <c:v>38352</c:v>
                </c:pt>
                <c:pt idx="67">
                  <c:v>38383</c:v>
                </c:pt>
                <c:pt idx="68">
                  <c:v>38411</c:v>
                </c:pt>
                <c:pt idx="69">
                  <c:v>38442</c:v>
                </c:pt>
                <c:pt idx="70">
                  <c:v>38472</c:v>
                </c:pt>
                <c:pt idx="71">
                  <c:v>38503</c:v>
                </c:pt>
                <c:pt idx="72">
                  <c:v>38533</c:v>
                </c:pt>
                <c:pt idx="73">
                  <c:v>38564</c:v>
                </c:pt>
                <c:pt idx="74">
                  <c:v>38595</c:v>
                </c:pt>
                <c:pt idx="75">
                  <c:v>38625</c:v>
                </c:pt>
                <c:pt idx="76">
                  <c:v>38656</c:v>
                </c:pt>
                <c:pt idx="77">
                  <c:v>38686</c:v>
                </c:pt>
                <c:pt idx="78">
                  <c:v>38717</c:v>
                </c:pt>
                <c:pt idx="79">
                  <c:v>38748</c:v>
                </c:pt>
                <c:pt idx="80">
                  <c:v>38776</c:v>
                </c:pt>
                <c:pt idx="81">
                  <c:v>38807</c:v>
                </c:pt>
                <c:pt idx="82">
                  <c:v>38837</c:v>
                </c:pt>
                <c:pt idx="83">
                  <c:v>38868</c:v>
                </c:pt>
                <c:pt idx="84">
                  <c:v>38898</c:v>
                </c:pt>
                <c:pt idx="85">
                  <c:v>38929</c:v>
                </c:pt>
                <c:pt idx="86">
                  <c:v>38960</c:v>
                </c:pt>
                <c:pt idx="87">
                  <c:v>38990</c:v>
                </c:pt>
                <c:pt idx="88">
                  <c:v>39021</c:v>
                </c:pt>
                <c:pt idx="89">
                  <c:v>39051</c:v>
                </c:pt>
                <c:pt idx="90">
                  <c:v>39082</c:v>
                </c:pt>
                <c:pt idx="91">
                  <c:v>39113</c:v>
                </c:pt>
                <c:pt idx="92">
                  <c:v>39141</c:v>
                </c:pt>
                <c:pt idx="93">
                  <c:v>39172</c:v>
                </c:pt>
                <c:pt idx="94">
                  <c:v>39202</c:v>
                </c:pt>
                <c:pt idx="95">
                  <c:v>39233</c:v>
                </c:pt>
                <c:pt idx="96">
                  <c:v>39263</c:v>
                </c:pt>
                <c:pt idx="97">
                  <c:v>39294</c:v>
                </c:pt>
                <c:pt idx="98">
                  <c:v>39325</c:v>
                </c:pt>
                <c:pt idx="99">
                  <c:v>39355</c:v>
                </c:pt>
                <c:pt idx="100">
                  <c:v>39386</c:v>
                </c:pt>
                <c:pt idx="101">
                  <c:v>39416</c:v>
                </c:pt>
                <c:pt idx="102">
                  <c:v>39447</c:v>
                </c:pt>
                <c:pt idx="103">
                  <c:v>39478</c:v>
                </c:pt>
                <c:pt idx="104">
                  <c:v>39507</c:v>
                </c:pt>
                <c:pt idx="105">
                  <c:v>39538</c:v>
                </c:pt>
                <c:pt idx="106">
                  <c:v>39568</c:v>
                </c:pt>
                <c:pt idx="107">
                  <c:v>39599</c:v>
                </c:pt>
                <c:pt idx="108">
                  <c:v>39629</c:v>
                </c:pt>
                <c:pt idx="109">
                  <c:v>39660</c:v>
                </c:pt>
                <c:pt idx="110">
                  <c:v>39691</c:v>
                </c:pt>
                <c:pt idx="111">
                  <c:v>39721</c:v>
                </c:pt>
                <c:pt idx="112">
                  <c:v>39752</c:v>
                </c:pt>
                <c:pt idx="113">
                  <c:v>39782</c:v>
                </c:pt>
                <c:pt idx="114">
                  <c:v>39813</c:v>
                </c:pt>
                <c:pt idx="115">
                  <c:v>39844</c:v>
                </c:pt>
                <c:pt idx="116">
                  <c:v>39872</c:v>
                </c:pt>
                <c:pt idx="117">
                  <c:v>39903</c:v>
                </c:pt>
                <c:pt idx="118">
                  <c:v>39933</c:v>
                </c:pt>
                <c:pt idx="119">
                  <c:v>39964</c:v>
                </c:pt>
                <c:pt idx="120">
                  <c:v>39994</c:v>
                </c:pt>
                <c:pt idx="121">
                  <c:v>40025</c:v>
                </c:pt>
                <c:pt idx="122">
                  <c:v>40056</c:v>
                </c:pt>
                <c:pt idx="123">
                  <c:v>40086</c:v>
                </c:pt>
                <c:pt idx="124">
                  <c:v>40117</c:v>
                </c:pt>
                <c:pt idx="125">
                  <c:v>40147</c:v>
                </c:pt>
                <c:pt idx="126">
                  <c:v>40178</c:v>
                </c:pt>
                <c:pt idx="127">
                  <c:v>40209</c:v>
                </c:pt>
                <c:pt idx="128">
                  <c:v>40237</c:v>
                </c:pt>
                <c:pt idx="129">
                  <c:v>40268</c:v>
                </c:pt>
                <c:pt idx="130">
                  <c:v>40298</c:v>
                </c:pt>
                <c:pt idx="131">
                  <c:v>40329</c:v>
                </c:pt>
                <c:pt idx="132">
                  <c:v>40359</c:v>
                </c:pt>
                <c:pt idx="133">
                  <c:v>40390</c:v>
                </c:pt>
                <c:pt idx="134">
                  <c:v>40421</c:v>
                </c:pt>
                <c:pt idx="135">
                  <c:v>40451</c:v>
                </c:pt>
                <c:pt idx="136">
                  <c:v>40482</c:v>
                </c:pt>
                <c:pt idx="137">
                  <c:v>40512</c:v>
                </c:pt>
                <c:pt idx="138">
                  <c:v>40543</c:v>
                </c:pt>
                <c:pt idx="139">
                  <c:v>40574</c:v>
                </c:pt>
                <c:pt idx="140">
                  <c:v>40602</c:v>
                </c:pt>
                <c:pt idx="141">
                  <c:v>40633</c:v>
                </c:pt>
                <c:pt idx="142">
                  <c:v>40663</c:v>
                </c:pt>
                <c:pt idx="143">
                  <c:v>40694</c:v>
                </c:pt>
                <c:pt idx="144">
                  <c:v>40724</c:v>
                </c:pt>
                <c:pt idx="145">
                  <c:v>40755</c:v>
                </c:pt>
                <c:pt idx="146">
                  <c:v>40786</c:v>
                </c:pt>
                <c:pt idx="147">
                  <c:v>40816</c:v>
                </c:pt>
                <c:pt idx="148">
                  <c:v>40847</c:v>
                </c:pt>
                <c:pt idx="149">
                  <c:v>40877</c:v>
                </c:pt>
                <c:pt idx="150">
                  <c:v>40908</c:v>
                </c:pt>
                <c:pt idx="151">
                  <c:v>40939</c:v>
                </c:pt>
                <c:pt idx="152">
                  <c:v>40968</c:v>
                </c:pt>
                <c:pt idx="153">
                  <c:v>40999</c:v>
                </c:pt>
                <c:pt idx="154">
                  <c:v>41029</c:v>
                </c:pt>
                <c:pt idx="155">
                  <c:v>41060</c:v>
                </c:pt>
                <c:pt idx="156">
                  <c:v>41090</c:v>
                </c:pt>
                <c:pt idx="157">
                  <c:v>41121</c:v>
                </c:pt>
                <c:pt idx="158">
                  <c:v>41152</c:v>
                </c:pt>
                <c:pt idx="159">
                  <c:v>41182</c:v>
                </c:pt>
                <c:pt idx="160">
                  <c:v>41213</c:v>
                </c:pt>
                <c:pt idx="161">
                  <c:v>41243</c:v>
                </c:pt>
                <c:pt idx="162">
                  <c:v>41274</c:v>
                </c:pt>
                <c:pt idx="163">
                  <c:v>41305</c:v>
                </c:pt>
                <c:pt idx="164">
                  <c:v>41333</c:v>
                </c:pt>
                <c:pt idx="165">
                  <c:v>41364</c:v>
                </c:pt>
                <c:pt idx="166">
                  <c:v>41394</c:v>
                </c:pt>
                <c:pt idx="167">
                  <c:v>41425</c:v>
                </c:pt>
                <c:pt idx="168">
                  <c:v>41455</c:v>
                </c:pt>
                <c:pt idx="169">
                  <c:v>41486</c:v>
                </c:pt>
                <c:pt idx="170">
                  <c:v>41517</c:v>
                </c:pt>
                <c:pt idx="171">
                  <c:v>41547</c:v>
                </c:pt>
                <c:pt idx="172">
                  <c:v>41578</c:v>
                </c:pt>
                <c:pt idx="173">
                  <c:v>41608</c:v>
                </c:pt>
                <c:pt idx="174">
                  <c:v>41639</c:v>
                </c:pt>
                <c:pt idx="175">
                  <c:v>41670</c:v>
                </c:pt>
                <c:pt idx="176">
                  <c:v>41698</c:v>
                </c:pt>
                <c:pt idx="177">
                  <c:v>41729</c:v>
                </c:pt>
                <c:pt idx="178">
                  <c:v>41759</c:v>
                </c:pt>
                <c:pt idx="179">
                  <c:v>41790</c:v>
                </c:pt>
                <c:pt idx="180">
                  <c:v>41820</c:v>
                </c:pt>
                <c:pt idx="181">
                  <c:v>41851</c:v>
                </c:pt>
                <c:pt idx="182">
                  <c:v>41882</c:v>
                </c:pt>
                <c:pt idx="183">
                  <c:v>41912</c:v>
                </c:pt>
                <c:pt idx="184">
                  <c:v>41943</c:v>
                </c:pt>
                <c:pt idx="185">
                  <c:v>41973</c:v>
                </c:pt>
                <c:pt idx="186">
                  <c:v>42004</c:v>
                </c:pt>
                <c:pt idx="187">
                  <c:v>42035</c:v>
                </c:pt>
                <c:pt idx="188">
                  <c:v>42063</c:v>
                </c:pt>
                <c:pt idx="189">
                  <c:v>42094</c:v>
                </c:pt>
                <c:pt idx="190">
                  <c:v>42124</c:v>
                </c:pt>
                <c:pt idx="191">
                  <c:v>42155</c:v>
                </c:pt>
                <c:pt idx="192">
                  <c:v>42185</c:v>
                </c:pt>
                <c:pt idx="193">
                  <c:v>42216</c:v>
                </c:pt>
                <c:pt idx="194">
                  <c:v>42247</c:v>
                </c:pt>
                <c:pt idx="195">
                  <c:v>42277</c:v>
                </c:pt>
                <c:pt idx="196">
                  <c:v>42308</c:v>
                </c:pt>
                <c:pt idx="197">
                  <c:v>42338</c:v>
                </c:pt>
                <c:pt idx="198">
                  <c:v>42369</c:v>
                </c:pt>
                <c:pt idx="199">
                  <c:v>42400</c:v>
                </c:pt>
                <c:pt idx="200">
                  <c:v>42429</c:v>
                </c:pt>
                <c:pt idx="201">
                  <c:v>42460</c:v>
                </c:pt>
                <c:pt idx="202">
                  <c:v>42490</c:v>
                </c:pt>
                <c:pt idx="203">
                  <c:v>42521</c:v>
                </c:pt>
                <c:pt idx="204">
                  <c:v>42551</c:v>
                </c:pt>
                <c:pt idx="205">
                  <c:v>42582</c:v>
                </c:pt>
                <c:pt idx="206">
                  <c:v>42613</c:v>
                </c:pt>
                <c:pt idx="207">
                  <c:v>42643</c:v>
                </c:pt>
                <c:pt idx="208">
                  <c:v>42674</c:v>
                </c:pt>
                <c:pt idx="209">
                  <c:v>42704</c:v>
                </c:pt>
                <c:pt idx="210">
                  <c:v>42735</c:v>
                </c:pt>
                <c:pt idx="211">
                  <c:v>42766</c:v>
                </c:pt>
                <c:pt idx="212">
                  <c:v>42794</c:v>
                </c:pt>
                <c:pt idx="213">
                  <c:v>42825</c:v>
                </c:pt>
                <c:pt idx="214">
                  <c:v>42855</c:v>
                </c:pt>
                <c:pt idx="215">
                  <c:v>42886</c:v>
                </c:pt>
                <c:pt idx="216">
                  <c:v>42916</c:v>
                </c:pt>
                <c:pt idx="217">
                  <c:v>42947</c:v>
                </c:pt>
                <c:pt idx="218">
                  <c:v>42978</c:v>
                </c:pt>
                <c:pt idx="219">
                  <c:v>43008</c:v>
                </c:pt>
                <c:pt idx="220">
                  <c:v>43039</c:v>
                </c:pt>
                <c:pt idx="221">
                  <c:v>43069</c:v>
                </c:pt>
                <c:pt idx="222">
                  <c:v>43100</c:v>
                </c:pt>
                <c:pt idx="223">
                  <c:v>43131</c:v>
                </c:pt>
                <c:pt idx="224">
                  <c:v>43159</c:v>
                </c:pt>
                <c:pt idx="225">
                  <c:v>43190</c:v>
                </c:pt>
                <c:pt idx="226">
                  <c:v>43220</c:v>
                </c:pt>
                <c:pt idx="227">
                  <c:v>43251</c:v>
                </c:pt>
                <c:pt idx="228">
                  <c:v>43281</c:v>
                </c:pt>
                <c:pt idx="229">
                  <c:v>43312</c:v>
                </c:pt>
                <c:pt idx="230">
                  <c:v>43343</c:v>
                </c:pt>
                <c:pt idx="231">
                  <c:v>43373</c:v>
                </c:pt>
                <c:pt idx="232">
                  <c:v>43404</c:v>
                </c:pt>
                <c:pt idx="233">
                  <c:v>43434</c:v>
                </c:pt>
                <c:pt idx="234">
                  <c:v>43465</c:v>
                </c:pt>
                <c:pt idx="235">
                  <c:v>43496</c:v>
                </c:pt>
                <c:pt idx="236">
                  <c:v>43524</c:v>
                </c:pt>
                <c:pt idx="237">
                  <c:v>43555</c:v>
                </c:pt>
                <c:pt idx="238">
                  <c:v>43585</c:v>
                </c:pt>
                <c:pt idx="239">
                  <c:v>43616</c:v>
                </c:pt>
              </c:numCache>
            </c:numRef>
          </c:cat>
          <c:val>
            <c:numRef>
              <c:f>Sheet1!$E$10:$E$249</c:f>
              <c:numCache>
                <c:formatCode>General</c:formatCode>
                <c:ptCount val="240"/>
                <c:pt idx="0">
                  <c:v>0.92279943937688103</c:v>
                </c:pt>
                <c:pt idx="1">
                  <c:v>0.88093867611246401</c:v>
                </c:pt>
                <c:pt idx="2">
                  <c:v>0.89297010736401305</c:v>
                </c:pt>
                <c:pt idx="3">
                  <c:v>0.86231499373579934</c:v>
                </c:pt>
                <c:pt idx="4">
                  <c:v>0.85762718958625439</c:v>
                </c:pt>
                <c:pt idx="5">
                  <c:v>0.83042288657304952</c:v>
                </c:pt>
                <c:pt idx="6">
                  <c:v>0.87111165434211335</c:v>
                </c:pt>
                <c:pt idx="7">
                  <c:v>0.8664301901665189</c:v>
                </c:pt>
                <c:pt idx="8">
                  <c:v>0.86879197251288465</c:v>
                </c:pt>
                <c:pt idx="9">
                  <c:v>0.88260019550342139</c:v>
                </c:pt>
                <c:pt idx="10">
                  <c:v>0.86600632824322454</c:v>
                </c:pt>
                <c:pt idx="11">
                  <c:v>0.85179034967170564</c:v>
                </c:pt>
                <c:pt idx="12">
                  <c:v>0.86342298664819728</c:v>
                </c:pt>
                <c:pt idx="13">
                  <c:v>0.82932696756046564</c:v>
                </c:pt>
                <c:pt idx="14">
                  <c:v>0.82059048939819712</c:v>
                </c:pt>
                <c:pt idx="15">
                  <c:v>0.85076277221784935</c:v>
                </c:pt>
                <c:pt idx="16">
                  <c:v>0.89015800494955255</c:v>
                </c:pt>
                <c:pt idx="17">
                  <c:v>0.92246528585835086</c:v>
                </c:pt>
                <c:pt idx="18">
                  <c:v>0.92688697540920018</c:v>
                </c:pt>
                <c:pt idx="19">
                  <c:v>0.95500250414146481</c:v>
                </c:pt>
                <c:pt idx="20">
                  <c:v>0.97396258701823979</c:v>
                </c:pt>
                <c:pt idx="21">
                  <c:v>0.96634819123935745</c:v>
                </c:pt>
                <c:pt idx="22">
                  <c:v>0.96114437025097865</c:v>
                </c:pt>
                <c:pt idx="23">
                  <c:v>0.95264734885837821</c:v>
                </c:pt>
                <c:pt idx="24">
                  <c:v>0.94307192505288606</c:v>
                </c:pt>
                <c:pt idx="25">
                  <c:v>0.94630420562545681</c:v>
                </c:pt>
                <c:pt idx="26">
                  <c:v>0.91672922453269279</c:v>
                </c:pt>
                <c:pt idx="27">
                  <c:v>0.91747262258683626</c:v>
                </c:pt>
                <c:pt idx="28">
                  <c:v>0.90701702111810489</c:v>
                </c:pt>
                <c:pt idx="29">
                  <c:v>0.89231851070523138</c:v>
                </c:pt>
                <c:pt idx="30">
                  <c:v>0.91210023957105368</c:v>
                </c:pt>
                <c:pt idx="31">
                  <c:v>0.8755089315189083</c:v>
                </c:pt>
                <c:pt idx="32">
                  <c:v>0.83448006115881734</c:v>
                </c:pt>
                <c:pt idx="33">
                  <c:v>0.8055785451407842</c:v>
                </c:pt>
                <c:pt idx="34">
                  <c:v>0.81640810720385992</c:v>
                </c:pt>
                <c:pt idx="35">
                  <c:v>0.81200729862353638</c:v>
                </c:pt>
                <c:pt idx="36">
                  <c:v>0.85015323794497943</c:v>
                </c:pt>
                <c:pt idx="37">
                  <c:v>0.8289889904041563</c:v>
                </c:pt>
                <c:pt idx="38">
                  <c:v>0.83866124273268505</c:v>
                </c:pt>
                <c:pt idx="39">
                  <c:v>0.81854985839139582</c:v>
                </c:pt>
                <c:pt idx="40">
                  <c:v>0.82218921113087928</c:v>
                </c:pt>
                <c:pt idx="41">
                  <c:v>0.8086304900739123</c:v>
                </c:pt>
                <c:pt idx="42">
                  <c:v>0.80743088631625337</c:v>
                </c:pt>
                <c:pt idx="43">
                  <c:v>0.83714885706416964</c:v>
                </c:pt>
                <c:pt idx="44">
                  <c:v>0.85523216833708682</c:v>
                </c:pt>
                <c:pt idx="45">
                  <c:v>0.85941549583958521</c:v>
                </c:pt>
                <c:pt idx="46">
                  <c:v>0.88588288070671872</c:v>
                </c:pt>
                <c:pt idx="47">
                  <c:v>0.88414834263209718</c:v>
                </c:pt>
                <c:pt idx="48">
                  <c:v>0.86359045149994951</c:v>
                </c:pt>
                <c:pt idx="49">
                  <c:v>0.90136624063464088</c:v>
                </c:pt>
                <c:pt idx="50">
                  <c:v>0.87082926500791213</c:v>
                </c:pt>
                <c:pt idx="51">
                  <c:v>0.83713760986488261</c:v>
                </c:pt>
                <c:pt idx="52">
                  <c:v>0.81355060585607308</c:v>
                </c:pt>
                <c:pt idx="53">
                  <c:v>0.81190034669031685</c:v>
                </c:pt>
                <c:pt idx="54">
                  <c:v>0.8004526534036055</c:v>
                </c:pt>
                <c:pt idx="55">
                  <c:v>0.79513611045736243</c:v>
                </c:pt>
                <c:pt idx="56">
                  <c:v>0.80575628245227482</c:v>
                </c:pt>
                <c:pt idx="57">
                  <c:v>0.82117690979513736</c:v>
                </c:pt>
                <c:pt idx="58">
                  <c:v>0.8008139445596254</c:v>
                </c:pt>
                <c:pt idx="59">
                  <c:v>0.80489695422214114</c:v>
                </c:pt>
                <c:pt idx="60">
                  <c:v>0.82442080267454032</c:v>
                </c:pt>
                <c:pt idx="61">
                  <c:v>0.82714135863353844</c:v>
                </c:pt>
                <c:pt idx="62">
                  <c:v>0.83256334873302529</c:v>
                </c:pt>
                <c:pt idx="63">
                  <c:v>0.81712626995645865</c:v>
                </c:pt>
                <c:pt idx="64">
                  <c:v>0.8145471695242732</c:v>
                </c:pt>
                <c:pt idx="65">
                  <c:v>0.82014258640916882</c:v>
                </c:pt>
                <c:pt idx="66">
                  <c:v>0.84966597558166324</c:v>
                </c:pt>
                <c:pt idx="67">
                  <c:v>0.83326980031082309</c:v>
                </c:pt>
                <c:pt idx="68">
                  <c:v>0.8448006724303555</c:v>
                </c:pt>
                <c:pt idx="69">
                  <c:v>0.82894736842105254</c:v>
                </c:pt>
                <c:pt idx="70">
                  <c:v>0.8522835536501131</c:v>
                </c:pt>
                <c:pt idx="71">
                  <c:v>0.86850982802824706</c:v>
                </c:pt>
                <c:pt idx="72">
                  <c:v>0.82558719174266193</c:v>
                </c:pt>
                <c:pt idx="73">
                  <c:v>0.83197871593965622</c:v>
                </c:pt>
                <c:pt idx="74">
                  <c:v>0.81645292917516754</c:v>
                </c:pt>
                <c:pt idx="75">
                  <c:v>0.83139789338546366</c:v>
                </c:pt>
                <c:pt idx="76">
                  <c:v>0.81185825015015878</c:v>
                </c:pt>
                <c:pt idx="77">
                  <c:v>0.78475280945128223</c:v>
                </c:pt>
                <c:pt idx="78">
                  <c:v>0.80585095320623912</c:v>
                </c:pt>
                <c:pt idx="79">
                  <c:v>0.80050226961403126</c:v>
                </c:pt>
                <c:pt idx="80">
                  <c:v>0.82741697569583261</c:v>
                </c:pt>
                <c:pt idx="81">
                  <c:v>0.83968100069644536</c:v>
                </c:pt>
                <c:pt idx="82">
                  <c:v>0.84432488957992202</c:v>
                </c:pt>
                <c:pt idx="83">
                  <c:v>0.84280172472054393</c:v>
                </c:pt>
                <c:pt idx="84">
                  <c:v>0.85567290570756704</c:v>
                </c:pt>
                <c:pt idx="85">
                  <c:v>0.89922963634303843</c:v>
                </c:pt>
                <c:pt idx="86">
                  <c:v>0.83620919920935943</c:v>
                </c:pt>
                <c:pt idx="87">
                  <c:v>0.82868233319345364</c:v>
                </c:pt>
                <c:pt idx="88">
                  <c:v>0.8034628939169518</c:v>
                </c:pt>
                <c:pt idx="89">
                  <c:v>0.81116017560524767</c:v>
                </c:pt>
                <c:pt idx="90">
                  <c:v>0.83303555006700125</c:v>
                </c:pt>
                <c:pt idx="91">
                  <c:v>0.85814080549484861</c:v>
                </c:pt>
                <c:pt idx="92">
                  <c:v>0.8379374085389335</c:v>
                </c:pt>
                <c:pt idx="93">
                  <c:v>0.83930658356057652</c:v>
                </c:pt>
                <c:pt idx="94">
                  <c:v>0.81878240829652382</c:v>
                </c:pt>
                <c:pt idx="95">
                  <c:v>0.82140998794339737</c:v>
                </c:pt>
                <c:pt idx="96">
                  <c:v>0.83565761153351403</c:v>
                </c:pt>
                <c:pt idx="97">
                  <c:v>0.80815927054684211</c:v>
                </c:pt>
                <c:pt idx="98">
                  <c:v>0.82024315656000601</c:v>
                </c:pt>
                <c:pt idx="99">
                  <c:v>0.81172457738296033</c:v>
                </c:pt>
                <c:pt idx="100">
                  <c:v>0.79295784813781156</c:v>
                </c:pt>
                <c:pt idx="101">
                  <c:v>0.78193450186695845</c:v>
                </c:pt>
                <c:pt idx="102">
                  <c:v>0.79418748219204105</c:v>
                </c:pt>
                <c:pt idx="103">
                  <c:v>0.8103255693642637</c:v>
                </c:pt>
                <c:pt idx="104">
                  <c:v>0.83611653723378909</c:v>
                </c:pt>
                <c:pt idx="105">
                  <c:v>0.82177974146518695</c:v>
                </c:pt>
                <c:pt idx="106">
                  <c:v>0.83798928621775293</c:v>
                </c:pt>
                <c:pt idx="107">
                  <c:v>0.86788859795286843</c:v>
                </c:pt>
                <c:pt idx="108">
                  <c:v>0.91249431858957508</c:v>
                </c:pt>
                <c:pt idx="109">
                  <c:v>0.88412250988938113</c:v>
                </c:pt>
                <c:pt idx="110">
                  <c:v>0.90504797563295325</c:v>
                </c:pt>
                <c:pt idx="111">
                  <c:v>0.91685257763038897</c:v>
                </c:pt>
                <c:pt idx="112">
                  <c:v>0.94449012653256592</c:v>
                </c:pt>
                <c:pt idx="113">
                  <c:v>1.0202158689194456</c:v>
                </c:pt>
                <c:pt idx="114">
                  <c:v>1.0377320185614849</c:v>
                </c:pt>
                <c:pt idx="115">
                  <c:v>1.0142940831868776</c:v>
                </c:pt>
                <c:pt idx="116">
                  <c:v>0.90884314611665784</c:v>
                </c:pt>
                <c:pt idx="117">
                  <c:v>0.87674313391526504</c:v>
                </c:pt>
                <c:pt idx="118">
                  <c:v>0.82680804087186455</c:v>
                </c:pt>
                <c:pt idx="119">
                  <c:v>0.80541015550376338</c:v>
                </c:pt>
                <c:pt idx="120">
                  <c:v>0.77032806804374243</c:v>
                </c:pt>
                <c:pt idx="121">
                  <c:v>0.7548819446112458</c:v>
                </c:pt>
                <c:pt idx="122">
                  <c:v>0.77610087388330362</c:v>
                </c:pt>
                <c:pt idx="123">
                  <c:v>0.75846395897674956</c:v>
                </c:pt>
                <c:pt idx="124">
                  <c:v>0.75995601381071753</c:v>
                </c:pt>
                <c:pt idx="125">
                  <c:v>0.75401200396247292</c:v>
                </c:pt>
                <c:pt idx="126">
                  <c:v>0.75427592116538122</c:v>
                </c:pt>
                <c:pt idx="127">
                  <c:v>0.81137659047728716</c:v>
                </c:pt>
                <c:pt idx="128">
                  <c:v>0.83381580603453209</c:v>
                </c:pt>
                <c:pt idx="129">
                  <c:v>0.80470737913486012</c:v>
                </c:pt>
                <c:pt idx="130">
                  <c:v>0.80396668858207321</c:v>
                </c:pt>
                <c:pt idx="131">
                  <c:v>0.79764337579894773</c:v>
                </c:pt>
                <c:pt idx="132">
                  <c:v>0.78882766605205601</c:v>
                </c:pt>
                <c:pt idx="133">
                  <c:v>0.79333033765566818</c:v>
                </c:pt>
                <c:pt idx="134">
                  <c:v>0.80536955961885148</c:v>
                </c:pt>
                <c:pt idx="135">
                  <c:v>0.81048663468128856</c:v>
                </c:pt>
                <c:pt idx="136">
                  <c:v>0.81671321160042976</c:v>
                </c:pt>
                <c:pt idx="137">
                  <c:v>0.8000929603650806</c:v>
                </c:pt>
                <c:pt idx="138">
                  <c:v>0.81239809356578452</c:v>
                </c:pt>
                <c:pt idx="139">
                  <c:v>0.77080800713185826</c:v>
                </c:pt>
                <c:pt idx="140">
                  <c:v>0.79286400467797169</c:v>
                </c:pt>
                <c:pt idx="141">
                  <c:v>0.79961949814890987</c:v>
                </c:pt>
                <c:pt idx="142">
                  <c:v>0.82140477281246105</c:v>
                </c:pt>
                <c:pt idx="143">
                  <c:v>0.83199097271108535</c:v>
                </c:pt>
                <c:pt idx="144">
                  <c:v>0.8460629597665722</c:v>
                </c:pt>
                <c:pt idx="145">
                  <c:v>0.8419438861315065</c:v>
                </c:pt>
                <c:pt idx="146">
                  <c:v>0.85106033881619425</c:v>
                </c:pt>
                <c:pt idx="147">
                  <c:v>0.85769246427553636</c:v>
                </c:pt>
                <c:pt idx="148">
                  <c:v>0.87419236864561745</c:v>
                </c:pt>
                <c:pt idx="149">
                  <c:v>0.90129158917131647</c:v>
                </c:pt>
                <c:pt idx="150">
                  <c:v>0.92819767441860468</c:v>
                </c:pt>
                <c:pt idx="151">
                  <c:v>0.87598543962673958</c:v>
                </c:pt>
                <c:pt idx="152">
                  <c:v>0.86168898453690423</c:v>
                </c:pt>
                <c:pt idx="153">
                  <c:v>0.89610816586528586</c:v>
                </c:pt>
                <c:pt idx="154">
                  <c:v>0.87995335631717708</c:v>
                </c:pt>
                <c:pt idx="155">
                  <c:v>0.87366246107162826</c:v>
                </c:pt>
                <c:pt idx="156">
                  <c:v>0.86881377808252336</c:v>
                </c:pt>
                <c:pt idx="157">
                  <c:v>0.86223181207507227</c:v>
                </c:pt>
                <c:pt idx="158">
                  <c:v>0.92227048701027481</c:v>
                </c:pt>
                <c:pt idx="159">
                  <c:v>0.86798252709917489</c:v>
                </c:pt>
                <c:pt idx="160">
                  <c:v>0.87605160977188157</c:v>
                </c:pt>
                <c:pt idx="161">
                  <c:v>0.90685444874274668</c:v>
                </c:pt>
                <c:pt idx="162">
                  <c:v>0.92702708068614992</c:v>
                </c:pt>
                <c:pt idx="163">
                  <c:v>0.93151802052669253</c:v>
                </c:pt>
                <c:pt idx="164">
                  <c:v>0.92493375622290031</c:v>
                </c:pt>
                <c:pt idx="165">
                  <c:v>0.92879991850040755</c:v>
                </c:pt>
                <c:pt idx="166">
                  <c:v>0.91207485066439109</c:v>
                </c:pt>
                <c:pt idx="167">
                  <c:v>0.9110498242211178</c:v>
                </c:pt>
                <c:pt idx="168">
                  <c:v>0.89329633474407089</c:v>
                </c:pt>
                <c:pt idx="169">
                  <c:v>0.9245194847413547</c:v>
                </c:pt>
                <c:pt idx="170">
                  <c:v>0.90616693775538537</c:v>
                </c:pt>
                <c:pt idx="171">
                  <c:v>0.94940561006391733</c:v>
                </c:pt>
                <c:pt idx="172">
                  <c:v>0.93839339040414105</c:v>
                </c:pt>
                <c:pt idx="173">
                  <c:v>0.96110264329549555</c:v>
                </c:pt>
                <c:pt idx="174">
                  <c:v>0.9643266532274003</c:v>
                </c:pt>
                <c:pt idx="175">
                  <c:v>0.95167900843464137</c:v>
                </c:pt>
                <c:pt idx="176">
                  <c:v>0.95262282599983972</c:v>
                </c:pt>
                <c:pt idx="177">
                  <c:v>0.95162058158448048</c:v>
                </c:pt>
                <c:pt idx="178">
                  <c:v>0.97000759301442674</c:v>
                </c:pt>
                <c:pt idx="179">
                  <c:v>0.96976180863948325</c:v>
                </c:pt>
                <c:pt idx="180">
                  <c:v>0.95068975058302707</c:v>
                </c:pt>
                <c:pt idx="181">
                  <c:v>0.96674416756090764</c:v>
                </c:pt>
                <c:pt idx="182">
                  <c:v>0.9689947517157852</c:v>
                </c:pt>
                <c:pt idx="183">
                  <c:v>0.97920212334873169</c:v>
                </c:pt>
                <c:pt idx="184">
                  <c:v>0.99038540050624646</c:v>
                </c:pt>
                <c:pt idx="185">
                  <c:v>0.96210541093417823</c:v>
                </c:pt>
                <c:pt idx="186">
                  <c:v>0.93628375987734402</c:v>
                </c:pt>
                <c:pt idx="187">
                  <c:v>0.96551724137931039</c:v>
                </c:pt>
                <c:pt idx="188">
                  <c:v>0.96417910447761201</c:v>
                </c:pt>
                <c:pt idx="189">
                  <c:v>0.97679112008072655</c:v>
                </c:pt>
                <c:pt idx="190">
                  <c:v>0.9879759519038076</c:v>
                </c:pt>
                <c:pt idx="191">
                  <c:v>1.005086469989827</c:v>
                </c:pt>
                <c:pt idx="192">
                  <c:v>1.0190954773869347</c:v>
                </c:pt>
                <c:pt idx="193">
                  <c:v>1.0261569416498992</c:v>
                </c:pt>
                <c:pt idx="194">
                  <c:v>1.0117647058823529</c:v>
                </c:pt>
                <c:pt idx="195">
                  <c:v>1.0058651026392962</c:v>
                </c:pt>
                <c:pt idx="196">
                  <c:v>1.0068897637795275</c:v>
                </c:pt>
                <c:pt idx="197">
                  <c:v>1.0190380761523046</c:v>
                </c:pt>
                <c:pt idx="198">
                  <c:v>1.0029999999999999</c:v>
                </c:pt>
                <c:pt idx="199">
                  <c:v>1.0548223350253807</c:v>
                </c:pt>
                <c:pt idx="200">
                  <c:v>1.0527363184079601</c:v>
                </c:pt>
                <c:pt idx="201">
                  <c:v>1.0333006856023508</c:v>
                </c:pt>
                <c:pt idx="202">
                  <c:v>1.0368525896414342</c:v>
                </c:pt>
                <c:pt idx="203">
                  <c:v>1.017578125</c:v>
                </c:pt>
                <c:pt idx="204">
                  <c:v>1.012807881773399</c:v>
                </c:pt>
                <c:pt idx="205">
                  <c:v>1.0088408644400786</c:v>
                </c:pt>
                <c:pt idx="206">
                  <c:v>1.0219780219780219</c:v>
                </c:pt>
                <c:pt idx="207">
                  <c:v>1.0089108910891089</c:v>
                </c:pt>
                <c:pt idx="208">
                  <c:v>1.0170682730923695</c:v>
                </c:pt>
                <c:pt idx="209">
                  <c:v>0.97586872586872586</c:v>
                </c:pt>
                <c:pt idx="210">
                  <c:v>0.94444444444444431</c:v>
                </c:pt>
                <c:pt idx="211">
                  <c:v>0.95568400770712914</c:v>
                </c:pt>
                <c:pt idx="212">
                  <c:v>0.97551420176297743</c:v>
                </c:pt>
                <c:pt idx="213">
                  <c:v>0.95402298850574707</c:v>
                </c:pt>
                <c:pt idx="214">
                  <c:v>0.99413489736070382</c:v>
                </c:pt>
                <c:pt idx="215">
                  <c:v>1.0264705882352942</c:v>
                </c:pt>
                <c:pt idx="216">
                  <c:v>0.99804305283757333</c:v>
                </c:pt>
                <c:pt idx="217">
                  <c:v>1.0009737098344693</c:v>
                </c:pt>
                <c:pt idx="218">
                  <c:v>1.011684518013632</c:v>
                </c:pt>
                <c:pt idx="219">
                  <c:v>0.98939247830279642</c:v>
                </c:pt>
                <c:pt idx="220">
                  <c:v>1.0223084384093115</c:v>
                </c:pt>
                <c:pt idx="221">
                  <c:v>1.0105667627281461</c:v>
                </c:pt>
                <c:pt idx="222">
                  <c:v>1.0504451038575668</c:v>
                </c:pt>
                <c:pt idx="223">
                  <c:v>1.0401567091087169</c:v>
                </c:pt>
                <c:pt idx="224">
                  <c:v>1.050930460333007</c:v>
                </c:pt>
                <c:pt idx="225">
                  <c:v>1.0712871287128714</c:v>
                </c:pt>
                <c:pt idx="226">
                  <c:v>1.0703812316715542</c:v>
                </c:pt>
                <c:pt idx="227">
                  <c:v>1.0362595419847327</c:v>
                </c:pt>
                <c:pt idx="228">
                  <c:v>1.0587102983638113</c:v>
                </c:pt>
                <c:pt idx="229">
                  <c:v>1.0569498069498071</c:v>
                </c:pt>
                <c:pt idx="230">
                  <c:v>1.0483870967741935</c:v>
                </c:pt>
                <c:pt idx="231">
                  <c:v>1.0391969407265775</c:v>
                </c:pt>
                <c:pt idx="232">
                  <c:v>1.0550807217473883</c:v>
                </c:pt>
                <c:pt idx="233">
                  <c:v>1.1083984375</c:v>
                </c:pt>
                <c:pt idx="234">
                  <c:v>1.1376237623762377</c:v>
                </c:pt>
                <c:pt idx="235">
                  <c:v>1.1089303238469086</c:v>
                </c:pt>
                <c:pt idx="236">
                  <c:v>1.1483350151362262</c:v>
                </c:pt>
                <c:pt idx="237">
                  <c:v>1.111984282907662</c:v>
                </c:pt>
                <c:pt idx="238">
                  <c:v>1.1451135241855874</c:v>
                </c:pt>
                <c:pt idx="239">
                  <c:v>1.1793579999999999</c:v>
                </c:pt>
              </c:numCache>
            </c:numRef>
          </c:val>
          <c:smooth val="0"/>
          <c:extLst xmlns:c16r2="http://schemas.microsoft.com/office/drawing/2015/06/chart">
            <c:ext xmlns:c16="http://schemas.microsoft.com/office/drawing/2014/chart" uri="{C3380CC4-5D6E-409C-BE32-E72D297353CC}">
              <c16:uniqueId val="{00000001-E415-4D19-93B6-DE245BECCA1E}"/>
            </c:ext>
          </c:extLst>
        </c:ser>
        <c:dLbls>
          <c:showLegendKey val="0"/>
          <c:showVal val="0"/>
          <c:showCatName val="0"/>
          <c:showSerName val="0"/>
          <c:showPercent val="0"/>
          <c:showBubbleSize val="0"/>
        </c:dLbls>
        <c:marker val="1"/>
        <c:smooth val="0"/>
        <c:axId val="210155016"/>
        <c:axId val="214794576"/>
      </c:lineChart>
      <c:lineChart>
        <c:grouping val="standard"/>
        <c:varyColors val="0"/>
        <c:ser>
          <c:idx val="1"/>
          <c:order val="1"/>
          <c:tx>
            <c:strRef>
              <c:f>Sheet1!$H$9</c:f>
              <c:strCache>
                <c:ptCount val="1"/>
                <c:pt idx="0">
                  <c:v>U.S. Durable Goods</c:v>
                </c:pt>
              </c:strCache>
            </c:strRef>
          </c:tx>
          <c:spPr>
            <a:ln>
              <a:solidFill>
                <a:schemeClr val="accent1"/>
              </a:solidFill>
            </a:ln>
          </c:spPr>
          <c:marker>
            <c:symbol val="none"/>
          </c:marker>
          <c:cat>
            <c:numRef>
              <c:f>Sheet1!$B$10:$B$249</c:f>
              <c:numCache>
                <c:formatCode>mmm\-yy</c:formatCode>
                <c:ptCount val="240"/>
                <c:pt idx="0">
                  <c:v>36341</c:v>
                </c:pt>
                <c:pt idx="1">
                  <c:v>36372</c:v>
                </c:pt>
                <c:pt idx="2">
                  <c:v>36403</c:v>
                </c:pt>
                <c:pt idx="3">
                  <c:v>36433</c:v>
                </c:pt>
                <c:pt idx="4">
                  <c:v>36464</c:v>
                </c:pt>
                <c:pt idx="5">
                  <c:v>36494</c:v>
                </c:pt>
                <c:pt idx="6">
                  <c:v>36525</c:v>
                </c:pt>
                <c:pt idx="7">
                  <c:v>36556</c:v>
                </c:pt>
                <c:pt idx="8">
                  <c:v>36585</c:v>
                </c:pt>
                <c:pt idx="9">
                  <c:v>36616</c:v>
                </c:pt>
                <c:pt idx="10">
                  <c:v>36646</c:v>
                </c:pt>
                <c:pt idx="11">
                  <c:v>36677</c:v>
                </c:pt>
                <c:pt idx="12">
                  <c:v>36707</c:v>
                </c:pt>
                <c:pt idx="13">
                  <c:v>36738</c:v>
                </c:pt>
                <c:pt idx="14">
                  <c:v>36769</c:v>
                </c:pt>
                <c:pt idx="15">
                  <c:v>36799</c:v>
                </c:pt>
                <c:pt idx="16">
                  <c:v>36830</c:v>
                </c:pt>
                <c:pt idx="17">
                  <c:v>36860</c:v>
                </c:pt>
                <c:pt idx="18">
                  <c:v>36891</c:v>
                </c:pt>
                <c:pt idx="19">
                  <c:v>36922</c:v>
                </c:pt>
                <c:pt idx="20">
                  <c:v>36950</c:v>
                </c:pt>
                <c:pt idx="21">
                  <c:v>36981</c:v>
                </c:pt>
                <c:pt idx="22">
                  <c:v>37011</c:v>
                </c:pt>
                <c:pt idx="23">
                  <c:v>37042</c:v>
                </c:pt>
                <c:pt idx="24">
                  <c:v>37072</c:v>
                </c:pt>
                <c:pt idx="25">
                  <c:v>37103</c:v>
                </c:pt>
                <c:pt idx="26">
                  <c:v>37134</c:v>
                </c:pt>
                <c:pt idx="27">
                  <c:v>37164</c:v>
                </c:pt>
                <c:pt idx="28">
                  <c:v>37195</c:v>
                </c:pt>
                <c:pt idx="29">
                  <c:v>37225</c:v>
                </c:pt>
                <c:pt idx="30">
                  <c:v>37256</c:v>
                </c:pt>
                <c:pt idx="31">
                  <c:v>37287</c:v>
                </c:pt>
                <c:pt idx="32">
                  <c:v>37315</c:v>
                </c:pt>
                <c:pt idx="33">
                  <c:v>37346</c:v>
                </c:pt>
                <c:pt idx="34">
                  <c:v>37376</c:v>
                </c:pt>
                <c:pt idx="35">
                  <c:v>37407</c:v>
                </c:pt>
                <c:pt idx="36">
                  <c:v>37437</c:v>
                </c:pt>
                <c:pt idx="37">
                  <c:v>37468</c:v>
                </c:pt>
                <c:pt idx="38">
                  <c:v>37499</c:v>
                </c:pt>
                <c:pt idx="39">
                  <c:v>37529</c:v>
                </c:pt>
                <c:pt idx="40">
                  <c:v>37560</c:v>
                </c:pt>
                <c:pt idx="41">
                  <c:v>37590</c:v>
                </c:pt>
                <c:pt idx="42">
                  <c:v>37621</c:v>
                </c:pt>
                <c:pt idx="43">
                  <c:v>37652</c:v>
                </c:pt>
                <c:pt idx="44">
                  <c:v>37680</c:v>
                </c:pt>
                <c:pt idx="45">
                  <c:v>37711</c:v>
                </c:pt>
                <c:pt idx="46">
                  <c:v>37741</c:v>
                </c:pt>
                <c:pt idx="47">
                  <c:v>37772</c:v>
                </c:pt>
                <c:pt idx="48">
                  <c:v>37802</c:v>
                </c:pt>
                <c:pt idx="49">
                  <c:v>37833</c:v>
                </c:pt>
                <c:pt idx="50">
                  <c:v>37864</c:v>
                </c:pt>
                <c:pt idx="51">
                  <c:v>37894</c:v>
                </c:pt>
                <c:pt idx="52">
                  <c:v>37925</c:v>
                </c:pt>
                <c:pt idx="53">
                  <c:v>37955</c:v>
                </c:pt>
                <c:pt idx="54">
                  <c:v>37986</c:v>
                </c:pt>
                <c:pt idx="55">
                  <c:v>38017</c:v>
                </c:pt>
                <c:pt idx="56">
                  <c:v>38046</c:v>
                </c:pt>
                <c:pt idx="57">
                  <c:v>38077</c:v>
                </c:pt>
                <c:pt idx="58">
                  <c:v>38107</c:v>
                </c:pt>
                <c:pt idx="59">
                  <c:v>38138</c:v>
                </c:pt>
                <c:pt idx="60">
                  <c:v>38168</c:v>
                </c:pt>
                <c:pt idx="61">
                  <c:v>38199</c:v>
                </c:pt>
                <c:pt idx="62">
                  <c:v>38230</c:v>
                </c:pt>
                <c:pt idx="63">
                  <c:v>38260</c:v>
                </c:pt>
                <c:pt idx="64">
                  <c:v>38291</c:v>
                </c:pt>
                <c:pt idx="65">
                  <c:v>38321</c:v>
                </c:pt>
                <c:pt idx="66">
                  <c:v>38352</c:v>
                </c:pt>
                <c:pt idx="67">
                  <c:v>38383</c:v>
                </c:pt>
                <c:pt idx="68">
                  <c:v>38411</c:v>
                </c:pt>
                <c:pt idx="69">
                  <c:v>38442</c:v>
                </c:pt>
                <c:pt idx="70">
                  <c:v>38472</c:v>
                </c:pt>
                <c:pt idx="71">
                  <c:v>38503</c:v>
                </c:pt>
                <c:pt idx="72">
                  <c:v>38533</c:v>
                </c:pt>
                <c:pt idx="73">
                  <c:v>38564</c:v>
                </c:pt>
                <c:pt idx="74">
                  <c:v>38595</c:v>
                </c:pt>
                <c:pt idx="75">
                  <c:v>38625</c:v>
                </c:pt>
                <c:pt idx="76">
                  <c:v>38656</c:v>
                </c:pt>
                <c:pt idx="77">
                  <c:v>38686</c:v>
                </c:pt>
                <c:pt idx="78">
                  <c:v>38717</c:v>
                </c:pt>
                <c:pt idx="79">
                  <c:v>38748</c:v>
                </c:pt>
                <c:pt idx="80">
                  <c:v>38776</c:v>
                </c:pt>
                <c:pt idx="81">
                  <c:v>38807</c:v>
                </c:pt>
                <c:pt idx="82">
                  <c:v>38837</c:v>
                </c:pt>
                <c:pt idx="83">
                  <c:v>38868</c:v>
                </c:pt>
                <c:pt idx="84">
                  <c:v>38898</c:v>
                </c:pt>
                <c:pt idx="85">
                  <c:v>38929</c:v>
                </c:pt>
                <c:pt idx="86">
                  <c:v>38960</c:v>
                </c:pt>
                <c:pt idx="87">
                  <c:v>38990</c:v>
                </c:pt>
                <c:pt idx="88">
                  <c:v>39021</c:v>
                </c:pt>
                <c:pt idx="89">
                  <c:v>39051</c:v>
                </c:pt>
                <c:pt idx="90">
                  <c:v>39082</c:v>
                </c:pt>
                <c:pt idx="91">
                  <c:v>39113</c:v>
                </c:pt>
                <c:pt idx="92">
                  <c:v>39141</c:v>
                </c:pt>
                <c:pt idx="93">
                  <c:v>39172</c:v>
                </c:pt>
                <c:pt idx="94">
                  <c:v>39202</c:v>
                </c:pt>
                <c:pt idx="95">
                  <c:v>39233</c:v>
                </c:pt>
                <c:pt idx="96">
                  <c:v>39263</c:v>
                </c:pt>
                <c:pt idx="97">
                  <c:v>39294</c:v>
                </c:pt>
                <c:pt idx="98">
                  <c:v>39325</c:v>
                </c:pt>
                <c:pt idx="99">
                  <c:v>39355</c:v>
                </c:pt>
                <c:pt idx="100">
                  <c:v>39386</c:v>
                </c:pt>
                <c:pt idx="101">
                  <c:v>39416</c:v>
                </c:pt>
                <c:pt idx="102">
                  <c:v>39447</c:v>
                </c:pt>
                <c:pt idx="103">
                  <c:v>39478</c:v>
                </c:pt>
                <c:pt idx="104">
                  <c:v>39507</c:v>
                </c:pt>
                <c:pt idx="105">
                  <c:v>39538</c:v>
                </c:pt>
                <c:pt idx="106">
                  <c:v>39568</c:v>
                </c:pt>
                <c:pt idx="107">
                  <c:v>39599</c:v>
                </c:pt>
                <c:pt idx="108">
                  <c:v>39629</c:v>
                </c:pt>
                <c:pt idx="109">
                  <c:v>39660</c:v>
                </c:pt>
                <c:pt idx="110">
                  <c:v>39691</c:v>
                </c:pt>
                <c:pt idx="111">
                  <c:v>39721</c:v>
                </c:pt>
                <c:pt idx="112">
                  <c:v>39752</c:v>
                </c:pt>
                <c:pt idx="113">
                  <c:v>39782</c:v>
                </c:pt>
                <c:pt idx="114">
                  <c:v>39813</c:v>
                </c:pt>
                <c:pt idx="115">
                  <c:v>39844</c:v>
                </c:pt>
                <c:pt idx="116">
                  <c:v>39872</c:v>
                </c:pt>
                <c:pt idx="117">
                  <c:v>39903</c:v>
                </c:pt>
                <c:pt idx="118">
                  <c:v>39933</c:v>
                </c:pt>
                <c:pt idx="119">
                  <c:v>39964</c:v>
                </c:pt>
                <c:pt idx="120">
                  <c:v>39994</c:v>
                </c:pt>
                <c:pt idx="121">
                  <c:v>40025</c:v>
                </c:pt>
                <c:pt idx="122">
                  <c:v>40056</c:v>
                </c:pt>
                <c:pt idx="123">
                  <c:v>40086</c:v>
                </c:pt>
                <c:pt idx="124">
                  <c:v>40117</c:v>
                </c:pt>
                <c:pt idx="125">
                  <c:v>40147</c:v>
                </c:pt>
                <c:pt idx="126">
                  <c:v>40178</c:v>
                </c:pt>
                <c:pt idx="127">
                  <c:v>40209</c:v>
                </c:pt>
                <c:pt idx="128">
                  <c:v>40237</c:v>
                </c:pt>
                <c:pt idx="129">
                  <c:v>40268</c:v>
                </c:pt>
                <c:pt idx="130">
                  <c:v>40298</c:v>
                </c:pt>
                <c:pt idx="131">
                  <c:v>40329</c:v>
                </c:pt>
                <c:pt idx="132">
                  <c:v>40359</c:v>
                </c:pt>
                <c:pt idx="133">
                  <c:v>40390</c:v>
                </c:pt>
                <c:pt idx="134">
                  <c:v>40421</c:v>
                </c:pt>
                <c:pt idx="135">
                  <c:v>40451</c:v>
                </c:pt>
                <c:pt idx="136">
                  <c:v>40482</c:v>
                </c:pt>
                <c:pt idx="137">
                  <c:v>40512</c:v>
                </c:pt>
                <c:pt idx="138">
                  <c:v>40543</c:v>
                </c:pt>
                <c:pt idx="139">
                  <c:v>40574</c:v>
                </c:pt>
                <c:pt idx="140">
                  <c:v>40602</c:v>
                </c:pt>
                <c:pt idx="141">
                  <c:v>40633</c:v>
                </c:pt>
                <c:pt idx="142">
                  <c:v>40663</c:v>
                </c:pt>
                <c:pt idx="143">
                  <c:v>40694</c:v>
                </c:pt>
                <c:pt idx="144">
                  <c:v>40724</c:v>
                </c:pt>
                <c:pt idx="145">
                  <c:v>40755</c:v>
                </c:pt>
                <c:pt idx="146">
                  <c:v>40786</c:v>
                </c:pt>
                <c:pt idx="147">
                  <c:v>40816</c:v>
                </c:pt>
                <c:pt idx="148">
                  <c:v>40847</c:v>
                </c:pt>
                <c:pt idx="149">
                  <c:v>40877</c:v>
                </c:pt>
                <c:pt idx="150">
                  <c:v>40908</c:v>
                </c:pt>
                <c:pt idx="151">
                  <c:v>40939</c:v>
                </c:pt>
                <c:pt idx="152">
                  <c:v>40968</c:v>
                </c:pt>
                <c:pt idx="153">
                  <c:v>40999</c:v>
                </c:pt>
                <c:pt idx="154">
                  <c:v>41029</c:v>
                </c:pt>
                <c:pt idx="155">
                  <c:v>41060</c:v>
                </c:pt>
                <c:pt idx="156">
                  <c:v>41090</c:v>
                </c:pt>
                <c:pt idx="157">
                  <c:v>41121</c:v>
                </c:pt>
                <c:pt idx="158">
                  <c:v>41152</c:v>
                </c:pt>
                <c:pt idx="159">
                  <c:v>41182</c:v>
                </c:pt>
                <c:pt idx="160">
                  <c:v>41213</c:v>
                </c:pt>
                <c:pt idx="161">
                  <c:v>41243</c:v>
                </c:pt>
                <c:pt idx="162">
                  <c:v>41274</c:v>
                </c:pt>
                <c:pt idx="163">
                  <c:v>41305</c:v>
                </c:pt>
                <c:pt idx="164">
                  <c:v>41333</c:v>
                </c:pt>
                <c:pt idx="165">
                  <c:v>41364</c:v>
                </c:pt>
                <c:pt idx="166">
                  <c:v>41394</c:v>
                </c:pt>
                <c:pt idx="167">
                  <c:v>41425</c:v>
                </c:pt>
                <c:pt idx="168">
                  <c:v>41455</c:v>
                </c:pt>
                <c:pt idx="169">
                  <c:v>41486</c:v>
                </c:pt>
                <c:pt idx="170">
                  <c:v>41517</c:v>
                </c:pt>
                <c:pt idx="171">
                  <c:v>41547</c:v>
                </c:pt>
                <c:pt idx="172">
                  <c:v>41578</c:v>
                </c:pt>
                <c:pt idx="173">
                  <c:v>41608</c:v>
                </c:pt>
                <c:pt idx="174">
                  <c:v>41639</c:v>
                </c:pt>
                <c:pt idx="175">
                  <c:v>41670</c:v>
                </c:pt>
                <c:pt idx="176">
                  <c:v>41698</c:v>
                </c:pt>
                <c:pt idx="177">
                  <c:v>41729</c:v>
                </c:pt>
                <c:pt idx="178">
                  <c:v>41759</c:v>
                </c:pt>
                <c:pt idx="179">
                  <c:v>41790</c:v>
                </c:pt>
                <c:pt idx="180">
                  <c:v>41820</c:v>
                </c:pt>
                <c:pt idx="181">
                  <c:v>41851</c:v>
                </c:pt>
                <c:pt idx="182">
                  <c:v>41882</c:v>
                </c:pt>
                <c:pt idx="183">
                  <c:v>41912</c:v>
                </c:pt>
                <c:pt idx="184">
                  <c:v>41943</c:v>
                </c:pt>
                <c:pt idx="185">
                  <c:v>41973</c:v>
                </c:pt>
                <c:pt idx="186">
                  <c:v>42004</c:v>
                </c:pt>
                <c:pt idx="187">
                  <c:v>42035</c:v>
                </c:pt>
                <c:pt idx="188">
                  <c:v>42063</c:v>
                </c:pt>
                <c:pt idx="189">
                  <c:v>42094</c:v>
                </c:pt>
                <c:pt idx="190">
                  <c:v>42124</c:v>
                </c:pt>
                <c:pt idx="191">
                  <c:v>42155</c:v>
                </c:pt>
                <c:pt idx="192">
                  <c:v>42185</c:v>
                </c:pt>
                <c:pt idx="193">
                  <c:v>42216</c:v>
                </c:pt>
                <c:pt idx="194">
                  <c:v>42247</c:v>
                </c:pt>
                <c:pt idx="195">
                  <c:v>42277</c:v>
                </c:pt>
                <c:pt idx="196">
                  <c:v>42308</c:v>
                </c:pt>
                <c:pt idx="197">
                  <c:v>42338</c:v>
                </c:pt>
                <c:pt idx="198">
                  <c:v>42369</c:v>
                </c:pt>
                <c:pt idx="199">
                  <c:v>42400</c:v>
                </c:pt>
                <c:pt idx="200">
                  <c:v>42429</c:v>
                </c:pt>
                <c:pt idx="201">
                  <c:v>42460</c:v>
                </c:pt>
                <c:pt idx="202">
                  <c:v>42490</c:v>
                </c:pt>
                <c:pt idx="203">
                  <c:v>42521</c:v>
                </c:pt>
                <c:pt idx="204">
                  <c:v>42551</c:v>
                </c:pt>
                <c:pt idx="205">
                  <c:v>42582</c:v>
                </c:pt>
                <c:pt idx="206">
                  <c:v>42613</c:v>
                </c:pt>
                <c:pt idx="207">
                  <c:v>42643</c:v>
                </c:pt>
                <c:pt idx="208">
                  <c:v>42674</c:v>
                </c:pt>
                <c:pt idx="209">
                  <c:v>42704</c:v>
                </c:pt>
                <c:pt idx="210">
                  <c:v>42735</c:v>
                </c:pt>
                <c:pt idx="211">
                  <c:v>42766</c:v>
                </c:pt>
                <c:pt idx="212">
                  <c:v>42794</c:v>
                </c:pt>
                <c:pt idx="213">
                  <c:v>42825</c:v>
                </c:pt>
                <c:pt idx="214">
                  <c:v>42855</c:v>
                </c:pt>
                <c:pt idx="215">
                  <c:v>42886</c:v>
                </c:pt>
                <c:pt idx="216">
                  <c:v>42916</c:v>
                </c:pt>
                <c:pt idx="217">
                  <c:v>42947</c:v>
                </c:pt>
                <c:pt idx="218">
                  <c:v>42978</c:v>
                </c:pt>
                <c:pt idx="219">
                  <c:v>43008</c:v>
                </c:pt>
                <c:pt idx="220">
                  <c:v>43039</c:v>
                </c:pt>
                <c:pt idx="221">
                  <c:v>43069</c:v>
                </c:pt>
                <c:pt idx="222">
                  <c:v>43100</c:v>
                </c:pt>
                <c:pt idx="223">
                  <c:v>43131</c:v>
                </c:pt>
                <c:pt idx="224">
                  <c:v>43159</c:v>
                </c:pt>
                <c:pt idx="225">
                  <c:v>43190</c:v>
                </c:pt>
                <c:pt idx="226">
                  <c:v>43220</c:v>
                </c:pt>
                <c:pt idx="227">
                  <c:v>43251</c:v>
                </c:pt>
                <c:pt idx="228">
                  <c:v>43281</c:v>
                </c:pt>
                <c:pt idx="229">
                  <c:v>43312</c:v>
                </c:pt>
                <c:pt idx="230">
                  <c:v>43343</c:v>
                </c:pt>
                <c:pt idx="231">
                  <c:v>43373</c:v>
                </c:pt>
                <c:pt idx="232">
                  <c:v>43404</c:v>
                </c:pt>
                <c:pt idx="233">
                  <c:v>43434</c:v>
                </c:pt>
                <c:pt idx="234">
                  <c:v>43465</c:v>
                </c:pt>
                <c:pt idx="235">
                  <c:v>43496</c:v>
                </c:pt>
                <c:pt idx="236">
                  <c:v>43524</c:v>
                </c:pt>
                <c:pt idx="237">
                  <c:v>43555</c:v>
                </c:pt>
                <c:pt idx="238">
                  <c:v>43585</c:v>
                </c:pt>
                <c:pt idx="239">
                  <c:v>43616</c:v>
                </c:pt>
              </c:numCache>
            </c:numRef>
          </c:cat>
          <c:val>
            <c:numRef>
              <c:f>Sheet1!$D$10:$D$249</c:f>
              <c:numCache>
                <c:formatCode>0.00</c:formatCode>
                <c:ptCount val="240"/>
                <c:pt idx="0">
                  <c:v>1.51</c:v>
                </c:pt>
                <c:pt idx="1">
                  <c:v>1.51</c:v>
                </c:pt>
                <c:pt idx="2">
                  <c:v>1.48</c:v>
                </c:pt>
                <c:pt idx="3">
                  <c:v>1.51</c:v>
                </c:pt>
                <c:pt idx="4">
                  <c:v>1.48</c:v>
                </c:pt>
                <c:pt idx="5">
                  <c:v>1.51</c:v>
                </c:pt>
                <c:pt idx="6">
                  <c:v>1.51</c:v>
                </c:pt>
                <c:pt idx="7">
                  <c:v>1.46</c:v>
                </c:pt>
                <c:pt idx="8">
                  <c:v>1.55</c:v>
                </c:pt>
                <c:pt idx="9">
                  <c:v>1.51</c:v>
                </c:pt>
                <c:pt idx="10">
                  <c:v>1.48</c:v>
                </c:pt>
                <c:pt idx="11">
                  <c:v>1.51</c:v>
                </c:pt>
                <c:pt idx="12">
                  <c:v>1.51</c:v>
                </c:pt>
                <c:pt idx="13">
                  <c:v>1.53</c:v>
                </c:pt>
                <c:pt idx="14">
                  <c:v>1.56</c:v>
                </c:pt>
                <c:pt idx="15">
                  <c:v>1.51</c:v>
                </c:pt>
                <c:pt idx="16">
                  <c:v>1.56</c:v>
                </c:pt>
                <c:pt idx="17">
                  <c:v>1.59</c:v>
                </c:pt>
                <c:pt idx="18">
                  <c:v>1.56</c:v>
                </c:pt>
                <c:pt idx="19">
                  <c:v>1.63</c:v>
                </c:pt>
                <c:pt idx="20">
                  <c:v>1.59</c:v>
                </c:pt>
                <c:pt idx="21">
                  <c:v>1.59</c:v>
                </c:pt>
                <c:pt idx="22">
                  <c:v>1.65</c:v>
                </c:pt>
                <c:pt idx="23">
                  <c:v>1.59</c:v>
                </c:pt>
                <c:pt idx="24">
                  <c:v>1.59</c:v>
                </c:pt>
                <c:pt idx="25">
                  <c:v>1.6</c:v>
                </c:pt>
                <c:pt idx="26">
                  <c:v>1.59</c:v>
                </c:pt>
                <c:pt idx="27">
                  <c:v>1.61</c:v>
                </c:pt>
                <c:pt idx="28">
                  <c:v>1.6</c:v>
                </c:pt>
                <c:pt idx="29">
                  <c:v>1.57</c:v>
                </c:pt>
                <c:pt idx="30">
                  <c:v>1.52</c:v>
                </c:pt>
                <c:pt idx="31">
                  <c:v>1.52</c:v>
                </c:pt>
                <c:pt idx="32">
                  <c:v>1.51</c:v>
                </c:pt>
                <c:pt idx="33">
                  <c:v>1.5</c:v>
                </c:pt>
                <c:pt idx="34">
                  <c:v>1.45</c:v>
                </c:pt>
                <c:pt idx="35">
                  <c:v>1.44</c:v>
                </c:pt>
                <c:pt idx="36">
                  <c:v>1.45</c:v>
                </c:pt>
                <c:pt idx="37">
                  <c:v>1.45</c:v>
                </c:pt>
                <c:pt idx="38">
                  <c:v>1.44</c:v>
                </c:pt>
                <c:pt idx="39">
                  <c:v>1.46</c:v>
                </c:pt>
                <c:pt idx="40">
                  <c:v>1.45</c:v>
                </c:pt>
                <c:pt idx="41">
                  <c:v>1.45</c:v>
                </c:pt>
                <c:pt idx="42">
                  <c:v>1.52</c:v>
                </c:pt>
                <c:pt idx="43">
                  <c:v>1.47</c:v>
                </c:pt>
                <c:pt idx="44">
                  <c:v>1.47</c:v>
                </c:pt>
                <c:pt idx="45">
                  <c:v>1.46</c:v>
                </c:pt>
                <c:pt idx="46">
                  <c:v>1.48</c:v>
                </c:pt>
                <c:pt idx="47">
                  <c:v>1.46</c:v>
                </c:pt>
                <c:pt idx="48">
                  <c:v>1.43</c:v>
                </c:pt>
                <c:pt idx="49">
                  <c:v>1.4</c:v>
                </c:pt>
                <c:pt idx="50">
                  <c:v>1.42</c:v>
                </c:pt>
                <c:pt idx="51">
                  <c:v>1.36</c:v>
                </c:pt>
                <c:pt idx="52">
                  <c:v>1.36</c:v>
                </c:pt>
                <c:pt idx="53">
                  <c:v>1.34</c:v>
                </c:pt>
                <c:pt idx="54">
                  <c:v>1.36</c:v>
                </c:pt>
                <c:pt idx="55">
                  <c:v>1.36</c:v>
                </c:pt>
                <c:pt idx="56">
                  <c:v>1.35</c:v>
                </c:pt>
                <c:pt idx="57">
                  <c:v>1.31</c:v>
                </c:pt>
                <c:pt idx="58">
                  <c:v>1.34</c:v>
                </c:pt>
                <c:pt idx="59">
                  <c:v>1.35</c:v>
                </c:pt>
                <c:pt idx="60">
                  <c:v>1.36</c:v>
                </c:pt>
                <c:pt idx="61">
                  <c:v>1.38</c:v>
                </c:pt>
                <c:pt idx="62">
                  <c:v>1.36</c:v>
                </c:pt>
                <c:pt idx="63">
                  <c:v>1.36</c:v>
                </c:pt>
                <c:pt idx="64">
                  <c:v>1.37</c:v>
                </c:pt>
                <c:pt idx="65">
                  <c:v>1.38</c:v>
                </c:pt>
                <c:pt idx="66">
                  <c:v>1.35</c:v>
                </c:pt>
                <c:pt idx="67">
                  <c:v>1.35</c:v>
                </c:pt>
                <c:pt idx="68">
                  <c:v>1.37</c:v>
                </c:pt>
                <c:pt idx="69">
                  <c:v>1.4</c:v>
                </c:pt>
                <c:pt idx="70">
                  <c:v>1.36</c:v>
                </c:pt>
                <c:pt idx="71">
                  <c:v>1.38</c:v>
                </c:pt>
                <c:pt idx="72">
                  <c:v>1.38</c:v>
                </c:pt>
                <c:pt idx="73">
                  <c:v>1.41</c:v>
                </c:pt>
                <c:pt idx="74">
                  <c:v>1.38</c:v>
                </c:pt>
                <c:pt idx="75">
                  <c:v>1.36</c:v>
                </c:pt>
                <c:pt idx="76">
                  <c:v>1.35</c:v>
                </c:pt>
                <c:pt idx="77">
                  <c:v>1.36</c:v>
                </c:pt>
                <c:pt idx="78">
                  <c:v>1.32</c:v>
                </c:pt>
                <c:pt idx="79">
                  <c:v>1.36</c:v>
                </c:pt>
                <c:pt idx="80">
                  <c:v>1.34</c:v>
                </c:pt>
                <c:pt idx="81">
                  <c:v>1.35</c:v>
                </c:pt>
                <c:pt idx="82">
                  <c:v>1.41</c:v>
                </c:pt>
                <c:pt idx="83">
                  <c:v>1.38</c:v>
                </c:pt>
                <c:pt idx="84">
                  <c:v>1.39</c:v>
                </c:pt>
                <c:pt idx="85">
                  <c:v>1.47</c:v>
                </c:pt>
                <c:pt idx="86">
                  <c:v>1.43</c:v>
                </c:pt>
                <c:pt idx="87">
                  <c:v>1.47</c:v>
                </c:pt>
                <c:pt idx="88">
                  <c:v>1.48</c:v>
                </c:pt>
                <c:pt idx="89">
                  <c:v>1.47</c:v>
                </c:pt>
                <c:pt idx="90">
                  <c:v>1.43</c:v>
                </c:pt>
                <c:pt idx="91">
                  <c:v>1.49</c:v>
                </c:pt>
                <c:pt idx="92">
                  <c:v>1.47</c:v>
                </c:pt>
                <c:pt idx="93">
                  <c:v>1.45</c:v>
                </c:pt>
                <c:pt idx="94">
                  <c:v>1.45</c:v>
                </c:pt>
                <c:pt idx="95">
                  <c:v>1.44</c:v>
                </c:pt>
                <c:pt idx="96">
                  <c:v>1.45</c:v>
                </c:pt>
                <c:pt idx="97">
                  <c:v>1.45</c:v>
                </c:pt>
                <c:pt idx="98">
                  <c:v>1.43</c:v>
                </c:pt>
                <c:pt idx="99">
                  <c:v>1.46</c:v>
                </c:pt>
                <c:pt idx="100">
                  <c:v>1.47</c:v>
                </c:pt>
                <c:pt idx="101">
                  <c:v>1.46</c:v>
                </c:pt>
                <c:pt idx="102">
                  <c:v>1.48</c:v>
                </c:pt>
                <c:pt idx="103">
                  <c:v>1.46</c:v>
                </c:pt>
                <c:pt idx="104">
                  <c:v>1.47</c:v>
                </c:pt>
                <c:pt idx="105">
                  <c:v>1.51</c:v>
                </c:pt>
                <c:pt idx="106">
                  <c:v>1.47</c:v>
                </c:pt>
                <c:pt idx="107">
                  <c:v>1.49</c:v>
                </c:pt>
                <c:pt idx="108">
                  <c:v>1.49</c:v>
                </c:pt>
                <c:pt idx="109">
                  <c:v>1.51</c:v>
                </c:pt>
                <c:pt idx="110">
                  <c:v>1.55</c:v>
                </c:pt>
                <c:pt idx="111">
                  <c:v>1.56</c:v>
                </c:pt>
                <c:pt idx="112">
                  <c:v>1.63</c:v>
                </c:pt>
                <c:pt idx="113">
                  <c:v>1.7</c:v>
                </c:pt>
                <c:pt idx="114">
                  <c:v>1.73</c:v>
                </c:pt>
                <c:pt idx="115">
                  <c:v>1.86</c:v>
                </c:pt>
                <c:pt idx="116">
                  <c:v>1.85</c:v>
                </c:pt>
                <c:pt idx="117">
                  <c:v>1.84</c:v>
                </c:pt>
                <c:pt idx="118">
                  <c:v>1.88</c:v>
                </c:pt>
                <c:pt idx="119">
                  <c:v>1.89</c:v>
                </c:pt>
                <c:pt idx="120">
                  <c:v>1.85</c:v>
                </c:pt>
                <c:pt idx="121">
                  <c:v>1.79</c:v>
                </c:pt>
                <c:pt idx="122">
                  <c:v>1.75</c:v>
                </c:pt>
                <c:pt idx="123">
                  <c:v>1.7</c:v>
                </c:pt>
                <c:pt idx="124">
                  <c:v>1.7</c:v>
                </c:pt>
                <c:pt idx="125">
                  <c:v>1.67</c:v>
                </c:pt>
                <c:pt idx="126">
                  <c:v>1.63</c:v>
                </c:pt>
                <c:pt idx="127">
                  <c:v>1.61</c:v>
                </c:pt>
                <c:pt idx="128">
                  <c:v>1.66</c:v>
                </c:pt>
                <c:pt idx="129">
                  <c:v>1.63</c:v>
                </c:pt>
                <c:pt idx="130">
                  <c:v>1.61</c:v>
                </c:pt>
                <c:pt idx="131">
                  <c:v>1.61</c:v>
                </c:pt>
                <c:pt idx="132">
                  <c:v>1.63</c:v>
                </c:pt>
                <c:pt idx="133">
                  <c:v>1.59</c:v>
                </c:pt>
                <c:pt idx="134">
                  <c:v>1.61</c:v>
                </c:pt>
                <c:pt idx="135">
                  <c:v>1.61</c:v>
                </c:pt>
                <c:pt idx="136">
                  <c:v>1.62</c:v>
                </c:pt>
                <c:pt idx="137">
                  <c:v>1.64</c:v>
                </c:pt>
                <c:pt idx="138">
                  <c:v>1.62</c:v>
                </c:pt>
                <c:pt idx="139">
                  <c:v>1.62</c:v>
                </c:pt>
                <c:pt idx="140">
                  <c:v>1.65</c:v>
                </c:pt>
                <c:pt idx="141">
                  <c:v>1.61</c:v>
                </c:pt>
                <c:pt idx="142">
                  <c:v>1.66</c:v>
                </c:pt>
                <c:pt idx="143">
                  <c:v>1.68</c:v>
                </c:pt>
                <c:pt idx="144">
                  <c:v>1.68</c:v>
                </c:pt>
                <c:pt idx="145">
                  <c:v>1.66</c:v>
                </c:pt>
                <c:pt idx="146">
                  <c:v>1.66</c:v>
                </c:pt>
                <c:pt idx="147">
                  <c:v>1.68</c:v>
                </c:pt>
                <c:pt idx="148">
                  <c:v>1.66</c:v>
                </c:pt>
                <c:pt idx="149">
                  <c:v>1.67</c:v>
                </c:pt>
                <c:pt idx="150">
                  <c:v>1.65</c:v>
                </c:pt>
                <c:pt idx="151">
                  <c:v>1.63</c:v>
                </c:pt>
                <c:pt idx="152">
                  <c:v>1.64</c:v>
                </c:pt>
                <c:pt idx="153">
                  <c:v>1.64</c:v>
                </c:pt>
                <c:pt idx="154">
                  <c:v>1.64</c:v>
                </c:pt>
                <c:pt idx="155">
                  <c:v>1.63</c:v>
                </c:pt>
                <c:pt idx="156">
                  <c:v>1.64</c:v>
                </c:pt>
                <c:pt idx="157">
                  <c:v>1.67</c:v>
                </c:pt>
                <c:pt idx="158">
                  <c:v>1.7</c:v>
                </c:pt>
                <c:pt idx="159">
                  <c:v>1.68</c:v>
                </c:pt>
                <c:pt idx="160">
                  <c:v>1.7</c:v>
                </c:pt>
                <c:pt idx="161">
                  <c:v>1.67</c:v>
                </c:pt>
                <c:pt idx="162">
                  <c:v>1.66</c:v>
                </c:pt>
                <c:pt idx="163">
                  <c:v>1.67</c:v>
                </c:pt>
                <c:pt idx="164">
                  <c:v>1.65</c:v>
                </c:pt>
                <c:pt idx="165">
                  <c:v>1.64</c:v>
                </c:pt>
                <c:pt idx="166">
                  <c:v>1.65</c:v>
                </c:pt>
                <c:pt idx="167">
                  <c:v>1.62</c:v>
                </c:pt>
                <c:pt idx="168">
                  <c:v>1.62</c:v>
                </c:pt>
                <c:pt idx="169">
                  <c:v>1.66</c:v>
                </c:pt>
                <c:pt idx="170">
                  <c:v>1.63</c:v>
                </c:pt>
                <c:pt idx="171">
                  <c:v>1.63</c:v>
                </c:pt>
                <c:pt idx="172">
                  <c:v>1.63</c:v>
                </c:pt>
                <c:pt idx="173">
                  <c:v>1.58</c:v>
                </c:pt>
                <c:pt idx="174">
                  <c:v>1.65</c:v>
                </c:pt>
                <c:pt idx="175">
                  <c:v>1.66</c:v>
                </c:pt>
                <c:pt idx="176">
                  <c:v>1.63</c:v>
                </c:pt>
                <c:pt idx="177">
                  <c:v>1.63</c:v>
                </c:pt>
                <c:pt idx="178">
                  <c:v>1.64</c:v>
                </c:pt>
                <c:pt idx="179">
                  <c:v>1.64</c:v>
                </c:pt>
                <c:pt idx="180">
                  <c:v>1.64</c:v>
                </c:pt>
                <c:pt idx="181">
                  <c:v>1.6</c:v>
                </c:pt>
                <c:pt idx="182">
                  <c:v>1.62</c:v>
                </c:pt>
                <c:pt idx="183">
                  <c:v>1.63</c:v>
                </c:pt>
                <c:pt idx="184">
                  <c:v>1.63</c:v>
                </c:pt>
                <c:pt idx="185">
                  <c:v>1.67</c:v>
                </c:pt>
                <c:pt idx="186">
                  <c:v>1.64</c:v>
                </c:pt>
                <c:pt idx="187">
                  <c:v>1.69</c:v>
                </c:pt>
                <c:pt idx="188">
                  <c:v>1.71</c:v>
                </c:pt>
                <c:pt idx="189">
                  <c:v>1.67</c:v>
                </c:pt>
                <c:pt idx="190">
                  <c:v>1.69</c:v>
                </c:pt>
                <c:pt idx="191">
                  <c:v>1.7</c:v>
                </c:pt>
                <c:pt idx="192">
                  <c:v>1.7</c:v>
                </c:pt>
                <c:pt idx="193">
                  <c:v>1.69</c:v>
                </c:pt>
                <c:pt idx="194">
                  <c:v>1.69</c:v>
                </c:pt>
                <c:pt idx="195">
                  <c:v>1.69</c:v>
                </c:pt>
                <c:pt idx="196">
                  <c:v>1.7</c:v>
                </c:pt>
                <c:pt idx="197">
                  <c:v>1.7</c:v>
                </c:pt>
                <c:pt idx="198">
                  <c:v>1.75</c:v>
                </c:pt>
                <c:pt idx="199">
                  <c:v>1.71</c:v>
                </c:pt>
                <c:pt idx="200">
                  <c:v>1.71</c:v>
                </c:pt>
                <c:pt idx="201">
                  <c:v>1.72</c:v>
                </c:pt>
                <c:pt idx="202">
                  <c:v>1.71</c:v>
                </c:pt>
                <c:pt idx="203">
                  <c:v>1.71</c:v>
                </c:pt>
                <c:pt idx="204">
                  <c:v>1.69</c:v>
                </c:pt>
                <c:pt idx="205">
                  <c:v>1.7</c:v>
                </c:pt>
                <c:pt idx="206">
                  <c:v>1.7</c:v>
                </c:pt>
                <c:pt idx="207">
                  <c:v>1.68</c:v>
                </c:pt>
                <c:pt idx="208">
                  <c:v>1.69</c:v>
                </c:pt>
                <c:pt idx="209">
                  <c:v>1.69</c:v>
                </c:pt>
                <c:pt idx="210">
                  <c:v>1.66</c:v>
                </c:pt>
                <c:pt idx="211">
                  <c:v>1.65</c:v>
                </c:pt>
                <c:pt idx="212">
                  <c:v>1.66</c:v>
                </c:pt>
                <c:pt idx="213">
                  <c:v>1.65</c:v>
                </c:pt>
                <c:pt idx="214">
                  <c:v>1.67</c:v>
                </c:pt>
                <c:pt idx="215">
                  <c:v>1.64</c:v>
                </c:pt>
                <c:pt idx="216">
                  <c:v>1.65</c:v>
                </c:pt>
                <c:pt idx="217">
                  <c:v>1.67</c:v>
                </c:pt>
                <c:pt idx="218">
                  <c:v>1.65</c:v>
                </c:pt>
                <c:pt idx="219">
                  <c:v>1.66</c:v>
                </c:pt>
                <c:pt idx="220">
                  <c:v>1.65</c:v>
                </c:pt>
                <c:pt idx="221">
                  <c:v>1.63</c:v>
                </c:pt>
                <c:pt idx="222">
                  <c:v>1.64</c:v>
                </c:pt>
                <c:pt idx="223">
                  <c:v>1.63</c:v>
                </c:pt>
                <c:pt idx="224">
                  <c:v>1.63</c:v>
                </c:pt>
                <c:pt idx="225">
                  <c:v>1.62</c:v>
                </c:pt>
                <c:pt idx="226">
                  <c:v>1.63</c:v>
                </c:pt>
                <c:pt idx="227">
                  <c:v>1.63</c:v>
                </c:pt>
                <c:pt idx="228">
                  <c:v>1.6</c:v>
                </c:pt>
                <c:pt idx="229">
                  <c:v>1.63</c:v>
                </c:pt>
                <c:pt idx="230">
                  <c:v>1.61</c:v>
                </c:pt>
                <c:pt idx="231">
                  <c:v>1.61</c:v>
                </c:pt>
                <c:pt idx="232">
                  <c:v>1.61</c:v>
                </c:pt>
                <c:pt idx="233">
                  <c:v>1.61</c:v>
                </c:pt>
                <c:pt idx="234">
                  <c:v>1.61</c:v>
                </c:pt>
                <c:pt idx="235">
                  <c:v>1.62</c:v>
                </c:pt>
                <c:pt idx="236">
                  <c:v>1.62</c:v>
                </c:pt>
                <c:pt idx="237">
                  <c:v>1.64</c:v>
                </c:pt>
                <c:pt idx="238">
                  <c:v>1.67</c:v>
                </c:pt>
                <c:pt idx="239">
                  <c:v>1.67</c:v>
                </c:pt>
              </c:numCache>
            </c:numRef>
          </c:val>
          <c:smooth val="0"/>
          <c:extLst xmlns:c16r2="http://schemas.microsoft.com/office/drawing/2015/06/chart">
            <c:ext xmlns:c16="http://schemas.microsoft.com/office/drawing/2014/chart" uri="{C3380CC4-5D6E-409C-BE32-E72D297353CC}">
              <c16:uniqueId val="{00000002-E415-4D19-93B6-DE245BECCA1E}"/>
            </c:ext>
          </c:extLst>
        </c:ser>
        <c:dLbls>
          <c:showLegendKey val="0"/>
          <c:showVal val="0"/>
          <c:showCatName val="0"/>
          <c:showSerName val="0"/>
          <c:showPercent val="0"/>
          <c:showBubbleSize val="0"/>
        </c:dLbls>
        <c:marker val="1"/>
        <c:smooth val="0"/>
        <c:axId val="214798888"/>
        <c:axId val="214801240"/>
      </c:lineChart>
      <c:dateAx>
        <c:axId val="210155016"/>
        <c:scaling>
          <c:orientation val="minMax"/>
          <c:max val="43586"/>
          <c:min val="41395"/>
        </c:scaling>
        <c:delete val="0"/>
        <c:axPos val="b"/>
        <c:numFmt formatCode="yyyy" sourceLinked="0"/>
        <c:majorTickMark val="out"/>
        <c:minorTickMark val="none"/>
        <c:tickLblPos val="nextTo"/>
        <c:crossAx val="214794576"/>
        <c:crosses val="autoZero"/>
        <c:auto val="1"/>
        <c:lblOffset val="100"/>
        <c:baseTimeUnit val="months"/>
        <c:majorUnit val="12"/>
        <c:majorTimeUnit val="months"/>
      </c:dateAx>
      <c:valAx>
        <c:axId val="214794576"/>
        <c:scaling>
          <c:orientation val="minMax"/>
          <c:max val="1.2"/>
          <c:min val="0.8"/>
        </c:scaling>
        <c:delete val="0"/>
        <c:axPos val="l"/>
        <c:numFmt formatCode="#,##0.0" sourceLinked="0"/>
        <c:majorTickMark val="out"/>
        <c:minorTickMark val="none"/>
        <c:tickLblPos val="nextTo"/>
        <c:txPr>
          <a:bodyPr/>
          <a:lstStyle/>
          <a:p>
            <a:pPr>
              <a:defRPr>
                <a:solidFill>
                  <a:schemeClr val="accent3"/>
                </a:solidFill>
              </a:defRPr>
            </a:pPr>
            <a:endParaRPr lang="en-US"/>
          </a:p>
        </c:txPr>
        <c:crossAx val="210155016"/>
        <c:crosses val="autoZero"/>
        <c:crossBetween val="between"/>
        <c:majorUnit val="0.1"/>
      </c:valAx>
      <c:valAx>
        <c:axId val="214801240"/>
        <c:scaling>
          <c:orientation val="minMax"/>
          <c:max val="1.8"/>
          <c:min val="1.5"/>
        </c:scaling>
        <c:delete val="0"/>
        <c:axPos val="r"/>
        <c:numFmt formatCode="#,##0.0" sourceLinked="0"/>
        <c:majorTickMark val="out"/>
        <c:minorTickMark val="none"/>
        <c:tickLblPos val="nextTo"/>
        <c:txPr>
          <a:bodyPr/>
          <a:lstStyle/>
          <a:p>
            <a:pPr>
              <a:defRPr>
                <a:solidFill>
                  <a:schemeClr val="accent1"/>
                </a:solidFill>
              </a:defRPr>
            </a:pPr>
            <a:endParaRPr lang="en-US"/>
          </a:p>
        </c:txPr>
        <c:crossAx val="214798888"/>
        <c:crosses val="max"/>
        <c:crossBetween val="between"/>
        <c:majorUnit val="0.1"/>
      </c:valAx>
      <c:dateAx>
        <c:axId val="214798888"/>
        <c:scaling>
          <c:orientation val="minMax"/>
        </c:scaling>
        <c:delete val="1"/>
        <c:axPos val="b"/>
        <c:numFmt formatCode="mmm\-yy" sourceLinked="1"/>
        <c:majorTickMark val="out"/>
        <c:minorTickMark val="none"/>
        <c:tickLblPos val="nextTo"/>
        <c:crossAx val="214801240"/>
        <c:crosses val="autoZero"/>
        <c:auto val="1"/>
        <c:lblOffset val="100"/>
        <c:baseTimeUnit val="months"/>
      </c:dateAx>
    </c:plotArea>
    <c:legend>
      <c:legendPos val="t"/>
      <c:legendEntry>
        <c:idx val="0"/>
        <c:delete val="1"/>
      </c:legendEntry>
      <c:layout>
        <c:manualLayout>
          <c:xMode val="edge"/>
          <c:yMode val="edge"/>
          <c:x val="1.0269643920933823E-3"/>
          <c:y val="1.6303350579394662E-2"/>
          <c:w val="0.83034484318570889"/>
          <c:h val="5.4568302621571821E-2"/>
        </c:manualLayout>
      </c:layout>
      <c:overlay val="0"/>
    </c:legend>
    <c:plotVisOnly val="1"/>
    <c:dispBlanksAs val="gap"/>
    <c:showDLblsOverMax val="0"/>
  </c:chart>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7407737076343722E-2"/>
          <c:y val="0.18030140933470273"/>
          <c:w val="0.89477062649777472"/>
          <c:h val="0.65007631518886222"/>
        </c:manualLayout>
      </c:layout>
      <c:barChart>
        <c:barDir val="col"/>
        <c:grouping val="stacked"/>
        <c:varyColors val="0"/>
        <c:ser>
          <c:idx val="0"/>
          <c:order val="0"/>
          <c:tx>
            <c:strRef>
              <c:f>QT!$B$13</c:f>
              <c:strCache>
                <c:ptCount val="1"/>
                <c:pt idx="0">
                  <c:v>U.S.</c:v>
                </c:pt>
              </c:strCache>
            </c:strRef>
          </c:tx>
          <c:spPr>
            <a:solidFill>
              <a:srgbClr val="009681"/>
            </a:solidFill>
          </c:spPr>
          <c:invertIfNegative val="0"/>
          <c:cat>
            <c:numRef>
              <c:f>QT!$A$14:$A$166</c:f>
              <c:numCache>
                <c:formatCode>mmm"-"yyyy</c:formatCode>
                <c:ptCount val="153"/>
                <c:pt idx="0">
                  <c:v>39202</c:v>
                </c:pt>
                <c:pt idx="1">
                  <c:v>39233</c:v>
                </c:pt>
                <c:pt idx="2">
                  <c:v>39263</c:v>
                </c:pt>
                <c:pt idx="3">
                  <c:v>39294</c:v>
                </c:pt>
                <c:pt idx="4">
                  <c:v>39325</c:v>
                </c:pt>
                <c:pt idx="5">
                  <c:v>39355</c:v>
                </c:pt>
                <c:pt idx="6">
                  <c:v>39386</c:v>
                </c:pt>
                <c:pt idx="7">
                  <c:v>39416</c:v>
                </c:pt>
                <c:pt idx="8">
                  <c:v>39447</c:v>
                </c:pt>
                <c:pt idx="9">
                  <c:v>39478</c:v>
                </c:pt>
                <c:pt idx="10">
                  <c:v>39507</c:v>
                </c:pt>
                <c:pt idx="11">
                  <c:v>39538</c:v>
                </c:pt>
                <c:pt idx="12">
                  <c:v>39568</c:v>
                </c:pt>
                <c:pt idx="13">
                  <c:v>39599</c:v>
                </c:pt>
                <c:pt idx="14">
                  <c:v>39629</c:v>
                </c:pt>
                <c:pt idx="15">
                  <c:v>39660</c:v>
                </c:pt>
                <c:pt idx="16">
                  <c:v>39691</c:v>
                </c:pt>
                <c:pt idx="17">
                  <c:v>39721</c:v>
                </c:pt>
                <c:pt idx="18">
                  <c:v>39752</c:v>
                </c:pt>
                <c:pt idx="19">
                  <c:v>39782</c:v>
                </c:pt>
                <c:pt idx="20">
                  <c:v>39813</c:v>
                </c:pt>
                <c:pt idx="21">
                  <c:v>39844</c:v>
                </c:pt>
                <c:pt idx="22">
                  <c:v>39872</c:v>
                </c:pt>
                <c:pt idx="23">
                  <c:v>39903</c:v>
                </c:pt>
                <c:pt idx="24">
                  <c:v>39933</c:v>
                </c:pt>
                <c:pt idx="25">
                  <c:v>39964</c:v>
                </c:pt>
                <c:pt idx="26">
                  <c:v>39994</c:v>
                </c:pt>
                <c:pt idx="27">
                  <c:v>40025</c:v>
                </c:pt>
                <c:pt idx="28">
                  <c:v>40056</c:v>
                </c:pt>
                <c:pt idx="29">
                  <c:v>40086</c:v>
                </c:pt>
                <c:pt idx="30">
                  <c:v>40117</c:v>
                </c:pt>
                <c:pt idx="31">
                  <c:v>40147</c:v>
                </c:pt>
                <c:pt idx="32">
                  <c:v>40178</c:v>
                </c:pt>
                <c:pt idx="33">
                  <c:v>40209</c:v>
                </c:pt>
                <c:pt idx="34">
                  <c:v>40237</c:v>
                </c:pt>
                <c:pt idx="35">
                  <c:v>40268</c:v>
                </c:pt>
                <c:pt idx="36">
                  <c:v>40298</c:v>
                </c:pt>
                <c:pt idx="37">
                  <c:v>40329</c:v>
                </c:pt>
                <c:pt idx="38">
                  <c:v>40359</c:v>
                </c:pt>
                <c:pt idx="39">
                  <c:v>40390</c:v>
                </c:pt>
                <c:pt idx="40">
                  <c:v>40421</c:v>
                </c:pt>
                <c:pt idx="41">
                  <c:v>40451</c:v>
                </c:pt>
                <c:pt idx="42">
                  <c:v>40482</c:v>
                </c:pt>
                <c:pt idx="43">
                  <c:v>40512</c:v>
                </c:pt>
                <c:pt idx="44">
                  <c:v>40543</c:v>
                </c:pt>
                <c:pt idx="45">
                  <c:v>40574</c:v>
                </c:pt>
                <c:pt idx="46">
                  <c:v>40602</c:v>
                </c:pt>
                <c:pt idx="47">
                  <c:v>40633</c:v>
                </c:pt>
                <c:pt idx="48">
                  <c:v>40663</c:v>
                </c:pt>
                <c:pt idx="49">
                  <c:v>40694</c:v>
                </c:pt>
                <c:pt idx="50">
                  <c:v>40724</c:v>
                </c:pt>
                <c:pt idx="51">
                  <c:v>40755</c:v>
                </c:pt>
                <c:pt idx="52">
                  <c:v>40786</c:v>
                </c:pt>
                <c:pt idx="53">
                  <c:v>40816</c:v>
                </c:pt>
                <c:pt idx="54">
                  <c:v>40847</c:v>
                </c:pt>
                <c:pt idx="55">
                  <c:v>40877</c:v>
                </c:pt>
                <c:pt idx="56">
                  <c:v>40908</c:v>
                </c:pt>
                <c:pt idx="57">
                  <c:v>40939</c:v>
                </c:pt>
                <c:pt idx="58">
                  <c:v>40968</c:v>
                </c:pt>
                <c:pt idx="59">
                  <c:v>40999</c:v>
                </c:pt>
                <c:pt idx="60">
                  <c:v>41029</c:v>
                </c:pt>
                <c:pt idx="61">
                  <c:v>41060</c:v>
                </c:pt>
                <c:pt idx="62">
                  <c:v>41090</c:v>
                </c:pt>
                <c:pt idx="63">
                  <c:v>41121</c:v>
                </c:pt>
                <c:pt idx="64">
                  <c:v>41152</c:v>
                </c:pt>
                <c:pt idx="65">
                  <c:v>41182</c:v>
                </c:pt>
                <c:pt idx="66">
                  <c:v>41213</c:v>
                </c:pt>
                <c:pt idx="67">
                  <c:v>41243</c:v>
                </c:pt>
                <c:pt idx="68">
                  <c:v>41274</c:v>
                </c:pt>
                <c:pt idx="69">
                  <c:v>41305</c:v>
                </c:pt>
                <c:pt idx="70">
                  <c:v>41333</c:v>
                </c:pt>
                <c:pt idx="71">
                  <c:v>41364</c:v>
                </c:pt>
                <c:pt idx="72">
                  <c:v>41394</c:v>
                </c:pt>
                <c:pt idx="73">
                  <c:v>41425</c:v>
                </c:pt>
                <c:pt idx="74">
                  <c:v>41455</c:v>
                </c:pt>
                <c:pt idx="75">
                  <c:v>41486</c:v>
                </c:pt>
                <c:pt idx="76">
                  <c:v>41517</c:v>
                </c:pt>
                <c:pt idx="77">
                  <c:v>41547</c:v>
                </c:pt>
                <c:pt idx="78">
                  <c:v>41578</c:v>
                </c:pt>
                <c:pt idx="79">
                  <c:v>41608</c:v>
                </c:pt>
                <c:pt idx="80">
                  <c:v>41639</c:v>
                </c:pt>
                <c:pt idx="81">
                  <c:v>41670</c:v>
                </c:pt>
                <c:pt idx="82">
                  <c:v>41698</c:v>
                </c:pt>
                <c:pt idx="83">
                  <c:v>41729</c:v>
                </c:pt>
                <c:pt idx="84">
                  <c:v>41759</c:v>
                </c:pt>
                <c:pt idx="85">
                  <c:v>41790</c:v>
                </c:pt>
                <c:pt idx="86">
                  <c:v>41820</c:v>
                </c:pt>
                <c:pt idx="87">
                  <c:v>41851</c:v>
                </c:pt>
                <c:pt idx="88">
                  <c:v>41882</c:v>
                </c:pt>
                <c:pt idx="89">
                  <c:v>41912</c:v>
                </c:pt>
                <c:pt idx="90">
                  <c:v>41943</c:v>
                </c:pt>
                <c:pt idx="91">
                  <c:v>41973</c:v>
                </c:pt>
                <c:pt idx="92">
                  <c:v>42004</c:v>
                </c:pt>
                <c:pt idx="93">
                  <c:v>42035</c:v>
                </c:pt>
                <c:pt idx="94">
                  <c:v>42063</c:v>
                </c:pt>
                <c:pt idx="95">
                  <c:v>42094</c:v>
                </c:pt>
                <c:pt idx="96">
                  <c:v>42124</c:v>
                </c:pt>
                <c:pt idx="97">
                  <c:v>42155</c:v>
                </c:pt>
                <c:pt idx="98">
                  <c:v>42185</c:v>
                </c:pt>
                <c:pt idx="99">
                  <c:v>42216</c:v>
                </c:pt>
                <c:pt idx="100">
                  <c:v>42247</c:v>
                </c:pt>
                <c:pt idx="101">
                  <c:v>42277</c:v>
                </c:pt>
                <c:pt idx="102">
                  <c:v>42308</c:v>
                </c:pt>
                <c:pt idx="103">
                  <c:v>42338</c:v>
                </c:pt>
                <c:pt idx="104">
                  <c:v>42369</c:v>
                </c:pt>
                <c:pt idx="105">
                  <c:v>42400</c:v>
                </c:pt>
                <c:pt idx="106">
                  <c:v>42429</c:v>
                </c:pt>
                <c:pt idx="107">
                  <c:v>42460</c:v>
                </c:pt>
                <c:pt idx="108">
                  <c:v>42490</c:v>
                </c:pt>
                <c:pt idx="109">
                  <c:v>42521</c:v>
                </c:pt>
                <c:pt idx="110">
                  <c:v>42551</c:v>
                </c:pt>
                <c:pt idx="111">
                  <c:v>42582</c:v>
                </c:pt>
                <c:pt idx="112">
                  <c:v>42613</c:v>
                </c:pt>
                <c:pt idx="113">
                  <c:v>42643</c:v>
                </c:pt>
                <c:pt idx="114">
                  <c:v>42674</c:v>
                </c:pt>
                <c:pt idx="115">
                  <c:v>42704</c:v>
                </c:pt>
                <c:pt idx="116">
                  <c:v>42735</c:v>
                </c:pt>
                <c:pt idx="117">
                  <c:v>42766</c:v>
                </c:pt>
                <c:pt idx="118">
                  <c:v>42794</c:v>
                </c:pt>
                <c:pt idx="119">
                  <c:v>42825</c:v>
                </c:pt>
                <c:pt idx="120">
                  <c:v>42855</c:v>
                </c:pt>
                <c:pt idx="121">
                  <c:v>42886</c:v>
                </c:pt>
                <c:pt idx="122">
                  <c:v>42916</c:v>
                </c:pt>
                <c:pt idx="123">
                  <c:v>42947</c:v>
                </c:pt>
                <c:pt idx="124">
                  <c:v>42978</c:v>
                </c:pt>
                <c:pt idx="125">
                  <c:v>43008</c:v>
                </c:pt>
                <c:pt idx="126">
                  <c:v>43039</c:v>
                </c:pt>
                <c:pt idx="127">
                  <c:v>43069</c:v>
                </c:pt>
                <c:pt idx="128">
                  <c:v>43100</c:v>
                </c:pt>
                <c:pt idx="129">
                  <c:v>43131</c:v>
                </c:pt>
                <c:pt idx="130">
                  <c:v>43159</c:v>
                </c:pt>
                <c:pt idx="131">
                  <c:v>43190</c:v>
                </c:pt>
                <c:pt idx="132">
                  <c:v>43220</c:v>
                </c:pt>
                <c:pt idx="133">
                  <c:v>43251</c:v>
                </c:pt>
                <c:pt idx="134">
                  <c:v>43281</c:v>
                </c:pt>
                <c:pt idx="135">
                  <c:v>43312</c:v>
                </c:pt>
                <c:pt idx="136">
                  <c:v>43343</c:v>
                </c:pt>
                <c:pt idx="137">
                  <c:v>43373</c:v>
                </c:pt>
                <c:pt idx="138">
                  <c:v>43404</c:v>
                </c:pt>
                <c:pt idx="139">
                  <c:v>43434</c:v>
                </c:pt>
                <c:pt idx="140">
                  <c:v>43465</c:v>
                </c:pt>
                <c:pt idx="141">
                  <c:v>43496</c:v>
                </c:pt>
                <c:pt idx="142">
                  <c:v>43524</c:v>
                </c:pt>
                <c:pt idx="143">
                  <c:v>43555</c:v>
                </c:pt>
                <c:pt idx="144">
                  <c:v>43585</c:v>
                </c:pt>
                <c:pt idx="145">
                  <c:v>43616</c:v>
                </c:pt>
                <c:pt idx="146">
                  <c:v>43646</c:v>
                </c:pt>
                <c:pt idx="147">
                  <c:v>43677</c:v>
                </c:pt>
                <c:pt idx="148">
                  <c:v>43708</c:v>
                </c:pt>
                <c:pt idx="149">
                  <c:v>43738</c:v>
                </c:pt>
              </c:numCache>
            </c:numRef>
          </c:cat>
          <c:val>
            <c:numRef>
              <c:f>QT!$B$14:$B$166</c:f>
              <c:numCache>
                <c:formatCode>General</c:formatCode>
                <c:ptCount val="153"/>
                <c:pt idx="0">
                  <c:v>35.113999999999976</c:v>
                </c:pt>
                <c:pt idx="1">
                  <c:v>25.406000000000041</c:v>
                </c:pt>
                <c:pt idx="2">
                  <c:v>20.669000000000047</c:v>
                </c:pt>
                <c:pt idx="3">
                  <c:v>22.338000000000079</c:v>
                </c:pt>
                <c:pt idx="4">
                  <c:v>21.947999999999968</c:v>
                </c:pt>
                <c:pt idx="5">
                  <c:v>39.928999999999995</c:v>
                </c:pt>
                <c:pt idx="6">
                  <c:v>30.737000000000016</c:v>
                </c:pt>
                <c:pt idx="7">
                  <c:v>22.746000000000045</c:v>
                </c:pt>
                <c:pt idx="8">
                  <c:v>20.673999999999971</c:v>
                </c:pt>
                <c:pt idx="9">
                  <c:v>34.533999999999956</c:v>
                </c:pt>
                <c:pt idx="10">
                  <c:v>16.415999999999986</c:v>
                </c:pt>
                <c:pt idx="11">
                  <c:v>24.162000000000017</c:v>
                </c:pt>
                <c:pt idx="12">
                  <c:v>8.4450000000000358</c:v>
                </c:pt>
                <c:pt idx="13">
                  <c:v>27.06799999999998</c:v>
                </c:pt>
                <c:pt idx="14">
                  <c:v>27.607999999999965</c:v>
                </c:pt>
                <c:pt idx="15">
                  <c:v>54.734999999999978</c:v>
                </c:pt>
                <c:pt idx="16">
                  <c:v>37.108999999999945</c:v>
                </c:pt>
                <c:pt idx="17">
                  <c:v>321.9249999999999</c:v>
                </c:pt>
                <c:pt idx="18">
                  <c:v>1085.7009999999998</c:v>
                </c:pt>
                <c:pt idx="19">
                  <c:v>1226.6999999999996</c:v>
                </c:pt>
                <c:pt idx="20">
                  <c:v>1348.7950000000001</c:v>
                </c:pt>
                <c:pt idx="21">
                  <c:v>1026.818</c:v>
                </c:pt>
                <c:pt idx="22">
                  <c:v>1022.29</c:v>
                </c:pt>
                <c:pt idx="23">
                  <c:v>1177.5910000000001</c:v>
                </c:pt>
                <c:pt idx="24">
                  <c:v>1178.5809999999999</c:v>
                </c:pt>
                <c:pt idx="25">
                  <c:v>1176.0610000000001</c:v>
                </c:pt>
                <c:pt idx="26">
                  <c:v>1132.8579999999997</c:v>
                </c:pt>
                <c:pt idx="27">
                  <c:v>1081.922</c:v>
                </c:pt>
                <c:pt idx="28">
                  <c:v>1164.9199999999998</c:v>
                </c:pt>
                <c:pt idx="29">
                  <c:v>929.19500000000016</c:v>
                </c:pt>
                <c:pt idx="30">
                  <c:v>192.45100000000014</c:v>
                </c:pt>
                <c:pt idx="31">
                  <c:v>100.24200000000016</c:v>
                </c:pt>
                <c:pt idx="32">
                  <c:v>-5.3899999999997839</c:v>
                </c:pt>
                <c:pt idx="33">
                  <c:v>319.80399999999997</c:v>
                </c:pt>
                <c:pt idx="34">
                  <c:v>370.012</c:v>
                </c:pt>
                <c:pt idx="35">
                  <c:v>235.59399999999985</c:v>
                </c:pt>
                <c:pt idx="36">
                  <c:v>263.76</c:v>
                </c:pt>
                <c:pt idx="37">
                  <c:v>253.92599999999987</c:v>
                </c:pt>
                <c:pt idx="38">
                  <c:v>305.2800000000002</c:v>
                </c:pt>
                <c:pt idx="39">
                  <c:v>324.75100000000003</c:v>
                </c:pt>
                <c:pt idx="40">
                  <c:v>226.11300000000023</c:v>
                </c:pt>
                <c:pt idx="41">
                  <c:v>157.67099999999968</c:v>
                </c:pt>
                <c:pt idx="42">
                  <c:v>133.85500000000005</c:v>
                </c:pt>
                <c:pt idx="43">
                  <c:v>139.64199999999983</c:v>
                </c:pt>
                <c:pt idx="44">
                  <c:v>186.5030000000001</c:v>
                </c:pt>
                <c:pt idx="45">
                  <c:v>196.64100000000008</c:v>
                </c:pt>
                <c:pt idx="46">
                  <c:v>247.09400000000014</c:v>
                </c:pt>
                <c:pt idx="47">
                  <c:v>315.3730000000001</c:v>
                </c:pt>
                <c:pt idx="48">
                  <c:v>360.51300000000009</c:v>
                </c:pt>
                <c:pt idx="49">
                  <c:v>440.95499999999976</c:v>
                </c:pt>
                <c:pt idx="50">
                  <c:v>534.4000000000002</c:v>
                </c:pt>
                <c:pt idx="51">
                  <c:v>538.27800000000002</c:v>
                </c:pt>
                <c:pt idx="52">
                  <c:v>552.87299999999993</c:v>
                </c:pt>
                <c:pt idx="53">
                  <c:v>552.23000000000025</c:v>
                </c:pt>
                <c:pt idx="54">
                  <c:v>550.29299999999989</c:v>
                </c:pt>
                <c:pt idx="55">
                  <c:v>468.23400000000026</c:v>
                </c:pt>
                <c:pt idx="56">
                  <c:v>505.52499999999998</c:v>
                </c:pt>
                <c:pt idx="57">
                  <c:v>476.0179999999998</c:v>
                </c:pt>
                <c:pt idx="58">
                  <c:v>392.50099999999975</c:v>
                </c:pt>
                <c:pt idx="59">
                  <c:v>255.614</c:v>
                </c:pt>
                <c:pt idx="60">
                  <c:v>175.57599999999996</c:v>
                </c:pt>
                <c:pt idx="61">
                  <c:v>67.658000000000214</c:v>
                </c:pt>
                <c:pt idx="62">
                  <c:v>-1.7040000000001498</c:v>
                </c:pt>
                <c:pt idx="63">
                  <c:v>-16.818999999999917</c:v>
                </c:pt>
                <c:pt idx="64">
                  <c:v>-41.081999999999837</c:v>
                </c:pt>
                <c:pt idx="65">
                  <c:v>-46.463999999999842</c:v>
                </c:pt>
                <c:pt idx="66">
                  <c:v>-22.548000000000012</c:v>
                </c:pt>
                <c:pt idx="67">
                  <c:v>37.12699999999991</c:v>
                </c:pt>
                <c:pt idx="68">
                  <c:v>-18.794999999999895</c:v>
                </c:pt>
                <c:pt idx="69">
                  <c:v>89.158999999999992</c:v>
                </c:pt>
                <c:pt idx="70">
                  <c:v>164.87799999999987</c:v>
                </c:pt>
                <c:pt idx="71">
                  <c:v>324.11900000000003</c:v>
                </c:pt>
                <c:pt idx="72">
                  <c:v>452.08800000000025</c:v>
                </c:pt>
                <c:pt idx="73">
                  <c:v>542.47399999999993</c:v>
                </c:pt>
                <c:pt idx="74">
                  <c:v>615.12499999999989</c:v>
                </c:pt>
                <c:pt idx="75">
                  <c:v>725.04</c:v>
                </c:pt>
                <c:pt idx="76">
                  <c:v>831.64999999999975</c:v>
                </c:pt>
                <c:pt idx="77">
                  <c:v>929.56099999999969</c:v>
                </c:pt>
                <c:pt idx="78">
                  <c:v>1020.2589999999998</c:v>
                </c:pt>
                <c:pt idx="79">
                  <c:v>1074.5140000000001</c:v>
                </c:pt>
                <c:pt idx="80">
                  <c:v>1125.2749999999994</c:v>
                </c:pt>
                <c:pt idx="81">
                  <c:v>1093.4340000000002</c:v>
                </c:pt>
                <c:pt idx="82">
                  <c:v>1069.3720000000001</c:v>
                </c:pt>
                <c:pt idx="83">
                  <c:v>1024.7149999999997</c:v>
                </c:pt>
                <c:pt idx="84">
                  <c:v>977.39999999999986</c:v>
                </c:pt>
                <c:pt idx="85">
                  <c:v>937.52600000000007</c:v>
                </c:pt>
                <c:pt idx="86">
                  <c:v>889.67600000000016</c:v>
                </c:pt>
                <c:pt idx="87">
                  <c:v>834.8399999999998</c:v>
                </c:pt>
                <c:pt idx="88">
                  <c:v>769.2800000000002</c:v>
                </c:pt>
                <c:pt idx="89">
                  <c:v>725.03200000000061</c:v>
                </c:pt>
                <c:pt idx="90">
                  <c:v>643.35800000000052</c:v>
                </c:pt>
                <c:pt idx="91">
                  <c:v>560.05499999999972</c:v>
                </c:pt>
                <c:pt idx="92">
                  <c:v>465.08500000000021</c:v>
                </c:pt>
                <c:pt idx="93">
                  <c:v>397.92599999999999</c:v>
                </c:pt>
                <c:pt idx="94">
                  <c:v>326.75300000000004</c:v>
                </c:pt>
                <c:pt idx="95">
                  <c:v>253.63200000000052</c:v>
                </c:pt>
                <c:pt idx="96">
                  <c:v>175.44999999999965</c:v>
                </c:pt>
                <c:pt idx="97">
                  <c:v>141.32700000000042</c:v>
                </c:pt>
                <c:pt idx="98">
                  <c:v>126.70699999999968</c:v>
                </c:pt>
                <c:pt idx="99">
                  <c:v>78.842999999999989</c:v>
                </c:pt>
                <c:pt idx="100">
                  <c:v>61.369000000000007</c:v>
                </c:pt>
                <c:pt idx="101">
                  <c:v>25.061</c:v>
                </c:pt>
                <c:pt idx="102">
                  <c:v>2.5849999999998374</c:v>
                </c:pt>
                <c:pt idx="103">
                  <c:v>-8.8429999999997122</c:v>
                </c:pt>
                <c:pt idx="104">
                  <c:v>-11.072999999999666</c:v>
                </c:pt>
                <c:pt idx="105">
                  <c:v>-17.714999999999925</c:v>
                </c:pt>
                <c:pt idx="106">
                  <c:v>3.071000000000268</c:v>
                </c:pt>
                <c:pt idx="107">
                  <c:v>2.2370000000000445</c:v>
                </c:pt>
                <c:pt idx="108">
                  <c:v>3.1660000000002242</c:v>
                </c:pt>
                <c:pt idx="109">
                  <c:v>-2.8700000000005943</c:v>
                </c:pt>
                <c:pt idx="110">
                  <c:v>-28.572999999999737</c:v>
                </c:pt>
                <c:pt idx="111">
                  <c:v>-20.982000000000056</c:v>
                </c:pt>
                <c:pt idx="112">
                  <c:v>-17.198000000000491</c:v>
                </c:pt>
                <c:pt idx="113">
                  <c:v>-32.109000000000165</c:v>
                </c:pt>
                <c:pt idx="114">
                  <c:v>-35.013000000000183</c:v>
                </c:pt>
                <c:pt idx="115">
                  <c:v>-30.781000000000169</c:v>
                </c:pt>
                <c:pt idx="116">
                  <c:v>-35.1360000000005</c:v>
                </c:pt>
                <c:pt idx="117">
                  <c:v>-29.511000000000287</c:v>
                </c:pt>
                <c:pt idx="118">
                  <c:v>-21.093999999999724</c:v>
                </c:pt>
                <c:pt idx="119">
                  <c:v>-13.222000000000733</c:v>
                </c:pt>
                <c:pt idx="120">
                  <c:v>-4.5229999999998327</c:v>
                </c:pt>
                <c:pt idx="121">
                  <c:v>-1.1969999999994485</c:v>
                </c:pt>
                <c:pt idx="122">
                  <c:v>-3.135000000000332</c:v>
                </c:pt>
                <c:pt idx="123">
                  <c:v>0.78599999999973136</c:v>
                </c:pt>
                <c:pt idx="124">
                  <c:v>-5.5469999999999686</c:v>
                </c:pt>
                <c:pt idx="125">
                  <c:v>3.6589999999998568</c:v>
                </c:pt>
                <c:pt idx="126">
                  <c:v>6.7909999999997694</c:v>
                </c:pt>
                <c:pt idx="127">
                  <c:v>-7.7150000000001384</c:v>
                </c:pt>
                <c:pt idx="128">
                  <c:v>-2.7709999999991908</c:v>
                </c:pt>
                <c:pt idx="129">
                  <c:v>-33.612999999999893</c:v>
                </c:pt>
                <c:pt idx="130">
                  <c:v>-75.301000000000499</c:v>
                </c:pt>
                <c:pt idx="131">
                  <c:v>-77.420000000000044</c:v>
                </c:pt>
                <c:pt idx="132">
                  <c:v>-97.255999999999787</c:v>
                </c:pt>
                <c:pt idx="133">
                  <c:v>-132.39500000000072</c:v>
                </c:pt>
                <c:pt idx="134">
                  <c:v>-157.85599999999977</c:v>
                </c:pt>
                <c:pt idx="135">
                  <c:v>-187.6029999999993</c:v>
                </c:pt>
                <c:pt idx="136">
                  <c:v>-233.44599999999983</c:v>
                </c:pt>
                <c:pt idx="137">
                  <c:v>-262.7519999999999</c:v>
                </c:pt>
                <c:pt idx="138">
                  <c:v>-321.38599999999951</c:v>
                </c:pt>
                <c:pt idx="139">
                  <c:v>-341.42199999999968</c:v>
                </c:pt>
                <c:pt idx="140">
                  <c:v>-373.04400000000015</c:v>
                </c:pt>
                <c:pt idx="141">
                  <c:v>-379.54699999999963</c:v>
                </c:pt>
                <c:pt idx="142">
                  <c:v>-418.81099999999981</c:v>
                </c:pt>
                <c:pt idx="143">
                  <c:v>-436.58099999999945</c:v>
                </c:pt>
                <c:pt idx="144">
                  <c:v>-444.6130000000004</c:v>
                </c:pt>
                <c:pt idx="145">
                  <c:v>-476.07499999999982</c:v>
                </c:pt>
                <c:pt idx="146">
                  <c:v>-480.05293938635862</c:v>
                </c:pt>
                <c:pt idx="147">
                  <c:v>-469.47289613570132</c:v>
                </c:pt>
                <c:pt idx="148">
                  <c:v>-426.19587352442647</c:v>
                </c:pt>
                <c:pt idx="149">
                  <c:v>-425.49277143705979</c:v>
                </c:pt>
              </c:numCache>
            </c:numRef>
          </c:val>
          <c:extLst xmlns:c16r2="http://schemas.microsoft.com/office/drawing/2015/06/chart">
            <c:ext xmlns:c16="http://schemas.microsoft.com/office/drawing/2014/chart" uri="{C3380CC4-5D6E-409C-BE32-E72D297353CC}">
              <c16:uniqueId val="{00000000-0F63-442C-9991-7E8E715EF192}"/>
            </c:ext>
          </c:extLst>
        </c:ser>
        <c:ser>
          <c:idx val="1"/>
          <c:order val="1"/>
          <c:tx>
            <c:strRef>
              <c:f>QT!$C$13</c:f>
              <c:strCache>
                <c:ptCount val="1"/>
                <c:pt idx="0">
                  <c:v>Eurozone</c:v>
                </c:pt>
              </c:strCache>
            </c:strRef>
          </c:tx>
          <c:spPr>
            <a:solidFill>
              <a:srgbClr val="D3D75F"/>
            </a:solidFill>
          </c:spPr>
          <c:invertIfNegative val="0"/>
          <c:cat>
            <c:numRef>
              <c:f>QT!$A$14:$A$166</c:f>
              <c:numCache>
                <c:formatCode>mmm"-"yyyy</c:formatCode>
                <c:ptCount val="153"/>
                <c:pt idx="0">
                  <c:v>39202</c:v>
                </c:pt>
                <c:pt idx="1">
                  <c:v>39233</c:v>
                </c:pt>
                <c:pt idx="2">
                  <c:v>39263</c:v>
                </c:pt>
                <c:pt idx="3">
                  <c:v>39294</c:v>
                </c:pt>
                <c:pt idx="4">
                  <c:v>39325</c:v>
                </c:pt>
                <c:pt idx="5">
                  <c:v>39355</c:v>
                </c:pt>
                <c:pt idx="6">
                  <c:v>39386</c:v>
                </c:pt>
                <c:pt idx="7">
                  <c:v>39416</c:v>
                </c:pt>
                <c:pt idx="8">
                  <c:v>39447</c:v>
                </c:pt>
                <c:pt idx="9">
                  <c:v>39478</c:v>
                </c:pt>
                <c:pt idx="10">
                  <c:v>39507</c:v>
                </c:pt>
                <c:pt idx="11">
                  <c:v>39538</c:v>
                </c:pt>
                <c:pt idx="12">
                  <c:v>39568</c:v>
                </c:pt>
                <c:pt idx="13">
                  <c:v>39599</c:v>
                </c:pt>
                <c:pt idx="14">
                  <c:v>39629</c:v>
                </c:pt>
                <c:pt idx="15">
                  <c:v>39660</c:v>
                </c:pt>
                <c:pt idx="16">
                  <c:v>39691</c:v>
                </c:pt>
                <c:pt idx="17">
                  <c:v>39721</c:v>
                </c:pt>
                <c:pt idx="18">
                  <c:v>39752</c:v>
                </c:pt>
                <c:pt idx="19">
                  <c:v>39782</c:v>
                </c:pt>
                <c:pt idx="20">
                  <c:v>39813</c:v>
                </c:pt>
                <c:pt idx="21">
                  <c:v>39844</c:v>
                </c:pt>
                <c:pt idx="22">
                  <c:v>39872</c:v>
                </c:pt>
                <c:pt idx="23">
                  <c:v>39903</c:v>
                </c:pt>
                <c:pt idx="24">
                  <c:v>39933</c:v>
                </c:pt>
                <c:pt idx="25">
                  <c:v>39964</c:v>
                </c:pt>
                <c:pt idx="26">
                  <c:v>39994</c:v>
                </c:pt>
                <c:pt idx="27">
                  <c:v>40025</c:v>
                </c:pt>
                <c:pt idx="28">
                  <c:v>40056</c:v>
                </c:pt>
                <c:pt idx="29">
                  <c:v>40086</c:v>
                </c:pt>
                <c:pt idx="30">
                  <c:v>40117</c:v>
                </c:pt>
                <c:pt idx="31">
                  <c:v>40147</c:v>
                </c:pt>
                <c:pt idx="32">
                  <c:v>40178</c:v>
                </c:pt>
                <c:pt idx="33">
                  <c:v>40209</c:v>
                </c:pt>
                <c:pt idx="34">
                  <c:v>40237</c:v>
                </c:pt>
                <c:pt idx="35">
                  <c:v>40268</c:v>
                </c:pt>
                <c:pt idx="36">
                  <c:v>40298</c:v>
                </c:pt>
                <c:pt idx="37">
                  <c:v>40329</c:v>
                </c:pt>
                <c:pt idx="38">
                  <c:v>40359</c:v>
                </c:pt>
                <c:pt idx="39">
                  <c:v>40390</c:v>
                </c:pt>
                <c:pt idx="40">
                  <c:v>40421</c:v>
                </c:pt>
                <c:pt idx="41">
                  <c:v>40451</c:v>
                </c:pt>
                <c:pt idx="42">
                  <c:v>40482</c:v>
                </c:pt>
                <c:pt idx="43">
                  <c:v>40512</c:v>
                </c:pt>
                <c:pt idx="44">
                  <c:v>40543</c:v>
                </c:pt>
                <c:pt idx="45">
                  <c:v>40574</c:v>
                </c:pt>
                <c:pt idx="46">
                  <c:v>40602</c:v>
                </c:pt>
                <c:pt idx="47">
                  <c:v>40633</c:v>
                </c:pt>
                <c:pt idx="48">
                  <c:v>40663</c:v>
                </c:pt>
                <c:pt idx="49">
                  <c:v>40694</c:v>
                </c:pt>
                <c:pt idx="50">
                  <c:v>40724</c:v>
                </c:pt>
                <c:pt idx="51">
                  <c:v>40755</c:v>
                </c:pt>
                <c:pt idx="52">
                  <c:v>40786</c:v>
                </c:pt>
                <c:pt idx="53">
                  <c:v>40816</c:v>
                </c:pt>
                <c:pt idx="54">
                  <c:v>40847</c:v>
                </c:pt>
                <c:pt idx="55">
                  <c:v>40877</c:v>
                </c:pt>
                <c:pt idx="56">
                  <c:v>40908</c:v>
                </c:pt>
                <c:pt idx="57">
                  <c:v>40939</c:v>
                </c:pt>
                <c:pt idx="58">
                  <c:v>40968</c:v>
                </c:pt>
                <c:pt idx="59">
                  <c:v>40999</c:v>
                </c:pt>
                <c:pt idx="60">
                  <c:v>41029</c:v>
                </c:pt>
                <c:pt idx="61">
                  <c:v>41060</c:v>
                </c:pt>
                <c:pt idx="62">
                  <c:v>41090</c:v>
                </c:pt>
                <c:pt idx="63">
                  <c:v>41121</c:v>
                </c:pt>
                <c:pt idx="64">
                  <c:v>41152</c:v>
                </c:pt>
                <c:pt idx="65">
                  <c:v>41182</c:v>
                </c:pt>
                <c:pt idx="66">
                  <c:v>41213</c:v>
                </c:pt>
                <c:pt idx="67">
                  <c:v>41243</c:v>
                </c:pt>
                <c:pt idx="68">
                  <c:v>41274</c:v>
                </c:pt>
                <c:pt idx="69">
                  <c:v>41305</c:v>
                </c:pt>
                <c:pt idx="70">
                  <c:v>41333</c:v>
                </c:pt>
                <c:pt idx="71">
                  <c:v>41364</c:v>
                </c:pt>
                <c:pt idx="72">
                  <c:v>41394</c:v>
                </c:pt>
                <c:pt idx="73">
                  <c:v>41425</c:v>
                </c:pt>
                <c:pt idx="74">
                  <c:v>41455</c:v>
                </c:pt>
                <c:pt idx="75">
                  <c:v>41486</c:v>
                </c:pt>
                <c:pt idx="76">
                  <c:v>41517</c:v>
                </c:pt>
                <c:pt idx="77">
                  <c:v>41547</c:v>
                </c:pt>
                <c:pt idx="78">
                  <c:v>41578</c:v>
                </c:pt>
                <c:pt idx="79">
                  <c:v>41608</c:v>
                </c:pt>
                <c:pt idx="80">
                  <c:v>41639</c:v>
                </c:pt>
                <c:pt idx="81">
                  <c:v>41670</c:v>
                </c:pt>
                <c:pt idx="82">
                  <c:v>41698</c:v>
                </c:pt>
                <c:pt idx="83">
                  <c:v>41729</c:v>
                </c:pt>
                <c:pt idx="84">
                  <c:v>41759</c:v>
                </c:pt>
                <c:pt idx="85">
                  <c:v>41790</c:v>
                </c:pt>
                <c:pt idx="86">
                  <c:v>41820</c:v>
                </c:pt>
                <c:pt idx="87">
                  <c:v>41851</c:v>
                </c:pt>
                <c:pt idx="88">
                  <c:v>41882</c:v>
                </c:pt>
                <c:pt idx="89">
                  <c:v>41912</c:v>
                </c:pt>
                <c:pt idx="90">
                  <c:v>41943</c:v>
                </c:pt>
                <c:pt idx="91">
                  <c:v>41973</c:v>
                </c:pt>
                <c:pt idx="92">
                  <c:v>42004</c:v>
                </c:pt>
                <c:pt idx="93">
                  <c:v>42035</c:v>
                </c:pt>
                <c:pt idx="94">
                  <c:v>42063</c:v>
                </c:pt>
                <c:pt idx="95">
                  <c:v>42094</c:v>
                </c:pt>
                <c:pt idx="96">
                  <c:v>42124</c:v>
                </c:pt>
                <c:pt idx="97">
                  <c:v>42155</c:v>
                </c:pt>
                <c:pt idx="98">
                  <c:v>42185</c:v>
                </c:pt>
                <c:pt idx="99">
                  <c:v>42216</c:v>
                </c:pt>
                <c:pt idx="100">
                  <c:v>42247</c:v>
                </c:pt>
                <c:pt idx="101">
                  <c:v>42277</c:v>
                </c:pt>
                <c:pt idx="102">
                  <c:v>42308</c:v>
                </c:pt>
                <c:pt idx="103">
                  <c:v>42338</c:v>
                </c:pt>
                <c:pt idx="104">
                  <c:v>42369</c:v>
                </c:pt>
                <c:pt idx="105">
                  <c:v>42400</c:v>
                </c:pt>
                <c:pt idx="106">
                  <c:v>42429</c:v>
                </c:pt>
                <c:pt idx="107">
                  <c:v>42460</c:v>
                </c:pt>
                <c:pt idx="108">
                  <c:v>42490</c:v>
                </c:pt>
                <c:pt idx="109">
                  <c:v>42521</c:v>
                </c:pt>
                <c:pt idx="110">
                  <c:v>42551</c:v>
                </c:pt>
                <c:pt idx="111">
                  <c:v>42582</c:v>
                </c:pt>
                <c:pt idx="112">
                  <c:v>42613</c:v>
                </c:pt>
                <c:pt idx="113">
                  <c:v>42643</c:v>
                </c:pt>
                <c:pt idx="114">
                  <c:v>42674</c:v>
                </c:pt>
                <c:pt idx="115">
                  <c:v>42704</c:v>
                </c:pt>
                <c:pt idx="116">
                  <c:v>42735</c:v>
                </c:pt>
                <c:pt idx="117">
                  <c:v>42766</c:v>
                </c:pt>
                <c:pt idx="118">
                  <c:v>42794</c:v>
                </c:pt>
                <c:pt idx="119">
                  <c:v>42825</c:v>
                </c:pt>
                <c:pt idx="120">
                  <c:v>42855</c:v>
                </c:pt>
                <c:pt idx="121">
                  <c:v>42886</c:v>
                </c:pt>
                <c:pt idx="122">
                  <c:v>42916</c:v>
                </c:pt>
                <c:pt idx="123">
                  <c:v>42947</c:v>
                </c:pt>
                <c:pt idx="124">
                  <c:v>42978</c:v>
                </c:pt>
                <c:pt idx="125">
                  <c:v>43008</c:v>
                </c:pt>
                <c:pt idx="126">
                  <c:v>43039</c:v>
                </c:pt>
                <c:pt idx="127">
                  <c:v>43069</c:v>
                </c:pt>
                <c:pt idx="128">
                  <c:v>43100</c:v>
                </c:pt>
                <c:pt idx="129">
                  <c:v>43131</c:v>
                </c:pt>
                <c:pt idx="130">
                  <c:v>43159</c:v>
                </c:pt>
                <c:pt idx="131">
                  <c:v>43190</c:v>
                </c:pt>
                <c:pt idx="132">
                  <c:v>43220</c:v>
                </c:pt>
                <c:pt idx="133">
                  <c:v>43251</c:v>
                </c:pt>
                <c:pt idx="134">
                  <c:v>43281</c:v>
                </c:pt>
                <c:pt idx="135">
                  <c:v>43312</c:v>
                </c:pt>
                <c:pt idx="136">
                  <c:v>43343</c:v>
                </c:pt>
                <c:pt idx="137">
                  <c:v>43373</c:v>
                </c:pt>
                <c:pt idx="138">
                  <c:v>43404</c:v>
                </c:pt>
                <c:pt idx="139">
                  <c:v>43434</c:v>
                </c:pt>
                <c:pt idx="140">
                  <c:v>43465</c:v>
                </c:pt>
                <c:pt idx="141">
                  <c:v>43496</c:v>
                </c:pt>
                <c:pt idx="142">
                  <c:v>43524</c:v>
                </c:pt>
                <c:pt idx="143">
                  <c:v>43555</c:v>
                </c:pt>
                <c:pt idx="144">
                  <c:v>43585</c:v>
                </c:pt>
                <c:pt idx="145">
                  <c:v>43616</c:v>
                </c:pt>
                <c:pt idx="146">
                  <c:v>43646</c:v>
                </c:pt>
                <c:pt idx="147">
                  <c:v>43677</c:v>
                </c:pt>
                <c:pt idx="148">
                  <c:v>43708</c:v>
                </c:pt>
                <c:pt idx="149">
                  <c:v>43738</c:v>
                </c:pt>
              </c:numCache>
            </c:numRef>
          </c:cat>
          <c:val>
            <c:numRef>
              <c:f>QT!$C$14:$C$166</c:f>
              <c:numCache>
                <c:formatCode>General</c:formatCode>
                <c:ptCount val="153"/>
                <c:pt idx="0">
                  <c:v>250.16350429999989</c:v>
                </c:pt>
                <c:pt idx="1">
                  <c:v>208.45056400000007</c:v>
                </c:pt>
                <c:pt idx="2">
                  <c:v>212.98667429999995</c:v>
                </c:pt>
                <c:pt idx="3">
                  <c:v>226.96733110000045</c:v>
                </c:pt>
                <c:pt idx="4">
                  <c:v>158.86601640000043</c:v>
                </c:pt>
                <c:pt idx="5">
                  <c:v>316.58049300000005</c:v>
                </c:pt>
                <c:pt idx="6">
                  <c:v>383.54969229999989</c:v>
                </c:pt>
                <c:pt idx="7">
                  <c:v>453.40128060000006</c:v>
                </c:pt>
                <c:pt idx="8">
                  <c:v>676.71806830000025</c:v>
                </c:pt>
                <c:pt idx="9">
                  <c:v>483.29940009999996</c:v>
                </c:pt>
                <c:pt idx="10">
                  <c:v>471.0376002000001</c:v>
                </c:pt>
                <c:pt idx="11">
                  <c:v>579.72547760000009</c:v>
                </c:pt>
                <c:pt idx="12">
                  <c:v>630.45974809999962</c:v>
                </c:pt>
                <c:pt idx="13">
                  <c:v>620.70143279999957</c:v>
                </c:pt>
                <c:pt idx="14">
                  <c:v>564.42815910000002</c:v>
                </c:pt>
                <c:pt idx="15">
                  <c:v>636.05942599999969</c:v>
                </c:pt>
                <c:pt idx="16">
                  <c:v>589.93154609999942</c:v>
                </c:pt>
                <c:pt idx="17">
                  <c:v>783.02240139999981</c:v>
                </c:pt>
                <c:pt idx="18">
                  <c:v>906.88130889999979</c:v>
                </c:pt>
                <c:pt idx="19">
                  <c:v>617.32692659999964</c:v>
                </c:pt>
                <c:pt idx="20">
                  <c:v>608.34438439999963</c:v>
                </c:pt>
                <c:pt idx="21">
                  <c:v>565.42695720000017</c:v>
                </c:pt>
                <c:pt idx="22">
                  <c:v>356.47582740000018</c:v>
                </c:pt>
                <c:pt idx="23">
                  <c:v>276.77038399999975</c:v>
                </c:pt>
                <c:pt idx="24">
                  <c:v>169.59311790000032</c:v>
                </c:pt>
                <c:pt idx="25">
                  <c:v>242.03253300000017</c:v>
                </c:pt>
                <c:pt idx="26">
                  <c:v>492.6625487999998</c:v>
                </c:pt>
                <c:pt idx="27">
                  <c:v>336.30259980000022</c:v>
                </c:pt>
                <c:pt idx="28">
                  <c:v>428.49420630000037</c:v>
                </c:pt>
                <c:pt idx="29">
                  <c:v>166.13316510000021</c:v>
                </c:pt>
                <c:pt idx="30">
                  <c:v>-58.26169020000016</c:v>
                </c:pt>
                <c:pt idx="31">
                  <c:v>100.85415880000026</c:v>
                </c:pt>
                <c:pt idx="32">
                  <c:v>-29.258378100000204</c:v>
                </c:pt>
                <c:pt idx="33">
                  <c:v>153.05963539999999</c:v>
                </c:pt>
                <c:pt idx="34">
                  <c:v>254.77829640000004</c:v>
                </c:pt>
                <c:pt idx="35">
                  <c:v>239.55651600000039</c:v>
                </c:pt>
                <c:pt idx="36">
                  <c:v>250.66697480000011</c:v>
                </c:pt>
                <c:pt idx="37">
                  <c:v>180.60779440000019</c:v>
                </c:pt>
                <c:pt idx="38">
                  <c:v>-173.47149390000016</c:v>
                </c:pt>
                <c:pt idx="39">
                  <c:v>-48.461229599999989</c:v>
                </c:pt>
                <c:pt idx="40">
                  <c:v>-62.534943899999803</c:v>
                </c:pt>
                <c:pt idx="41">
                  <c:v>-243.58728699999998</c:v>
                </c:pt>
                <c:pt idx="42">
                  <c:v>-1.4725220999998179</c:v>
                </c:pt>
                <c:pt idx="43">
                  <c:v>4.250348799999859</c:v>
                </c:pt>
                <c:pt idx="44">
                  <c:v>-127.29684859999946</c:v>
                </c:pt>
                <c:pt idx="45">
                  <c:v>16.39479989999959</c:v>
                </c:pt>
                <c:pt idx="46">
                  <c:v>64.022210399999665</c:v>
                </c:pt>
                <c:pt idx="47">
                  <c:v>11.633755999999718</c:v>
                </c:pt>
                <c:pt idx="48">
                  <c:v>113.40599370000027</c:v>
                </c:pt>
                <c:pt idx="49">
                  <c:v>85.845131100000145</c:v>
                </c:pt>
                <c:pt idx="50">
                  <c:v>295.29890960000006</c:v>
                </c:pt>
                <c:pt idx="51">
                  <c:v>291.34572649999944</c:v>
                </c:pt>
                <c:pt idx="52">
                  <c:v>438.25912569999969</c:v>
                </c:pt>
                <c:pt idx="53">
                  <c:v>701.22943820000035</c:v>
                </c:pt>
                <c:pt idx="54">
                  <c:v>562.38560169999994</c:v>
                </c:pt>
                <c:pt idx="55">
                  <c:v>675.0986883999999</c:v>
                </c:pt>
                <c:pt idx="56">
                  <c:v>948.49484399999938</c:v>
                </c:pt>
                <c:pt idx="57">
                  <c:v>741.74724310000033</c:v>
                </c:pt>
                <c:pt idx="58">
                  <c:v>1353.8604178000001</c:v>
                </c:pt>
                <c:pt idx="59">
                  <c:v>1267.7437896000004</c:v>
                </c:pt>
                <c:pt idx="60">
                  <c:v>1156.9071259999996</c:v>
                </c:pt>
                <c:pt idx="61">
                  <c:v>1122.9198642999995</c:v>
                </c:pt>
                <c:pt idx="62">
                  <c:v>1089.7199857999999</c:v>
                </c:pt>
                <c:pt idx="63">
                  <c:v>932.35339670000042</c:v>
                </c:pt>
                <c:pt idx="64">
                  <c:v>855.55865879999965</c:v>
                </c:pt>
                <c:pt idx="65">
                  <c:v>800.04737279999949</c:v>
                </c:pt>
                <c:pt idx="66">
                  <c:v>747.4261186000009</c:v>
                </c:pt>
                <c:pt idx="67">
                  <c:v>591.53371739999989</c:v>
                </c:pt>
                <c:pt idx="68">
                  <c:v>291.03530970000071</c:v>
                </c:pt>
                <c:pt idx="69">
                  <c:v>247.99756200000056</c:v>
                </c:pt>
                <c:pt idx="70">
                  <c:v>-424.23570489999963</c:v>
                </c:pt>
                <c:pt idx="71">
                  <c:v>-485.29757380000046</c:v>
                </c:pt>
                <c:pt idx="72">
                  <c:v>-498.70087200000012</c:v>
                </c:pt>
                <c:pt idx="73">
                  <c:v>-535.17095909999932</c:v>
                </c:pt>
                <c:pt idx="74">
                  <c:v>-683.07364759999962</c:v>
                </c:pt>
                <c:pt idx="75">
                  <c:v>-658.56715720000022</c:v>
                </c:pt>
                <c:pt idx="76">
                  <c:v>-684.00965679999933</c:v>
                </c:pt>
                <c:pt idx="77">
                  <c:v>-804.83081450000032</c:v>
                </c:pt>
                <c:pt idx="78">
                  <c:v>-786.77441040000053</c:v>
                </c:pt>
                <c:pt idx="79">
                  <c:v>-803.11076819999937</c:v>
                </c:pt>
                <c:pt idx="80">
                  <c:v>-770.4301751000005</c:v>
                </c:pt>
                <c:pt idx="81">
                  <c:v>-665.60855820000063</c:v>
                </c:pt>
                <c:pt idx="82">
                  <c:v>-597.37772580000035</c:v>
                </c:pt>
                <c:pt idx="83">
                  <c:v>-441.90478419999926</c:v>
                </c:pt>
                <c:pt idx="84">
                  <c:v>-335.22253199999955</c:v>
                </c:pt>
                <c:pt idx="85">
                  <c:v>-291.36081620000056</c:v>
                </c:pt>
                <c:pt idx="86">
                  <c:v>-392.86589959999986</c:v>
                </c:pt>
                <c:pt idx="87">
                  <c:v>-342.0895880999999</c:v>
                </c:pt>
                <c:pt idx="88">
                  <c:v>-428.40441060000069</c:v>
                </c:pt>
                <c:pt idx="89">
                  <c:v>-494.34242679999983</c:v>
                </c:pt>
                <c:pt idx="90">
                  <c:v>-556.81154879999985</c:v>
                </c:pt>
                <c:pt idx="91">
                  <c:v>-548.61783530000002</c:v>
                </c:pt>
                <c:pt idx="92">
                  <c:v>-393.68272360000003</c:v>
                </c:pt>
                <c:pt idx="93">
                  <c:v>-484.85409880000009</c:v>
                </c:pt>
                <c:pt idx="94">
                  <c:v>-533.57059350000031</c:v>
                </c:pt>
                <c:pt idx="95">
                  <c:v>-462.92190420000037</c:v>
                </c:pt>
                <c:pt idx="96">
                  <c:v>-494.27691140000007</c:v>
                </c:pt>
                <c:pt idx="97">
                  <c:v>-319.89789829999938</c:v>
                </c:pt>
                <c:pt idx="98">
                  <c:v>-11.427765699999703</c:v>
                </c:pt>
                <c:pt idx="99">
                  <c:v>2.1212184999996886</c:v>
                </c:pt>
                <c:pt idx="100">
                  <c:v>145.52077560000055</c:v>
                </c:pt>
                <c:pt idx="101">
                  <c:v>302.70033630000046</c:v>
                </c:pt>
                <c:pt idx="102">
                  <c:v>390.84836980000006</c:v>
                </c:pt>
                <c:pt idx="103">
                  <c:v>374.18495069999966</c:v>
                </c:pt>
                <c:pt idx="104">
                  <c:v>304.72486080000039</c:v>
                </c:pt>
                <c:pt idx="105">
                  <c:v>514.10372950000033</c:v>
                </c:pt>
                <c:pt idx="106">
                  <c:v>725.26177719999964</c:v>
                </c:pt>
                <c:pt idx="107">
                  <c:v>750.06577799999934</c:v>
                </c:pt>
                <c:pt idx="108">
                  <c:v>837.08430480000027</c:v>
                </c:pt>
                <c:pt idx="109">
                  <c:v>783.83497219999981</c:v>
                </c:pt>
                <c:pt idx="110">
                  <c:v>827.74096979999933</c:v>
                </c:pt>
                <c:pt idx="111">
                  <c:v>841.31337710000048</c:v>
                </c:pt>
                <c:pt idx="112">
                  <c:v>885.05611290000013</c:v>
                </c:pt>
                <c:pt idx="113">
                  <c:v>907.23803949999967</c:v>
                </c:pt>
                <c:pt idx="114">
                  <c:v>882.96882819999928</c:v>
                </c:pt>
                <c:pt idx="115">
                  <c:v>955.20464099999992</c:v>
                </c:pt>
                <c:pt idx="116">
                  <c:v>833.70659669999952</c:v>
                </c:pt>
                <c:pt idx="117">
                  <c:v>939.14888599999949</c:v>
                </c:pt>
                <c:pt idx="118">
                  <c:v>896.52752780000003</c:v>
                </c:pt>
                <c:pt idx="119">
                  <c:v>1108.7337455999996</c:v>
                </c:pt>
                <c:pt idx="120">
                  <c:v>1039.5413947999991</c:v>
                </c:pt>
                <c:pt idx="121">
                  <c:v>1163.4941205999994</c:v>
                </c:pt>
                <c:pt idx="122">
                  <c:v>1097.6660454000005</c:v>
                </c:pt>
                <c:pt idx="123">
                  <c:v>1265.393605499999</c:v>
                </c:pt>
                <c:pt idx="124">
                  <c:v>1315.2394625999998</c:v>
                </c:pt>
                <c:pt idx="125">
                  <c:v>1287.8657101999993</c:v>
                </c:pt>
                <c:pt idx="126">
                  <c:v>1265.4702629999997</c:v>
                </c:pt>
                <c:pt idx="127">
                  <c:v>1343.3203752999998</c:v>
                </c:pt>
                <c:pt idx="128">
                  <c:v>1426.8938260999996</c:v>
                </c:pt>
                <c:pt idx="129">
                  <c:v>1490.2646881999999</c:v>
                </c:pt>
                <c:pt idx="130">
                  <c:v>1508.2270750000007</c:v>
                </c:pt>
                <c:pt idx="131">
                  <c:v>1202.6922956000012</c:v>
                </c:pt>
                <c:pt idx="132">
                  <c:v>1141.7934718000006</c:v>
                </c:pt>
                <c:pt idx="133">
                  <c:v>754.42371619999983</c:v>
                </c:pt>
                <c:pt idx="134">
                  <c:v>635.05918919999976</c:v>
                </c:pt>
                <c:pt idx="135">
                  <c:v>492.93180600000142</c:v>
                </c:pt>
                <c:pt idx="136">
                  <c:v>275.9246151000001</c:v>
                </c:pt>
                <c:pt idx="137">
                  <c:v>245.13455520000173</c:v>
                </c:pt>
                <c:pt idx="138">
                  <c:v>169.24425440000056</c:v>
                </c:pt>
                <c:pt idx="139">
                  <c:v>81.142912300000702</c:v>
                </c:pt>
                <c:pt idx="140">
                  <c:v>63.424714400000859</c:v>
                </c:pt>
                <c:pt idx="141">
                  <c:v>-116.52926569999966</c:v>
                </c:pt>
                <c:pt idx="142">
                  <c:v>-258.40950490000034</c:v>
                </c:pt>
                <c:pt idx="143">
                  <c:v>-282.5177594000001</c:v>
                </c:pt>
                <c:pt idx="144">
                  <c:v>-324.08254680000061</c:v>
                </c:pt>
                <c:pt idx="145">
                  <c:v>-158.25916049999921</c:v>
                </c:pt>
                <c:pt idx="146">
                  <c:v>-121.4172014999999</c:v>
                </c:pt>
                <c:pt idx="147" formatCode="0.0%">
                  <c:v>-146.94444030000042</c:v>
                </c:pt>
                <c:pt idx="148">
                  <c:v>-94.106749499999864</c:v>
                </c:pt>
                <c:pt idx="149">
                  <c:v>-147.72675570000081</c:v>
                </c:pt>
              </c:numCache>
            </c:numRef>
          </c:val>
          <c:extLst xmlns:c16r2="http://schemas.microsoft.com/office/drawing/2015/06/chart">
            <c:ext xmlns:c16="http://schemas.microsoft.com/office/drawing/2014/chart" uri="{C3380CC4-5D6E-409C-BE32-E72D297353CC}">
              <c16:uniqueId val="{00000001-0F63-442C-9991-7E8E715EF192}"/>
            </c:ext>
          </c:extLst>
        </c:ser>
        <c:ser>
          <c:idx val="2"/>
          <c:order val="2"/>
          <c:tx>
            <c:strRef>
              <c:f>QT!$D$13</c:f>
              <c:strCache>
                <c:ptCount val="1"/>
                <c:pt idx="0">
                  <c:v>Japan</c:v>
                </c:pt>
              </c:strCache>
            </c:strRef>
          </c:tx>
          <c:spPr>
            <a:solidFill>
              <a:srgbClr val="7A9B3D"/>
            </a:solidFill>
          </c:spPr>
          <c:invertIfNegative val="0"/>
          <c:cat>
            <c:numRef>
              <c:f>QT!$A$14:$A$166</c:f>
              <c:numCache>
                <c:formatCode>mmm"-"yyyy</c:formatCode>
                <c:ptCount val="153"/>
                <c:pt idx="0">
                  <c:v>39202</c:v>
                </c:pt>
                <c:pt idx="1">
                  <c:v>39233</c:v>
                </c:pt>
                <c:pt idx="2">
                  <c:v>39263</c:v>
                </c:pt>
                <c:pt idx="3">
                  <c:v>39294</c:v>
                </c:pt>
                <c:pt idx="4">
                  <c:v>39325</c:v>
                </c:pt>
                <c:pt idx="5">
                  <c:v>39355</c:v>
                </c:pt>
                <c:pt idx="6">
                  <c:v>39386</c:v>
                </c:pt>
                <c:pt idx="7">
                  <c:v>39416</c:v>
                </c:pt>
                <c:pt idx="8">
                  <c:v>39447</c:v>
                </c:pt>
                <c:pt idx="9">
                  <c:v>39478</c:v>
                </c:pt>
                <c:pt idx="10">
                  <c:v>39507</c:v>
                </c:pt>
                <c:pt idx="11">
                  <c:v>39538</c:v>
                </c:pt>
                <c:pt idx="12">
                  <c:v>39568</c:v>
                </c:pt>
                <c:pt idx="13">
                  <c:v>39599</c:v>
                </c:pt>
                <c:pt idx="14">
                  <c:v>39629</c:v>
                </c:pt>
                <c:pt idx="15">
                  <c:v>39660</c:v>
                </c:pt>
                <c:pt idx="16">
                  <c:v>39691</c:v>
                </c:pt>
                <c:pt idx="17">
                  <c:v>39721</c:v>
                </c:pt>
                <c:pt idx="18">
                  <c:v>39752</c:v>
                </c:pt>
                <c:pt idx="19">
                  <c:v>39782</c:v>
                </c:pt>
                <c:pt idx="20">
                  <c:v>39813</c:v>
                </c:pt>
                <c:pt idx="21">
                  <c:v>39844</c:v>
                </c:pt>
                <c:pt idx="22">
                  <c:v>39872</c:v>
                </c:pt>
                <c:pt idx="23">
                  <c:v>39903</c:v>
                </c:pt>
                <c:pt idx="24">
                  <c:v>39933</c:v>
                </c:pt>
                <c:pt idx="25">
                  <c:v>39964</c:v>
                </c:pt>
                <c:pt idx="26">
                  <c:v>39994</c:v>
                </c:pt>
                <c:pt idx="27">
                  <c:v>40025</c:v>
                </c:pt>
                <c:pt idx="28">
                  <c:v>40056</c:v>
                </c:pt>
                <c:pt idx="29">
                  <c:v>40086</c:v>
                </c:pt>
                <c:pt idx="30">
                  <c:v>40117</c:v>
                </c:pt>
                <c:pt idx="31">
                  <c:v>40147</c:v>
                </c:pt>
                <c:pt idx="32">
                  <c:v>40178</c:v>
                </c:pt>
                <c:pt idx="33">
                  <c:v>40209</c:v>
                </c:pt>
                <c:pt idx="34">
                  <c:v>40237</c:v>
                </c:pt>
                <c:pt idx="35">
                  <c:v>40268</c:v>
                </c:pt>
                <c:pt idx="36">
                  <c:v>40298</c:v>
                </c:pt>
                <c:pt idx="37">
                  <c:v>40329</c:v>
                </c:pt>
                <c:pt idx="38">
                  <c:v>40359</c:v>
                </c:pt>
                <c:pt idx="39">
                  <c:v>40390</c:v>
                </c:pt>
                <c:pt idx="40">
                  <c:v>40421</c:v>
                </c:pt>
                <c:pt idx="41">
                  <c:v>40451</c:v>
                </c:pt>
                <c:pt idx="42">
                  <c:v>40482</c:v>
                </c:pt>
                <c:pt idx="43">
                  <c:v>40512</c:v>
                </c:pt>
                <c:pt idx="44">
                  <c:v>40543</c:v>
                </c:pt>
                <c:pt idx="45">
                  <c:v>40574</c:v>
                </c:pt>
                <c:pt idx="46">
                  <c:v>40602</c:v>
                </c:pt>
                <c:pt idx="47">
                  <c:v>40633</c:v>
                </c:pt>
                <c:pt idx="48">
                  <c:v>40663</c:v>
                </c:pt>
                <c:pt idx="49">
                  <c:v>40694</c:v>
                </c:pt>
                <c:pt idx="50">
                  <c:v>40724</c:v>
                </c:pt>
                <c:pt idx="51">
                  <c:v>40755</c:v>
                </c:pt>
                <c:pt idx="52">
                  <c:v>40786</c:v>
                </c:pt>
                <c:pt idx="53">
                  <c:v>40816</c:v>
                </c:pt>
                <c:pt idx="54">
                  <c:v>40847</c:v>
                </c:pt>
                <c:pt idx="55">
                  <c:v>40877</c:v>
                </c:pt>
                <c:pt idx="56">
                  <c:v>40908</c:v>
                </c:pt>
                <c:pt idx="57">
                  <c:v>40939</c:v>
                </c:pt>
                <c:pt idx="58">
                  <c:v>40968</c:v>
                </c:pt>
                <c:pt idx="59">
                  <c:v>40999</c:v>
                </c:pt>
                <c:pt idx="60">
                  <c:v>41029</c:v>
                </c:pt>
                <c:pt idx="61">
                  <c:v>41060</c:v>
                </c:pt>
                <c:pt idx="62">
                  <c:v>41090</c:v>
                </c:pt>
                <c:pt idx="63">
                  <c:v>41121</c:v>
                </c:pt>
                <c:pt idx="64">
                  <c:v>41152</c:v>
                </c:pt>
                <c:pt idx="65">
                  <c:v>41182</c:v>
                </c:pt>
                <c:pt idx="66">
                  <c:v>41213</c:v>
                </c:pt>
                <c:pt idx="67">
                  <c:v>41243</c:v>
                </c:pt>
                <c:pt idx="68">
                  <c:v>41274</c:v>
                </c:pt>
                <c:pt idx="69">
                  <c:v>41305</c:v>
                </c:pt>
                <c:pt idx="70">
                  <c:v>41333</c:v>
                </c:pt>
                <c:pt idx="71">
                  <c:v>41364</c:v>
                </c:pt>
                <c:pt idx="72">
                  <c:v>41394</c:v>
                </c:pt>
                <c:pt idx="73">
                  <c:v>41425</c:v>
                </c:pt>
                <c:pt idx="74">
                  <c:v>41455</c:v>
                </c:pt>
                <c:pt idx="75">
                  <c:v>41486</c:v>
                </c:pt>
                <c:pt idx="76">
                  <c:v>41517</c:v>
                </c:pt>
                <c:pt idx="77">
                  <c:v>41547</c:v>
                </c:pt>
                <c:pt idx="78">
                  <c:v>41578</c:v>
                </c:pt>
                <c:pt idx="79">
                  <c:v>41608</c:v>
                </c:pt>
                <c:pt idx="80">
                  <c:v>41639</c:v>
                </c:pt>
                <c:pt idx="81">
                  <c:v>41670</c:v>
                </c:pt>
                <c:pt idx="82">
                  <c:v>41698</c:v>
                </c:pt>
                <c:pt idx="83">
                  <c:v>41729</c:v>
                </c:pt>
                <c:pt idx="84">
                  <c:v>41759</c:v>
                </c:pt>
                <c:pt idx="85">
                  <c:v>41790</c:v>
                </c:pt>
                <c:pt idx="86">
                  <c:v>41820</c:v>
                </c:pt>
                <c:pt idx="87">
                  <c:v>41851</c:v>
                </c:pt>
                <c:pt idx="88">
                  <c:v>41882</c:v>
                </c:pt>
                <c:pt idx="89">
                  <c:v>41912</c:v>
                </c:pt>
                <c:pt idx="90">
                  <c:v>41943</c:v>
                </c:pt>
                <c:pt idx="91">
                  <c:v>41973</c:v>
                </c:pt>
                <c:pt idx="92">
                  <c:v>42004</c:v>
                </c:pt>
                <c:pt idx="93">
                  <c:v>42035</c:v>
                </c:pt>
                <c:pt idx="94">
                  <c:v>42063</c:v>
                </c:pt>
                <c:pt idx="95">
                  <c:v>42094</c:v>
                </c:pt>
                <c:pt idx="96">
                  <c:v>42124</c:v>
                </c:pt>
                <c:pt idx="97">
                  <c:v>42155</c:v>
                </c:pt>
                <c:pt idx="98">
                  <c:v>42185</c:v>
                </c:pt>
                <c:pt idx="99">
                  <c:v>42216</c:v>
                </c:pt>
                <c:pt idx="100">
                  <c:v>42247</c:v>
                </c:pt>
                <c:pt idx="101">
                  <c:v>42277</c:v>
                </c:pt>
                <c:pt idx="102">
                  <c:v>42308</c:v>
                </c:pt>
                <c:pt idx="103">
                  <c:v>42338</c:v>
                </c:pt>
                <c:pt idx="104">
                  <c:v>42369</c:v>
                </c:pt>
                <c:pt idx="105">
                  <c:v>42400</c:v>
                </c:pt>
                <c:pt idx="106">
                  <c:v>42429</c:v>
                </c:pt>
                <c:pt idx="107">
                  <c:v>42460</c:v>
                </c:pt>
                <c:pt idx="108">
                  <c:v>42490</c:v>
                </c:pt>
                <c:pt idx="109">
                  <c:v>42521</c:v>
                </c:pt>
                <c:pt idx="110">
                  <c:v>42551</c:v>
                </c:pt>
                <c:pt idx="111">
                  <c:v>42582</c:v>
                </c:pt>
                <c:pt idx="112">
                  <c:v>42613</c:v>
                </c:pt>
                <c:pt idx="113">
                  <c:v>42643</c:v>
                </c:pt>
                <c:pt idx="114">
                  <c:v>42674</c:v>
                </c:pt>
                <c:pt idx="115">
                  <c:v>42704</c:v>
                </c:pt>
                <c:pt idx="116">
                  <c:v>42735</c:v>
                </c:pt>
                <c:pt idx="117">
                  <c:v>42766</c:v>
                </c:pt>
                <c:pt idx="118">
                  <c:v>42794</c:v>
                </c:pt>
                <c:pt idx="119">
                  <c:v>42825</c:v>
                </c:pt>
                <c:pt idx="120">
                  <c:v>42855</c:v>
                </c:pt>
                <c:pt idx="121">
                  <c:v>42886</c:v>
                </c:pt>
                <c:pt idx="122">
                  <c:v>42916</c:v>
                </c:pt>
                <c:pt idx="123">
                  <c:v>42947</c:v>
                </c:pt>
                <c:pt idx="124">
                  <c:v>42978</c:v>
                </c:pt>
                <c:pt idx="125">
                  <c:v>43008</c:v>
                </c:pt>
                <c:pt idx="126">
                  <c:v>43039</c:v>
                </c:pt>
                <c:pt idx="127">
                  <c:v>43069</c:v>
                </c:pt>
                <c:pt idx="128">
                  <c:v>43100</c:v>
                </c:pt>
                <c:pt idx="129">
                  <c:v>43131</c:v>
                </c:pt>
                <c:pt idx="130">
                  <c:v>43159</c:v>
                </c:pt>
                <c:pt idx="131">
                  <c:v>43190</c:v>
                </c:pt>
                <c:pt idx="132">
                  <c:v>43220</c:v>
                </c:pt>
                <c:pt idx="133">
                  <c:v>43251</c:v>
                </c:pt>
                <c:pt idx="134">
                  <c:v>43281</c:v>
                </c:pt>
                <c:pt idx="135">
                  <c:v>43312</c:v>
                </c:pt>
                <c:pt idx="136">
                  <c:v>43343</c:v>
                </c:pt>
                <c:pt idx="137">
                  <c:v>43373</c:v>
                </c:pt>
                <c:pt idx="138">
                  <c:v>43404</c:v>
                </c:pt>
                <c:pt idx="139">
                  <c:v>43434</c:v>
                </c:pt>
                <c:pt idx="140">
                  <c:v>43465</c:v>
                </c:pt>
                <c:pt idx="141">
                  <c:v>43496</c:v>
                </c:pt>
                <c:pt idx="142">
                  <c:v>43524</c:v>
                </c:pt>
                <c:pt idx="143">
                  <c:v>43555</c:v>
                </c:pt>
                <c:pt idx="144">
                  <c:v>43585</c:v>
                </c:pt>
                <c:pt idx="145">
                  <c:v>43616</c:v>
                </c:pt>
                <c:pt idx="146">
                  <c:v>43646</c:v>
                </c:pt>
                <c:pt idx="147">
                  <c:v>43677</c:v>
                </c:pt>
                <c:pt idx="148">
                  <c:v>43708</c:v>
                </c:pt>
                <c:pt idx="149">
                  <c:v>43738</c:v>
                </c:pt>
              </c:numCache>
            </c:numRef>
          </c:cat>
          <c:val>
            <c:numRef>
              <c:f>QT!$D$14:$D$166</c:f>
              <c:numCache>
                <c:formatCode>General</c:formatCode>
                <c:ptCount val="153"/>
                <c:pt idx="0">
                  <c:v>-218.94989986845727</c:v>
                </c:pt>
                <c:pt idx="1">
                  <c:v>-208.81129773799012</c:v>
                </c:pt>
                <c:pt idx="2">
                  <c:v>-177.40277391536264</c:v>
                </c:pt>
                <c:pt idx="3">
                  <c:v>-114.4882766134867</c:v>
                </c:pt>
                <c:pt idx="4">
                  <c:v>-27.987349901801405</c:v>
                </c:pt>
                <c:pt idx="5">
                  <c:v>-36.903808339916246</c:v>
                </c:pt>
                <c:pt idx="6">
                  <c:v>-44.799260415628098</c:v>
                </c:pt>
                <c:pt idx="7">
                  <c:v>-6.59433003167198</c:v>
                </c:pt>
                <c:pt idx="8">
                  <c:v>4.7759975756166417</c:v>
                </c:pt>
                <c:pt idx="9">
                  <c:v>96.985959025385426</c:v>
                </c:pt>
                <c:pt idx="10">
                  <c:v>90.716730757227751</c:v>
                </c:pt>
                <c:pt idx="11">
                  <c:v>164.24577339797275</c:v>
                </c:pt>
                <c:pt idx="12">
                  <c:v>152.91423524806359</c:v>
                </c:pt>
                <c:pt idx="13">
                  <c:v>165.05484983239492</c:v>
                </c:pt>
                <c:pt idx="14">
                  <c:v>132.91605883841495</c:v>
                </c:pt>
                <c:pt idx="15">
                  <c:v>126.9629349296446</c:v>
                </c:pt>
                <c:pt idx="16">
                  <c:v>55.691044602331431</c:v>
                </c:pt>
                <c:pt idx="17">
                  <c:v>90.750062676324234</c:v>
                </c:pt>
                <c:pt idx="18">
                  <c:v>241.93335950211124</c:v>
                </c:pt>
                <c:pt idx="19">
                  <c:v>249.41850903107854</c:v>
                </c:pt>
                <c:pt idx="20">
                  <c:v>355.35673153400762</c:v>
                </c:pt>
                <c:pt idx="21">
                  <c:v>277.55633742285357</c:v>
                </c:pt>
                <c:pt idx="22">
                  <c:v>247.38296647931901</c:v>
                </c:pt>
                <c:pt idx="23">
                  <c:v>140.27129803682104</c:v>
                </c:pt>
                <c:pt idx="24">
                  <c:v>116.2771945582608</c:v>
                </c:pt>
                <c:pt idx="25">
                  <c:v>174.01318609614202</c:v>
                </c:pt>
                <c:pt idx="26">
                  <c:v>188.41362760622903</c:v>
                </c:pt>
                <c:pt idx="27">
                  <c:v>201.61782585090404</c:v>
                </c:pt>
                <c:pt idx="28">
                  <c:v>229.99875624670941</c:v>
                </c:pt>
                <c:pt idx="29">
                  <c:v>218.59949936071988</c:v>
                </c:pt>
                <c:pt idx="30">
                  <c:v>64.331456568762263</c:v>
                </c:pt>
                <c:pt idx="31">
                  <c:v>60.715914224065195</c:v>
                </c:pt>
                <c:pt idx="32">
                  <c:v>17.250009378079856</c:v>
                </c:pt>
                <c:pt idx="33">
                  <c:v>17.794331792273521</c:v>
                </c:pt>
                <c:pt idx="34">
                  <c:v>91.520938252554146</c:v>
                </c:pt>
                <c:pt idx="35">
                  <c:v>76.88031749816426</c:v>
                </c:pt>
                <c:pt idx="36">
                  <c:v>61.541205857936767</c:v>
                </c:pt>
                <c:pt idx="37">
                  <c:v>85.919562630018433</c:v>
                </c:pt>
                <c:pt idx="38">
                  <c:v>109.95638923064166</c:v>
                </c:pt>
                <c:pt idx="39">
                  <c:v>125.62097567326202</c:v>
                </c:pt>
                <c:pt idx="40">
                  <c:v>206.45440679528892</c:v>
                </c:pt>
                <c:pt idx="41">
                  <c:v>151.8940815040155</c:v>
                </c:pt>
                <c:pt idx="42">
                  <c:v>252.8779412928086</c:v>
                </c:pt>
                <c:pt idx="43">
                  <c:v>225.62371320541951</c:v>
                </c:pt>
                <c:pt idx="44">
                  <c:v>182.16000276398091</c:v>
                </c:pt>
                <c:pt idx="45">
                  <c:v>205.11544845742847</c:v>
                </c:pt>
                <c:pt idx="46">
                  <c:v>170.08462618711894</c:v>
                </c:pt>
                <c:pt idx="47">
                  <c:v>400.7192196388205</c:v>
                </c:pt>
                <c:pt idx="48">
                  <c:v>396.37573276079951</c:v>
                </c:pt>
                <c:pt idx="49">
                  <c:v>350.27890366824545</c:v>
                </c:pt>
                <c:pt idx="50">
                  <c:v>364.21634277371282</c:v>
                </c:pt>
                <c:pt idx="51">
                  <c:v>355.62373144876335</c:v>
                </c:pt>
                <c:pt idx="52">
                  <c:v>396.88431494061649</c:v>
                </c:pt>
                <c:pt idx="53">
                  <c:v>366.41845587363696</c:v>
                </c:pt>
                <c:pt idx="54">
                  <c:v>249.61302804156537</c:v>
                </c:pt>
                <c:pt idx="55">
                  <c:v>306.81008582913114</c:v>
                </c:pt>
                <c:pt idx="56">
                  <c:v>293.92651559597607</c:v>
                </c:pt>
                <c:pt idx="57">
                  <c:v>229.85996865520053</c:v>
                </c:pt>
                <c:pt idx="58">
                  <c:v>261.78474306698354</c:v>
                </c:pt>
                <c:pt idx="59">
                  <c:v>-52.575888457945254</c:v>
                </c:pt>
                <c:pt idx="60">
                  <c:v>119.49263617363658</c:v>
                </c:pt>
                <c:pt idx="61">
                  <c:v>126.92724662287547</c:v>
                </c:pt>
                <c:pt idx="62">
                  <c:v>199.57729520393741</c:v>
                </c:pt>
                <c:pt idx="63">
                  <c:v>146.30410971248219</c:v>
                </c:pt>
                <c:pt idx="64">
                  <c:v>67.641008383793505</c:v>
                </c:pt>
                <c:pt idx="65">
                  <c:v>125.79234453651544</c:v>
                </c:pt>
                <c:pt idx="66">
                  <c:v>210.5223867040431</c:v>
                </c:pt>
                <c:pt idx="67">
                  <c:v>83.245032353879594</c:v>
                </c:pt>
                <c:pt idx="68">
                  <c:v>51.66746266449573</c:v>
                </c:pt>
                <c:pt idx="69">
                  <c:v>15.257750970752992</c:v>
                </c:pt>
                <c:pt idx="70">
                  <c:v>-79.7955283232683</c:v>
                </c:pt>
                <c:pt idx="71">
                  <c:v>48.079356453849755</c:v>
                </c:pt>
                <c:pt idx="72">
                  <c:v>49.014312602291056</c:v>
                </c:pt>
                <c:pt idx="73">
                  <c:v>33.65882668206077</c:v>
                </c:pt>
                <c:pt idx="74">
                  <c:v>113.0579469920483</c:v>
                </c:pt>
                <c:pt idx="75">
                  <c:v>130.74824546748641</c:v>
                </c:pt>
                <c:pt idx="76">
                  <c:v>197.17567816903215</c:v>
                </c:pt>
                <c:pt idx="77">
                  <c:v>186.63866118997373</c:v>
                </c:pt>
                <c:pt idx="78">
                  <c:v>258.57451571254029</c:v>
                </c:pt>
                <c:pt idx="79">
                  <c:v>309.69070891397865</c:v>
                </c:pt>
                <c:pt idx="80">
                  <c:v>276.9262894009301</c:v>
                </c:pt>
                <c:pt idx="81">
                  <c:v>443.45749947926947</c:v>
                </c:pt>
                <c:pt idx="82">
                  <c:v>595.94027588704694</c:v>
                </c:pt>
                <c:pt idx="83">
                  <c:v>621.47994272835865</c:v>
                </c:pt>
                <c:pt idx="84">
                  <c:v>615.71813202901012</c:v>
                </c:pt>
                <c:pt idx="85">
                  <c:v>669.49737593466079</c:v>
                </c:pt>
                <c:pt idx="86">
                  <c:v>601.8055925354397</c:v>
                </c:pt>
                <c:pt idx="87">
                  <c:v>669.58052175678847</c:v>
                </c:pt>
                <c:pt idx="88">
                  <c:v>577.18523353296541</c:v>
                </c:pt>
                <c:pt idx="89">
                  <c:v>474.0918863602177</c:v>
                </c:pt>
                <c:pt idx="90">
                  <c:v>450.87201835022614</c:v>
                </c:pt>
                <c:pt idx="91">
                  <c:v>317.64169114294117</c:v>
                </c:pt>
                <c:pt idx="92">
                  <c:v>349.10010696608708</c:v>
                </c:pt>
                <c:pt idx="93">
                  <c:v>393.84042504983887</c:v>
                </c:pt>
                <c:pt idx="94">
                  <c:v>343.87578940411555</c:v>
                </c:pt>
                <c:pt idx="95">
                  <c:v>327.3176858293092</c:v>
                </c:pt>
                <c:pt idx="96">
                  <c:v>382.20124588703317</c:v>
                </c:pt>
                <c:pt idx="97">
                  <c:v>345.00595697869585</c:v>
                </c:pt>
                <c:pt idx="98">
                  <c:v>266.52124765238659</c:v>
                </c:pt>
                <c:pt idx="99">
                  <c:v>229.52240599171648</c:v>
                </c:pt>
                <c:pt idx="100">
                  <c:v>258.5335252519032</c:v>
                </c:pt>
                <c:pt idx="101">
                  <c:v>467.90751716735014</c:v>
                </c:pt>
                <c:pt idx="102">
                  <c:v>456.48111853483897</c:v>
                </c:pt>
                <c:pt idx="103">
                  <c:v>551.76418674514639</c:v>
                </c:pt>
                <c:pt idx="104">
                  <c:v>633.49827224379987</c:v>
                </c:pt>
                <c:pt idx="105">
                  <c:v>721.72316416974127</c:v>
                </c:pt>
                <c:pt idx="106">
                  <c:v>824.63594818769172</c:v>
                </c:pt>
                <c:pt idx="107">
                  <c:v>904.15278550972687</c:v>
                </c:pt>
                <c:pt idx="108">
                  <c:v>998.03654997599574</c:v>
                </c:pt>
                <c:pt idx="109">
                  <c:v>1070.0436068531035</c:v>
                </c:pt>
                <c:pt idx="110">
                  <c:v>1315.7105728583813</c:v>
                </c:pt>
                <c:pt idx="111">
                  <c:v>1379.4630408789574</c:v>
                </c:pt>
                <c:pt idx="112">
                  <c:v>1535.6285567901114</c:v>
                </c:pt>
                <c:pt idx="113">
                  <c:v>1440.9126688514973</c:v>
                </c:pt>
                <c:pt idx="114">
                  <c:v>1347.9024809659111</c:v>
                </c:pt>
                <c:pt idx="115">
                  <c:v>1235.8974015168083</c:v>
                </c:pt>
                <c:pt idx="116">
                  <c:v>958.22148453888815</c:v>
                </c:pt>
                <c:pt idx="117">
                  <c:v>842.68024197869227</c:v>
                </c:pt>
                <c:pt idx="118">
                  <c:v>798.28448185523553</c:v>
                </c:pt>
                <c:pt idx="119">
                  <c:v>748.11477429568333</c:v>
                </c:pt>
                <c:pt idx="120">
                  <c:v>738.37075072264554</c:v>
                </c:pt>
                <c:pt idx="121">
                  <c:v>551.26637813648836</c:v>
                </c:pt>
                <c:pt idx="122">
                  <c:v>419.35202694095074</c:v>
                </c:pt>
                <c:pt idx="123">
                  <c:v>244.40487447161274</c:v>
                </c:pt>
                <c:pt idx="124">
                  <c:v>183.64643116244395</c:v>
                </c:pt>
                <c:pt idx="125">
                  <c:v>146.6373227076181</c:v>
                </c:pt>
                <c:pt idx="126">
                  <c:v>128.57956657937387</c:v>
                </c:pt>
                <c:pt idx="127">
                  <c:v>280.97454310215488</c:v>
                </c:pt>
                <c:pt idx="128">
                  <c:v>509.01176395156432</c:v>
                </c:pt>
                <c:pt idx="129">
                  <c:v>554.75289602516841</c:v>
                </c:pt>
                <c:pt idx="130">
                  <c:v>617.06569732994069</c:v>
                </c:pt>
                <c:pt idx="131">
                  <c:v>641.33054080419515</c:v>
                </c:pt>
                <c:pt idx="132">
                  <c:v>448.5545157208204</c:v>
                </c:pt>
                <c:pt idx="133">
                  <c:v>468.41626505644297</c:v>
                </c:pt>
                <c:pt idx="134">
                  <c:v>352.13969026623994</c:v>
                </c:pt>
                <c:pt idx="135">
                  <c:v>401.70336910392024</c:v>
                </c:pt>
                <c:pt idx="136">
                  <c:v>305.42323221883549</c:v>
                </c:pt>
                <c:pt idx="137">
                  <c:v>232.8256573008627</c:v>
                </c:pt>
                <c:pt idx="138">
                  <c:v>307.23070683993825</c:v>
                </c:pt>
                <c:pt idx="139">
                  <c:v>275.59280823142183</c:v>
                </c:pt>
                <c:pt idx="140">
                  <c:v>303.78428989317194</c:v>
                </c:pt>
                <c:pt idx="141">
                  <c:v>360.57383321366922</c:v>
                </c:pt>
                <c:pt idx="142">
                  <c:v>149.85155792501192</c:v>
                </c:pt>
                <c:pt idx="143">
                  <c:v>30.438939991585201</c:v>
                </c:pt>
                <c:pt idx="144">
                  <c:v>64.536096292366452</c:v>
                </c:pt>
                <c:pt idx="145">
                  <c:v>227.08391898260416</c:v>
                </c:pt>
                <c:pt idx="146">
                  <c:v>298.03503548313779</c:v>
                </c:pt>
                <c:pt idx="147">
                  <c:v>298.54454012435031</c:v>
                </c:pt>
                <c:pt idx="148">
                  <c:v>253.8939419186388</c:v>
                </c:pt>
                <c:pt idx="149">
                  <c:v>369.62221754258184</c:v>
                </c:pt>
              </c:numCache>
            </c:numRef>
          </c:val>
          <c:extLst xmlns:c16r2="http://schemas.microsoft.com/office/drawing/2015/06/chart">
            <c:ext xmlns:c16="http://schemas.microsoft.com/office/drawing/2014/chart" uri="{C3380CC4-5D6E-409C-BE32-E72D297353CC}">
              <c16:uniqueId val="{00000002-0F63-442C-9991-7E8E715EF192}"/>
            </c:ext>
          </c:extLst>
        </c:ser>
        <c:ser>
          <c:idx val="3"/>
          <c:order val="3"/>
          <c:tx>
            <c:strRef>
              <c:f>QT!$E$13</c:f>
              <c:strCache>
                <c:ptCount val="1"/>
                <c:pt idx="0">
                  <c:v>UK</c:v>
                </c:pt>
              </c:strCache>
            </c:strRef>
          </c:tx>
          <c:spPr>
            <a:solidFill>
              <a:srgbClr val="298FC2"/>
            </a:solidFill>
          </c:spPr>
          <c:invertIfNegative val="0"/>
          <c:cat>
            <c:numRef>
              <c:f>QT!$A$14:$A$166</c:f>
              <c:numCache>
                <c:formatCode>mmm"-"yyyy</c:formatCode>
                <c:ptCount val="153"/>
                <c:pt idx="0">
                  <c:v>39202</c:v>
                </c:pt>
                <c:pt idx="1">
                  <c:v>39233</c:v>
                </c:pt>
                <c:pt idx="2">
                  <c:v>39263</c:v>
                </c:pt>
                <c:pt idx="3">
                  <c:v>39294</c:v>
                </c:pt>
                <c:pt idx="4">
                  <c:v>39325</c:v>
                </c:pt>
                <c:pt idx="5">
                  <c:v>39355</c:v>
                </c:pt>
                <c:pt idx="6">
                  <c:v>39386</c:v>
                </c:pt>
                <c:pt idx="7">
                  <c:v>39416</c:v>
                </c:pt>
                <c:pt idx="8">
                  <c:v>39447</c:v>
                </c:pt>
                <c:pt idx="9">
                  <c:v>39478</c:v>
                </c:pt>
                <c:pt idx="10">
                  <c:v>39507</c:v>
                </c:pt>
                <c:pt idx="11">
                  <c:v>39538</c:v>
                </c:pt>
                <c:pt idx="12">
                  <c:v>39568</c:v>
                </c:pt>
                <c:pt idx="13">
                  <c:v>39599</c:v>
                </c:pt>
                <c:pt idx="14">
                  <c:v>39629</c:v>
                </c:pt>
                <c:pt idx="15">
                  <c:v>39660</c:v>
                </c:pt>
                <c:pt idx="16">
                  <c:v>39691</c:v>
                </c:pt>
                <c:pt idx="17">
                  <c:v>39721</c:v>
                </c:pt>
                <c:pt idx="18">
                  <c:v>39752</c:v>
                </c:pt>
                <c:pt idx="19">
                  <c:v>39782</c:v>
                </c:pt>
                <c:pt idx="20">
                  <c:v>39813</c:v>
                </c:pt>
                <c:pt idx="21">
                  <c:v>39844</c:v>
                </c:pt>
                <c:pt idx="22">
                  <c:v>39872</c:v>
                </c:pt>
                <c:pt idx="23">
                  <c:v>39903</c:v>
                </c:pt>
                <c:pt idx="24">
                  <c:v>39933</c:v>
                </c:pt>
                <c:pt idx="25">
                  <c:v>39964</c:v>
                </c:pt>
                <c:pt idx="26">
                  <c:v>39994</c:v>
                </c:pt>
                <c:pt idx="27">
                  <c:v>40025</c:v>
                </c:pt>
                <c:pt idx="28">
                  <c:v>40056</c:v>
                </c:pt>
                <c:pt idx="29">
                  <c:v>40086</c:v>
                </c:pt>
                <c:pt idx="30">
                  <c:v>40117</c:v>
                </c:pt>
                <c:pt idx="31">
                  <c:v>40147</c:v>
                </c:pt>
                <c:pt idx="32">
                  <c:v>40178</c:v>
                </c:pt>
                <c:pt idx="33">
                  <c:v>40209</c:v>
                </c:pt>
                <c:pt idx="34">
                  <c:v>40237</c:v>
                </c:pt>
                <c:pt idx="35">
                  <c:v>40268</c:v>
                </c:pt>
                <c:pt idx="36">
                  <c:v>40298</c:v>
                </c:pt>
                <c:pt idx="37">
                  <c:v>40329</c:v>
                </c:pt>
                <c:pt idx="38">
                  <c:v>40359</c:v>
                </c:pt>
                <c:pt idx="39">
                  <c:v>40390</c:v>
                </c:pt>
                <c:pt idx="40">
                  <c:v>40421</c:v>
                </c:pt>
                <c:pt idx="41">
                  <c:v>40451</c:v>
                </c:pt>
                <c:pt idx="42">
                  <c:v>40482</c:v>
                </c:pt>
                <c:pt idx="43">
                  <c:v>40512</c:v>
                </c:pt>
                <c:pt idx="44">
                  <c:v>40543</c:v>
                </c:pt>
                <c:pt idx="45">
                  <c:v>40574</c:v>
                </c:pt>
                <c:pt idx="46">
                  <c:v>40602</c:v>
                </c:pt>
                <c:pt idx="47">
                  <c:v>40633</c:v>
                </c:pt>
                <c:pt idx="48">
                  <c:v>40663</c:v>
                </c:pt>
                <c:pt idx="49">
                  <c:v>40694</c:v>
                </c:pt>
                <c:pt idx="50">
                  <c:v>40724</c:v>
                </c:pt>
                <c:pt idx="51">
                  <c:v>40755</c:v>
                </c:pt>
                <c:pt idx="52">
                  <c:v>40786</c:v>
                </c:pt>
                <c:pt idx="53">
                  <c:v>40816</c:v>
                </c:pt>
                <c:pt idx="54">
                  <c:v>40847</c:v>
                </c:pt>
                <c:pt idx="55">
                  <c:v>40877</c:v>
                </c:pt>
                <c:pt idx="56">
                  <c:v>40908</c:v>
                </c:pt>
                <c:pt idx="57">
                  <c:v>40939</c:v>
                </c:pt>
                <c:pt idx="58">
                  <c:v>40968</c:v>
                </c:pt>
                <c:pt idx="59">
                  <c:v>40999</c:v>
                </c:pt>
                <c:pt idx="60">
                  <c:v>41029</c:v>
                </c:pt>
                <c:pt idx="61">
                  <c:v>41060</c:v>
                </c:pt>
                <c:pt idx="62">
                  <c:v>41090</c:v>
                </c:pt>
                <c:pt idx="63">
                  <c:v>41121</c:v>
                </c:pt>
                <c:pt idx="64">
                  <c:v>41152</c:v>
                </c:pt>
                <c:pt idx="65">
                  <c:v>41182</c:v>
                </c:pt>
                <c:pt idx="66">
                  <c:v>41213</c:v>
                </c:pt>
                <c:pt idx="67">
                  <c:v>41243</c:v>
                </c:pt>
                <c:pt idx="68">
                  <c:v>41274</c:v>
                </c:pt>
                <c:pt idx="69">
                  <c:v>41305</c:v>
                </c:pt>
                <c:pt idx="70">
                  <c:v>41333</c:v>
                </c:pt>
                <c:pt idx="71">
                  <c:v>41364</c:v>
                </c:pt>
                <c:pt idx="72">
                  <c:v>41394</c:v>
                </c:pt>
                <c:pt idx="73">
                  <c:v>41425</c:v>
                </c:pt>
                <c:pt idx="74">
                  <c:v>41455</c:v>
                </c:pt>
                <c:pt idx="75">
                  <c:v>41486</c:v>
                </c:pt>
                <c:pt idx="76">
                  <c:v>41517</c:v>
                </c:pt>
                <c:pt idx="77">
                  <c:v>41547</c:v>
                </c:pt>
                <c:pt idx="78">
                  <c:v>41578</c:v>
                </c:pt>
                <c:pt idx="79">
                  <c:v>41608</c:v>
                </c:pt>
                <c:pt idx="80">
                  <c:v>41639</c:v>
                </c:pt>
                <c:pt idx="81">
                  <c:v>41670</c:v>
                </c:pt>
                <c:pt idx="82">
                  <c:v>41698</c:v>
                </c:pt>
                <c:pt idx="83">
                  <c:v>41729</c:v>
                </c:pt>
                <c:pt idx="84">
                  <c:v>41759</c:v>
                </c:pt>
                <c:pt idx="85">
                  <c:v>41790</c:v>
                </c:pt>
                <c:pt idx="86">
                  <c:v>41820</c:v>
                </c:pt>
                <c:pt idx="87">
                  <c:v>41851</c:v>
                </c:pt>
                <c:pt idx="88">
                  <c:v>41882</c:v>
                </c:pt>
                <c:pt idx="89">
                  <c:v>41912</c:v>
                </c:pt>
                <c:pt idx="90">
                  <c:v>41943</c:v>
                </c:pt>
                <c:pt idx="91">
                  <c:v>41973</c:v>
                </c:pt>
                <c:pt idx="92">
                  <c:v>42004</c:v>
                </c:pt>
                <c:pt idx="93">
                  <c:v>42035</c:v>
                </c:pt>
                <c:pt idx="94">
                  <c:v>42063</c:v>
                </c:pt>
                <c:pt idx="95">
                  <c:v>42094</c:v>
                </c:pt>
                <c:pt idx="96">
                  <c:v>42124</c:v>
                </c:pt>
                <c:pt idx="97">
                  <c:v>42155</c:v>
                </c:pt>
                <c:pt idx="98">
                  <c:v>42185</c:v>
                </c:pt>
                <c:pt idx="99">
                  <c:v>42216</c:v>
                </c:pt>
                <c:pt idx="100">
                  <c:v>42247</c:v>
                </c:pt>
                <c:pt idx="101">
                  <c:v>42277</c:v>
                </c:pt>
                <c:pt idx="102">
                  <c:v>42308</c:v>
                </c:pt>
                <c:pt idx="103">
                  <c:v>42338</c:v>
                </c:pt>
                <c:pt idx="104">
                  <c:v>42369</c:v>
                </c:pt>
                <c:pt idx="105">
                  <c:v>42400</c:v>
                </c:pt>
                <c:pt idx="106">
                  <c:v>42429</c:v>
                </c:pt>
                <c:pt idx="107">
                  <c:v>42460</c:v>
                </c:pt>
                <c:pt idx="108">
                  <c:v>42490</c:v>
                </c:pt>
                <c:pt idx="109">
                  <c:v>42521</c:v>
                </c:pt>
                <c:pt idx="110">
                  <c:v>42551</c:v>
                </c:pt>
                <c:pt idx="111">
                  <c:v>42582</c:v>
                </c:pt>
                <c:pt idx="112">
                  <c:v>42613</c:v>
                </c:pt>
                <c:pt idx="113">
                  <c:v>42643</c:v>
                </c:pt>
                <c:pt idx="114">
                  <c:v>42674</c:v>
                </c:pt>
                <c:pt idx="115">
                  <c:v>42704</c:v>
                </c:pt>
                <c:pt idx="116">
                  <c:v>42735</c:v>
                </c:pt>
                <c:pt idx="117">
                  <c:v>42766</c:v>
                </c:pt>
                <c:pt idx="118">
                  <c:v>42794</c:v>
                </c:pt>
                <c:pt idx="119">
                  <c:v>42825</c:v>
                </c:pt>
                <c:pt idx="120">
                  <c:v>42855</c:v>
                </c:pt>
                <c:pt idx="121">
                  <c:v>42886</c:v>
                </c:pt>
                <c:pt idx="122">
                  <c:v>42916</c:v>
                </c:pt>
                <c:pt idx="123">
                  <c:v>42947</c:v>
                </c:pt>
                <c:pt idx="124">
                  <c:v>42978</c:v>
                </c:pt>
                <c:pt idx="125">
                  <c:v>43008</c:v>
                </c:pt>
                <c:pt idx="126">
                  <c:v>43039</c:v>
                </c:pt>
                <c:pt idx="127">
                  <c:v>43069</c:v>
                </c:pt>
                <c:pt idx="128">
                  <c:v>43100</c:v>
                </c:pt>
                <c:pt idx="129">
                  <c:v>43131</c:v>
                </c:pt>
                <c:pt idx="130">
                  <c:v>43159</c:v>
                </c:pt>
                <c:pt idx="131">
                  <c:v>43190</c:v>
                </c:pt>
                <c:pt idx="132">
                  <c:v>43220</c:v>
                </c:pt>
                <c:pt idx="133">
                  <c:v>43251</c:v>
                </c:pt>
                <c:pt idx="134">
                  <c:v>43281</c:v>
                </c:pt>
                <c:pt idx="135">
                  <c:v>43312</c:v>
                </c:pt>
                <c:pt idx="136">
                  <c:v>43343</c:v>
                </c:pt>
                <c:pt idx="137">
                  <c:v>43373</c:v>
                </c:pt>
                <c:pt idx="138">
                  <c:v>43404</c:v>
                </c:pt>
                <c:pt idx="139">
                  <c:v>43434</c:v>
                </c:pt>
                <c:pt idx="140">
                  <c:v>43465</c:v>
                </c:pt>
                <c:pt idx="141">
                  <c:v>43496</c:v>
                </c:pt>
                <c:pt idx="142">
                  <c:v>43524</c:v>
                </c:pt>
                <c:pt idx="143">
                  <c:v>43555</c:v>
                </c:pt>
                <c:pt idx="144">
                  <c:v>43585</c:v>
                </c:pt>
                <c:pt idx="145">
                  <c:v>43616</c:v>
                </c:pt>
                <c:pt idx="146">
                  <c:v>43646</c:v>
                </c:pt>
                <c:pt idx="147">
                  <c:v>43677</c:v>
                </c:pt>
                <c:pt idx="148">
                  <c:v>43708</c:v>
                </c:pt>
                <c:pt idx="149">
                  <c:v>43738</c:v>
                </c:pt>
              </c:numCache>
            </c:numRef>
          </c:cat>
          <c:val>
            <c:numRef>
              <c:f>QT!$E$14:$E$166</c:f>
              <c:numCache>
                <c:formatCode>General</c:formatCode>
                <c:ptCount val="153"/>
                <c:pt idx="0">
                  <c:v>13.206102299999994</c:v>
                </c:pt>
                <c:pt idx="1">
                  <c:v>4.6350458999999677</c:v>
                </c:pt>
                <c:pt idx="2">
                  <c:v>6.9054503999999852</c:v>
                </c:pt>
                <c:pt idx="3">
                  <c:v>52.206844900000021</c:v>
                </c:pt>
                <c:pt idx="4">
                  <c:v>45.822748800000035</c:v>
                </c:pt>
                <c:pt idx="5">
                  <c:v>47.363956600000066</c:v>
                </c:pt>
                <c:pt idx="6">
                  <c:v>48.457356399999988</c:v>
                </c:pt>
                <c:pt idx="7">
                  <c:v>47.952481600000013</c:v>
                </c:pt>
                <c:pt idx="8">
                  <c:v>38.117580399999937</c:v>
                </c:pt>
                <c:pt idx="9">
                  <c:v>38.688453900000027</c:v>
                </c:pt>
                <c:pt idx="10">
                  <c:v>38.119219299999976</c:v>
                </c:pt>
                <c:pt idx="11">
                  <c:v>42.680903300000047</c:v>
                </c:pt>
                <c:pt idx="12">
                  <c:v>23.475016900000007</c:v>
                </c:pt>
                <c:pt idx="13">
                  <c:v>22.245549600000054</c:v>
                </c:pt>
                <c:pt idx="14">
                  <c:v>22.174778899999996</c:v>
                </c:pt>
                <c:pt idx="15">
                  <c:v>74.184052499999993</c:v>
                </c:pt>
                <c:pt idx="16">
                  <c:v>62.501861500000004</c:v>
                </c:pt>
                <c:pt idx="17">
                  <c:v>49.494560099999944</c:v>
                </c:pt>
                <c:pt idx="18">
                  <c:v>193.06921710000003</c:v>
                </c:pt>
                <c:pt idx="19">
                  <c:v>153.88452889999996</c:v>
                </c:pt>
                <c:pt idx="20">
                  <c:v>148.12496590000003</c:v>
                </c:pt>
                <c:pt idx="21">
                  <c:v>67.841381999999953</c:v>
                </c:pt>
                <c:pt idx="22">
                  <c:v>67.668629999999951</c:v>
                </c:pt>
                <c:pt idx="23">
                  <c:v>59.448547499999975</c:v>
                </c:pt>
                <c:pt idx="24">
                  <c:v>141.83427679999997</c:v>
                </c:pt>
                <c:pt idx="25">
                  <c:v>158.89818399999999</c:v>
                </c:pt>
                <c:pt idx="26">
                  <c:v>179.70159770000001</c:v>
                </c:pt>
                <c:pt idx="27">
                  <c:v>96.981456600000016</c:v>
                </c:pt>
                <c:pt idx="28">
                  <c:v>114.55329990000001</c:v>
                </c:pt>
                <c:pt idx="29">
                  <c:v>122.10289560000001</c:v>
                </c:pt>
                <c:pt idx="30">
                  <c:v>-16.792325200000068</c:v>
                </c:pt>
                <c:pt idx="31">
                  <c:v>29.0146476</c:v>
                </c:pt>
                <c:pt idx="32">
                  <c:v>31.429238400000003</c:v>
                </c:pt>
                <c:pt idx="33">
                  <c:v>145.21751580000003</c:v>
                </c:pt>
                <c:pt idx="34">
                  <c:v>132.31743180000007</c:v>
                </c:pt>
                <c:pt idx="35">
                  <c:v>122.76079380000004</c:v>
                </c:pt>
                <c:pt idx="36">
                  <c:v>60.510301200000008</c:v>
                </c:pt>
                <c:pt idx="37">
                  <c:v>28.351400899999991</c:v>
                </c:pt>
                <c:pt idx="38">
                  <c:v>9.9010582999999883</c:v>
                </c:pt>
                <c:pt idx="39">
                  <c:v>3.9151769999999919</c:v>
                </c:pt>
                <c:pt idx="40">
                  <c:v>9.1697969999999795</c:v>
                </c:pt>
                <c:pt idx="41">
                  <c:v>12.187725300000062</c:v>
                </c:pt>
                <c:pt idx="42">
                  <c:v>6.4162374000000799</c:v>
                </c:pt>
                <c:pt idx="43">
                  <c:v>-0.46160399999994883</c:v>
                </c:pt>
                <c:pt idx="44">
                  <c:v>-0.63237739999999487</c:v>
                </c:pt>
                <c:pt idx="45">
                  <c:v>-25.03625999999992</c:v>
                </c:pt>
                <c:pt idx="46">
                  <c:v>-3.1171631999999949</c:v>
                </c:pt>
                <c:pt idx="47">
                  <c:v>11.862346799999923</c:v>
                </c:pt>
                <c:pt idx="48">
                  <c:v>2.4760488999999719</c:v>
                </c:pt>
                <c:pt idx="49">
                  <c:v>17.985588899999961</c:v>
                </c:pt>
                <c:pt idx="50">
                  <c:v>12.835349299999965</c:v>
                </c:pt>
                <c:pt idx="51">
                  <c:v>17.985933599999949</c:v>
                </c:pt>
                <c:pt idx="52">
                  <c:v>14.056917000000002</c:v>
                </c:pt>
                <c:pt idx="53">
                  <c:v>1.552820999999982</c:v>
                </c:pt>
                <c:pt idx="54">
                  <c:v>65.894142599999924</c:v>
                </c:pt>
                <c:pt idx="55">
                  <c:v>64.676160999999951</c:v>
                </c:pt>
                <c:pt idx="56">
                  <c:v>67.356533199999959</c:v>
                </c:pt>
                <c:pt idx="57">
                  <c:v>136.04621119999993</c:v>
                </c:pt>
                <c:pt idx="58">
                  <c:v>137.10945839999994</c:v>
                </c:pt>
                <c:pt idx="59">
                  <c:v>136.92906440000002</c:v>
                </c:pt>
                <c:pt idx="60">
                  <c:v>189.78237390000012</c:v>
                </c:pt>
                <c:pt idx="61">
                  <c:v>188.15353200000007</c:v>
                </c:pt>
                <c:pt idx="62">
                  <c:v>177.56062310000016</c:v>
                </c:pt>
                <c:pt idx="63">
                  <c:v>230.24232920000003</c:v>
                </c:pt>
                <c:pt idx="64">
                  <c:v>230.58371119999993</c:v>
                </c:pt>
                <c:pt idx="65">
                  <c:v>260.94190839999993</c:v>
                </c:pt>
                <c:pt idx="66">
                  <c:v>202.23275520000007</c:v>
                </c:pt>
                <c:pt idx="67">
                  <c:v>196.5335532</c:v>
                </c:pt>
                <c:pt idx="68">
                  <c:v>210.15368430000004</c:v>
                </c:pt>
                <c:pt idx="69">
                  <c:v>126.34892649999996</c:v>
                </c:pt>
                <c:pt idx="70">
                  <c:v>97.153331400000042</c:v>
                </c:pt>
                <c:pt idx="71">
                  <c:v>80.565027999999984</c:v>
                </c:pt>
                <c:pt idx="72">
                  <c:v>42.118061199999836</c:v>
                </c:pt>
                <c:pt idx="73">
                  <c:v>44.291121599999926</c:v>
                </c:pt>
                <c:pt idx="74">
                  <c:v>65.47283039999985</c:v>
                </c:pt>
                <c:pt idx="75">
                  <c:v>-12.749434900000022</c:v>
                </c:pt>
                <c:pt idx="76">
                  <c:v>-4.7977250999999832</c:v>
                </c:pt>
                <c:pt idx="77">
                  <c:v>-5.6616582999999832</c:v>
                </c:pt>
                <c:pt idx="78">
                  <c:v>-14.0714742000001</c:v>
                </c:pt>
                <c:pt idx="79">
                  <c:v>-9.3949707999999568</c:v>
                </c:pt>
                <c:pt idx="80">
                  <c:v>-5.3052922000000891</c:v>
                </c:pt>
                <c:pt idx="81">
                  <c:v>19.586521500000064</c:v>
                </c:pt>
                <c:pt idx="82">
                  <c:v>42.977279800000105</c:v>
                </c:pt>
                <c:pt idx="83">
                  <c:v>61.560805600000101</c:v>
                </c:pt>
                <c:pt idx="84">
                  <c:v>58.002703200000113</c:v>
                </c:pt>
                <c:pt idx="85">
                  <c:v>62.366530199999936</c:v>
                </c:pt>
                <c:pt idx="86">
                  <c:v>57.113076800000108</c:v>
                </c:pt>
                <c:pt idx="87">
                  <c:v>81.080539499999944</c:v>
                </c:pt>
                <c:pt idx="88">
                  <c:v>53.149797500000041</c:v>
                </c:pt>
                <c:pt idx="89">
                  <c:v>21.265942500000023</c:v>
                </c:pt>
                <c:pt idx="90">
                  <c:v>7.7187330000000332</c:v>
                </c:pt>
                <c:pt idx="91">
                  <c:v>-4.6809378000000068</c:v>
                </c:pt>
                <c:pt idx="92">
                  <c:v>-21.197951499999924</c:v>
                </c:pt>
                <c:pt idx="93">
                  <c:v>-42.674403000000027</c:v>
                </c:pt>
                <c:pt idx="94">
                  <c:v>-38.544273700000133</c:v>
                </c:pt>
                <c:pt idx="95">
                  <c:v>-56.447548600000118</c:v>
                </c:pt>
                <c:pt idx="96">
                  <c:v>-52.732458000000037</c:v>
                </c:pt>
                <c:pt idx="97">
                  <c:v>-36.187153799999926</c:v>
                </c:pt>
                <c:pt idx="98">
                  <c:v>-33.851427600000036</c:v>
                </c:pt>
                <c:pt idx="99">
                  <c:v>-38.976052999999844</c:v>
                </c:pt>
                <c:pt idx="100">
                  <c:v>-23.39607619999995</c:v>
                </c:pt>
                <c:pt idx="101">
                  <c:v>-16.849715199999892</c:v>
                </c:pt>
                <c:pt idx="102">
                  <c:v>-9.9102625999999425</c:v>
                </c:pt>
                <c:pt idx="103">
                  <c:v>-3.8412885999999924</c:v>
                </c:pt>
                <c:pt idx="104">
                  <c:v>-7.6129193999999734</c:v>
                </c:pt>
                <c:pt idx="105">
                  <c:v>-12.859861799999983</c:v>
                </c:pt>
                <c:pt idx="106">
                  <c:v>-24.858463499999985</c:v>
                </c:pt>
                <c:pt idx="107">
                  <c:v>-11.354019600000044</c:v>
                </c:pt>
                <c:pt idx="108">
                  <c:v>-8.0308343000000662</c:v>
                </c:pt>
                <c:pt idx="109">
                  <c:v>-19.555977200000019</c:v>
                </c:pt>
                <c:pt idx="110">
                  <c:v>-38.624652500000025</c:v>
                </c:pt>
                <c:pt idx="111">
                  <c:v>-61.432857200000136</c:v>
                </c:pt>
                <c:pt idx="112">
                  <c:v>-63.672065600000053</c:v>
                </c:pt>
                <c:pt idx="113">
                  <c:v>-51.856221800000156</c:v>
                </c:pt>
                <c:pt idx="114">
                  <c:v>-39.454712199999854</c:v>
                </c:pt>
                <c:pt idx="115">
                  <c:v>-28.206210799999965</c:v>
                </c:pt>
                <c:pt idx="116">
                  <c:v>-16.771968200000043</c:v>
                </c:pt>
                <c:pt idx="117">
                  <c:v>57.673209599999886</c:v>
                </c:pt>
                <c:pt idx="118">
                  <c:v>13.206102299999994</c:v>
                </c:pt>
                <c:pt idx="119">
                  <c:v>62.647259399999932</c:v>
                </c:pt>
                <c:pt idx="120">
                  <c:v>65.529985500000109</c:v>
                </c:pt>
                <c:pt idx="121">
                  <c:v>100.39106300000012</c:v>
                </c:pt>
                <c:pt idx="122">
                  <c:v>107.78286170000007</c:v>
                </c:pt>
                <c:pt idx="123">
                  <c:v>138.03683160000014</c:v>
                </c:pt>
                <c:pt idx="124">
                  <c:v>145.25480299999992</c:v>
                </c:pt>
                <c:pt idx="125">
                  <c:v>165.50785600000006</c:v>
                </c:pt>
                <c:pt idx="126">
                  <c:v>144.65042919999993</c:v>
                </c:pt>
                <c:pt idx="127">
                  <c:v>162.55444019999999</c:v>
                </c:pt>
                <c:pt idx="128">
                  <c:v>170.97416279999999</c:v>
                </c:pt>
                <c:pt idx="129">
                  <c:v>140.36068320000007</c:v>
                </c:pt>
                <c:pt idx="130">
                  <c:v>13.206102299999994</c:v>
                </c:pt>
                <c:pt idx="131">
                  <c:v>150.31417920000001</c:v>
                </c:pt>
                <c:pt idx="132">
                  <c:v>140.58407339999991</c:v>
                </c:pt>
                <c:pt idx="133">
                  <c:v>61.345835399999935</c:v>
                </c:pt>
                <c:pt idx="134">
                  <c:v>57.743771999999915</c:v>
                </c:pt>
                <c:pt idx="135">
                  <c:v>39.604167599999961</c:v>
                </c:pt>
                <c:pt idx="136">
                  <c:v>17.288330800000029</c:v>
                </c:pt>
                <c:pt idx="137">
                  <c:v>6.2578699999999987</c:v>
                </c:pt>
                <c:pt idx="138">
                  <c:v>10.932306799999903</c:v>
                </c:pt>
                <c:pt idx="139">
                  <c:v>-18.509313000000027</c:v>
                </c:pt>
                <c:pt idx="140">
                  <c:v>-43.207860000000096</c:v>
                </c:pt>
                <c:pt idx="141">
                  <c:v>-53.893046999999974</c:v>
                </c:pt>
                <c:pt idx="142">
                  <c:v>-55.177605000000021</c:v>
                </c:pt>
                <c:pt idx="143">
                  <c:v>-47.236700999999883</c:v>
                </c:pt>
                <c:pt idx="144">
                  <c:v>-61.308449999999958</c:v>
                </c:pt>
                <c:pt idx="145">
                  <c:v>-35.909234999999981</c:v>
                </c:pt>
                <c:pt idx="146">
                  <c:v>-25.632770999999941</c:v>
                </c:pt>
                <c:pt idx="147">
                  <c:v>-17.925422999999995</c:v>
                </c:pt>
                <c:pt idx="148">
                  <c:v>-1.3429469999999277</c:v>
                </c:pt>
                <c:pt idx="149">
                  <c:v>-12.320078999999984</c:v>
                </c:pt>
              </c:numCache>
            </c:numRef>
          </c:val>
          <c:extLst xmlns:c16r2="http://schemas.microsoft.com/office/drawing/2015/06/chart">
            <c:ext xmlns:c16="http://schemas.microsoft.com/office/drawing/2014/chart" uri="{C3380CC4-5D6E-409C-BE32-E72D297353CC}">
              <c16:uniqueId val="{00000003-0F63-442C-9991-7E8E715EF192}"/>
            </c:ext>
          </c:extLst>
        </c:ser>
        <c:dLbls>
          <c:showLegendKey val="0"/>
          <c:showVal val="0"/>
          <c:showCatName val="0"/>
          <c:showSerName val="0"/>
          <c:showPercent val="0"/>
          <c:showBubbleSize val="0"/>
        </c:dLbls>
        <c:gapWidth val="0"/>
        <c:overlap val="100"/>
        <c:axId val="214797712"/>
        <c:axId val="214793792"/>
      </c:barChart>
      <c:lineChart>
        <c:grouping val="standard"/>
        <c:varyColors val="0"/>
        <c:ser>
          <c:idx val="4"/>
          <c:order val="4"/>
          <c:tx>
            <c:strRef>
              <c:f>QT!$F$13</c:f>
              <c:strCache>
                <c:ptCount val="1"/>
                <c:pt idx="0">
                  <c:v>Total</c:v>
                </c:pt>
              </c:strCache>
            </c:strRef>
          </c:tx>
          <c:spPr>
            <a:ln>
              <a:solidFill>
                <a:srgbClr val="333F48"/>
              </a:solidFill>
            </a:ln>
          </c:spPr>
          <c:marker>
            <c:symbol val="none"/>
          </c:marker>
          <c:cat>
            <c:numRef>
              <c:f>QT!$A$14:$A$166</c:f>
              <c:numCache>
                <c:formatCode>mmm"-"yyyy</c:formatCode>
                <c:ptCount val="153"/>
                <c:pt idx="0">
                  <c:v>39202</c:v>
                </c:pt>
                <c:pt idx="1">
                  <c:v>39233</c:v>
                </c:pt>
                <c:pt idx="2">
                  <c:v>39263</c:v>
                </c:pt>
                <c:pt idx="3">
                  <c:v>39294</c:v>
                </c:pt>
                <c:pt idx="4">
                  <c:v>39325</c:v>
                </c:pt>
                <c:pt idx="5">
                  <c:v>39355</c:v>
                </c:pt>
                <c:pt idx="6">
                  <c:v>39386</c:v>
                </c:pt>
                <c:pt idx="7">
                  <c:v>39416</c:v>
                </c:pt>
                <c:pt idx="8">
                  <c:v>39447</c:v>
                </c:pt>
                <c:pt idx="9">
                  <c:v>39478</c:v>
                </c:pt>
                <c:pt idx="10">
                  <c:v>39507</c:v>
                </c:pt>
                <c:pt idx="11">
                  <c:v>39538</c:v>
                </c:pt>
                <c:pt idx="12">
                  <c:v>39568</c:v>
                </c:pt>
                <c:pt idx="13">
                  <c:v>39599</c:v>
                </c:pt>
                <c:pt idx="14">
                  <c:v>39629</c:v>
                </c:pt>
                <c:pt idx="15">
                  <c:v>39660</c:v>
                </c:pt>
                <c:pt idx="16">
                  <c:v>39691</c:v>
                </c:pt>
                <c:pt idx="17">
                  <c:v>39721</c:v>
                </c:pt>
                <c:pt idx="18">
                  <c:v>39752</c:v>
                </c:pt>
                <c:pt idx="19">
                  <c:v>39782</c:v>
                </c:pt>
                <c:pt idx="20">
                  <c:v>39813</c:v>
                </c:pt>
                <c:pt idx="21">
                  <c:v>39844</c:v>
                </c:pt>
                <c:pt idx="22">
                  <c:v>39872</c:v>
                </c:pt>
                <c:pt idx="23">
                  <c:v>39903</c:v>
                </c:pt>
                <c:pt idx="24">
                  <c:v>39933</c:v>
                </c:pt>
                <c:pt idx="25">
                  <c:v>39964</c:v>
                </c:pt>
                <c:pt idx="26">
                  <c:v>39994</c:v>
                </c:pt>
                <c:pt idx="27">
                  <c:v>40025</c:v>
                </c:pt>
                <c:pt idx="28">
                  <c:v>40056</c:v>
                </c:pt>
                <c:pt idx="29">
                  <c:v>40086</c:v>
                </c:pt>
                <c:pt idx="30">
                  <c:v>40117</c:v>
                </c:pt>
                <c:pt idx="31">
                  <c:v>40147</c:v>
                </c:pt>
                <c:pt idx="32">
                  <c:v>40178</c:v>
                </c:pt>
                <c:pt idx="33">
                  <c:v>40209</c:v>
                </c:pt>
                <c:pt idx="34">
                  <c:v>40237</c:v>
                </c:pt>
                <c:pt idx="35">
                  <c:v>40268</c:v>
                </c:pt>
                <c:pt idx="36">
                  <c:v>40298</c:v>
                </c:pt>
                <c:pt idx="37">
                  <c:v>40329</c:v>
                </c:pt>
                <c:pt idx="38">
                  <c:v>40359</c:v>
                </c:pt>
                <c:pt idx="39">
                  <c:v>40390</c:v>
                </c:pt>
                <c:pt idx="40">
                  <c:v>40421</c:v>
                </c:pt>
                <c:pt idx="41">
                  <c:v>40451</c:v>
                </c:pt>
                <c:pt idx="42">
                  <c:v>40482</c:v>
                </c:pt>
                <c:pt idx="43">
                  <c:v>40512</c:v>
                </c:pt>
                <c:pt idx="44">
                  <c:v>40543</c:v>
                </c:pt>
                <c:pt idx="45">
                  <c:v>40574</c:v>
                </c:pt>
                <c:pt idx="46">
                  <c:v>40602</c:v>
                </c:pt>
                <c:pt idx="47">
                  <c:v>40633</c:v>
                </c:pt>
                <c:pt idx="48">
                  <c:v>40663</c:v>
                </c:pt>
                <c:pt idx="49">
                  <c:v>40694</c:v>
                </c:pt>
                <c:pt idx="50">
                  <c:v>40724</c:v>
                </c:pt>
                <c:pt idx="51">
                  <c:v>40755</c:v>
                </c:pt>
                <c:pt idx="52">
                  <c:v>40786</c:v>
                </c:pt>
                <c:pt idx="53">
                  <c:v>40816</c:v>
                </c:pt>
                <c:pt idx="54">
                  <c:v>40847</c:v>
                </c:pt>
                <c:pt idx="55">
                  <c:v>40877</c:v>
                </c:pt>
                <c:pt idx="56">
                  <c:v>40908</c:v>
                </c:pt>
                <c:pt idx="57">
                  <c:v>40939</c:v>
                </c:pt>
                <c:pt idx="58">
                  <c:v>40968</c:v>
                </c:pt>
                <c:pt idx="59">
                  <c:v>40999</c:v>
                </c:pt>
                <c:pt idx="60">
                  <c:v>41029</c:v>
                </c:pt>
                <c:pt idx="61">
                  <c:v>41060</c:v>
                </c:pt>
                <c:pt idx="62">
                  <c:v>41090</c:v>
                </c:pt>
                <c:pt idx="63">
                  <c:v>41121</c:v>
                </c:pt>
                <c:pt idx="64">
                  <c:v>41152</c:v>
                </c:pt>
                <c:pt idx="65">
                  <c:v>41182</c:v>
                </c:pt>
                <c:pt idx="66">
                  <c:v>41213</c:v>
                </c:pt>
                <c:pt idx="67">
                  <c:v>41243</c:v>
                </c:pt>
                <c:pt idx="68">
                  <c:v>41274</c:v>
                </c:pt>
                <c:pt idx="69">
                  <c:v>41305</c:v>
                </c:pt>
                <c:pt idx="70">
                  <c:v>41333</c:v>
                </c:pt>
                <c:pt idx="71">
                  <c:v>41364</c:v>
                </c:pt>
                <c:pt idx="72">
                  <c:v>41394</c:v>
                </c:pt>
                <c:pt idx="73">
                  <c:v>41425</c:v>
                </c:pt>
                <c:pt idx="74">
                  <c:v>41455</c:v>
                </c:pt>
                <c:pt idx="75">
                  <c:v>41486</c:v>
                </c:pt>
                <c:pt idx="76">
                  <c:v>41517</c:v>
                </c:pt>
                <c:pt idx="77">
                  <c:v>41547</c:v>
                </c:pt>
                <c:pt idx="78">
                  <c:v>41578</c:v>
                </c:pt>
                <c:pt idx="79">
                  <c:v>41608</c:v>
                </c:pt>
                <c:pt idx="80">
                  <c:v>41639</c:v>
                </c:pt>
                <c:pt idx="81">
                  <c:v>41670</c:v>
                </c:pt>
                <c:pt idx="82">
                  <c:v>41698</c:v>
                </c:pt>
                <c:pt idx="83">
                  <c:v>41729</c:v>
                </c:pt>
                <c:pt idx="84">
                  <c:v>41759</c:v>
                </c:pt>
                <c:pt idx="85">
                  <c:v>41790</c:v>
                </c:pt>
                <c:pt idx="86">
                  <c:v>41820</c:v>
                </c:pt>
                <c:pt idx="87">
                  <c:v>41851</c:v>
                </c:pt>
                <c:pt idx="88">
                  <c:v>41882</c:v>
                </c:pt>
                <c:pt idx="89">
                  <c:v>41912</c:v>
                </c:pt>
                <c:pt idx="90">
                  <c:v>41943</c:v>
                </c:pt>
                <c:pt idx="91">
                  <c:v>41973</c:v>
                </c:pt>
                <c:pt idx="92">
                  <c:v>42004</c:v>
                </c:pt>
                <c:pt idx="93">
                  <c:v>42035</c:v>
                </c:pt>
                <c:pt idx="94">
                  <c:v>42063</c:v>
                </c:pt>
                <c:pt idx="95">
                  <c:v>42094</c:v>
                </c:pt>
                <c:pt idx="96">
                  <c:v>42124</c:v>
                </c:pt>
                <c:pt idx="97">
                  <c:v>42155</c:v>
                </c:pt>
                <c:pt idx="98">
                  <c:v>42185</c:v>
                </c:pt>
                <c:pt idx="99">
                  <c:v>42216</c:v>
                </c:pt>
                <c:pt idx="100">
                  <c:v>42247</c:v>
                </c:pt>
                <c:pt idx="101">
                  <c:v>42277</c:v>
                </c:pt>
                <c:pt idx="102">
                  <c:v>42308</c:v>
                </c:pt>
                <c:pt idx="103">
                  <c:v>42338</c:v>
                </c:pt>
                <c:pt idx="104">
                  <c:v>42369</c:v>
                </c:pt>
                <c:pt idx="105">
                  <c:v>42400</c:v>
                </c:pt>
                <c:pt idx="106">
                  <c:v>42429</c:v>
                </c:pt>
                <c:pt idx="107">
                  <c:v>42460</c:v>
                </c:pt>
                <c:pt idx="108">
                  <c:v>42490</c:v>
                </c:pt>
                <c:pt idx="109">
                  <c:v>42521</c:v>
                </c:pt>
                <c:pt idx="110">
                  <c:v>42551</c:v>
                </c:pt>
                <c:pt idx="111">
                  <c:v>42582</c:v>
                </c:pt>
                <c:pt idx="112">
                  <c:v>42613</c:v>
                </c:pt>
                <c:pt idx="113">
                  <c:v>42643</c:v>
                </c:pt>
                <c:pt idx="114">
                  <c:v>42674</c:v>
                </c:pt>
                <c:pt idx="115">
                  <c:v>42704</c:v>
                </c:pt>
                <c:pt idx="116">
                  <c:v>42735</c:v>
                </c:pt>
                <c:pt idx="117">
                  <c:v>42766</c:v>
                </c:pt>
                <c:pt idx="118">
                  <c:v>42794</c:v>
                </c:pt>
                <c:pt idx="119">
                  <c:v>42825</c:v>
                </c:pt>
                <c:pt idx="120">
                  <c:v>42855</c:v>
                </c:pt>
                <c:pt idx="121">
                  <c:v>42886</c:v>
                </c:pt>
                <c:pt idx="122">
                  <c:v>42916</c:v>
                </c:pt>
                <c:pt idx="123">
                  <c:v>42947</c:v>
                </c:pt>
                <c:pt idx="124">
                  <c:v>42978</c:v>
                </c:pt>
                <c:pt idx="125">
                  <c:v>43008</c:v>
                </c:pt>
                <c:pt idx="126">
                  <c:v>43039</c:v>
                </c:pt>
                <c:pt idx="127">
                  <c:v>43069</c:v>
                </c:pt>
                <c:pt idx="128">
                  <c:v>43100</c:v>
                </c:pt>
                <c:pt idx="129">
                  <c:v>43131</c:v>
                </c:pt>
                <c:pt idx="130">
                  <c:v>43159</c:v>
                </c:pt>
                <c:pt idx="131">
                  <c:v>43190</c:v>
                </c:pt>
                <c:pt idx="132">
                  <c:v>43220</c:v>
                </c:pt>
                <c:pt idx="133">
                  <c:v>43251</c:v>
                </c:pt>
                <c:pt idx="134">
                  <c:v>43281</c:v>
                </c:pt>
                <c:pt idx="135">
                  <c:v>43312</c:v>
                </c:pt>
                <c:pt idx="136">
                  <c:v>43343</c:v>
                </c:pt>
                <c:pt idx="137">
                  <c:v>43373</c:v>
                </c:pt>
                <c:pt idx="138">
                  <c:v>43404</c:v>
                </c:pt>
                <c:pt idx="139">
                  <c:v>43434</c:v>
                </c:pt>
                <c:pt idx="140">
                  <c:v>43465</c:v>
                </c:pt>
                <c:pt idx="141">
                  <c:v>43496</c:v>
                </c:pt>
                <c:pt idx="142">
                  <c:v>43524</c:v>
                </c:pt>
                <c:pt idx="143">
                  <c:v>43555</c:v>
                </c:pt>
                <c:pt idx="144">
                  <c:v>43585</c:v>
                </c:pt>
                <c:pt idx="145">
                  <c:v>43616</c:v>
                </c:pt>
                <c:pt idx="146">
                  <c:v>43646</c:v>
                </c:pt>
                <c:pt idx="147">
                  <c:v>43677</c:v>
                </c:pt>
                <c:pt idx="148">
                  <c:v>43708</c:v>
                </c:pt>
                <c:pt idx="149">
                  <c:v>43738</c:v>
                </c:pt>
              </c:numCache>
            </c:numRef>
          </c:cat>
          <c:val>
            <c:numRef>
              <c:f>QT!$F$14:$F$166</c:f>
              <c:numCache>
                <c:formatCode>General</c:formatCode>
                <c:ptCount val="153"/>
                <c:pt idx="0">
                  <c:v>79.533706731542694</c:v>
                </c:pt>
                <c:pt idx="1">
                  <c:v>29.680312162009503</c:v>
                </c:pt>
                <c:pt idx="2">
                  <c:v>63.158350784636937</c:v>
                </c:pt>
                <c:pt idx="3">
                  <c:v>187.0238993865141</c:v>
                </c:pt>
                <c:pt idx="4">
                  <c:v>198.64941529819902</c:v>
                </c:pt>
                <c:pt idx="5">
                  <c:v>366.96964126008379</c:v>
                </c:pt>
                <c:pt idx="6">
                  <c:v>417.9447882843719</c:v>
                </c:pt>
                <c:pt idx="7">
                  <c:v>517.50543216832853</c:v>
                </c:pt>
                <c:pt idx="8">
                  <c:v>740.28564627561707</c:v>
                </c:pt>
                <c:pt idx="9">
                  <c:v>653.50781302538508</c:v>
                </c:pt>
                <c:pt idx="10">
                  <c:v>616.28955025722792</c:v>
                </c:pt>
                <c:pt idx="11">
                  <c:v>810.81415429797232</c:v>
                </c:pt>
                <c:pt idx="12">
                  <c:v>815.29400024806307</c:v>
                </c:pt>
                <c:pt idx="13">
                  <c:v>835.06983223239445</c:v>
                </c:pt>
                <c:pt idx="14">
                  <c:v>747.12699683841515</c:v>
                </c:pt>
                <c:pt idx="15">
                  <c:v>891.94141342964485</c:v>
                </c:pt>
                <c:pt idx="16">
                  <c:v>745.23345220233045</c:v>
                </c:pt>
                <c:pt idx="17">
                  <c:v>1245.1920241763235</c:v>
                </c:pt>
                <c:pt idx="18">
                  <c:v>2427.5848855021113</c:v>
                </c:pt>
                <c:pt idx="19">
                  <c:v>2247.3299645310767</c:v>
                </c:pt>
                <c:pt idx="20">
                  <c:v>2460.6210818340078</c:v>
                </c:pt>
                <c:pt idx="21">
                  <c:v>1937.6426766228531</c:v>
                </c:pt>
                <c:pt idx="22">
                  <c:v>1693.8174238793192</c:v>
                </c:pt>
                <c:pt idx="23">
                  <c:v>1654.0812295368221</c:v>
                </c:pt>
                <c:pt idx="24">
                  <c:v>1606.2855892582597</c:v>
                </c:pt>
                <c:pt idx="25">
                  <c:v>1751.0049030961427</c:v>
                </c:pt>
                <c:pt idx="26">
                  <c:v>1993.63577410623</c:v>
                </c:pt>
                <c:pt idx="27">
                  <c:v>1716.8238822509031</c:v>
                </c:pt>
                <c:pt idx="28">
                  <c:v>1937.9662624467101</c:v>
                </c:pt>
                <c:pt idx="29">
                  <c:v>1436.030560060721</c:v>
                </c:pt>
                <c:pt idx="30">
                  <c:v>181.72844116876163</c:v>
                </c:pt>
                <c:pt idx="31">
                  <c:v>290.82672062406533</c:v>
                </c:pt>
                <c:pt idx="32">
                  <c:v>14.030869678078872</c:v>
                </c:pt>
                <c:pt idx="33">
                  <c:v>635.8754829922741</c:v>
                </c:pt>
                <c:pt idx="34">
                  <c:v>848.62866645255417</c:v>
                </c:pt>
                <c:pt idx="35">
                  <c:v>674.79162729816358</c:v>
                </c:pt>
                <c:pt idx="36">
                  <c:v>636.47848185793873</c:v>
                </c:pt>
                <c:pt idx="37">
                  <c:v>548.8047579300179</c:v>
                </c:pt>
                <c:pt idx="38">
                  <c:v>251.66595363064027</c:v>
                </c:pt>
                <c:pt idx="39">
                  <c:v>405.8259230732624</c:v>
                </c:pt>
                <c:pt idx="40">
                  <c:v>379.20225989528956</c:v>
                </c:pt>
                <c:pt idx="41">
                  <c:v>78.165519804014309</c:v>
                </c:pt>
                <c:pt idx="42">
                  <c:v>391.67665659280982</c:v>
                </c:pt>
                <c:pt idx="43">
                  <c:v>369.05445800541958</c:v>
                </c:pt>
                <c:pt idx="44">
                  <c:v>240.73377676398167</c:v>
                </c:pt>
                <c:pt idx="45">
                  <c:v>393.11498835742765</c:v>
                </c:pt>
                <c:pt idx="46">
                  <c:v>478.08367338711923</c:v>
                </c:pt>
                <c:pt idx="47">
                  <c:v>739.58832243882091</c:v>
                </c:pt>
                <c:pt idx="48">
                  <c:v>872.77077536079878</c:v>
                </c:pt>
                <c:pt idx="49">
                  <c:v>895.06462366824553</c:v>
                </c:pt>
                <c:pt idx="50">
                  <c:v>1206.7506016737138</c:v>
                </c:pt>
                <c:pt idx="51">
                  <c:v>1203.2333915487623</c:v>
                </c:pt>
                <c:pt idx="52">
                  <c:v>1402.0733576406165</c:v>
                </c:pt>
                <c:pt idx="53">
                  <c:v>1621.4307150736379</c:v>
                </c:pt>
                <c:pt idx="54">
                  <c:v>1428.1857723415649</c:v>
                </c:pt>
                <c:pt idx="55">
                  <c:v>1514.8189352291315</c:v>
                </c:pt>
                <c:pt idx="56">
                  <c:v>1815.3028927959767</c:v>
                </c:pt>
                <c:pt idx="57">
                  <c:v>1583.6714229552006</c:v>
                </c:pt>
                <c:pt idx="58">
                  <c:v>2145.2556192669822</c:v>
                </c:pt>
                <c:pt idx="59">
                  <c:v>1607.7109655420552</c:v>
                </c:pt>
                <c:pt idx="60">
                  <c:v>1641.7581360736372</c:v>
                </c:pt>
                <c:pt idx="61">
                  <c:v>1505.6586429228762</c:v>
                </c:pt>
                <c:pt idx="62">
                  <c:v>1465.1539041039357</c:v>
                </c:pt>
                <c:pt idx="63">
                  <c:v>1292.0808356124835</c:v>
                </c:pt>
                <c:pt idx="64">
                  <c:v>1112.7013783837913</c:v>
                </c:pt>
                <c:pt idx="65">
                  <c:v>1140.3176257365164</c:v>
                </c:pt>
                <c:pt idx="66">
                  <c:v>1137.6332605040425</c:v>
                </c:pt>
                <c:pt idx="67">
                  <c:v>908.43930295387838</c:v>
                </c:pt>
                <c:pt idx="68">
                  <c:v>534.06145666449584</c:v>
                </c:pt>
                <c:pt idx="69">
                  <c:v>478.76323947075326</c:v>
                </c:pt>
                <c:pt idx="70">
                  <c:v>-241.99990182326837</c:v>
                </c:pt>
                <c:pt idx="71">
                  <c:v>-32.534189346151265</c:v>
                </c:pt>
                <c:pt idx="72">
                  <c:v>44.519501802291472</c:v>
                </c:pt>
                <c:pt idx="73">
                  <c:v>85.252989182061256</c:v>
                </c:pt>
                <c:pt idx="74">
                  <c:v>110.58212979204995</c:v>
                </c:pt>
                <c:pt idx="75">
                  <c:v>184.47165336748662</c:v>
                </c:pt>
                <c:pt idx="76">
                  <c:v>340.01829626903481</c:v>
                </c:pt>
                <c:pt idx="77">
                  <c:v>305.70718838997203</c:v>
                </c:pt>
                <c:pt idx="78">
                  <c:v>477.98763111254061</c:v>
                </c:pt>
                <c:pt idx="79">
                  <c:v>571.69896991398161</c:v>
                </c:pt>
                <c:pt idx="80">
                  <c:v>626.46582210092913</c:v>
                </c:pt>
                <c:pt idx="81">
                  <c:v>890.86946277927132</c:v>
                </c:pt>
                <c:pt idx="82">
                  <c:v>1110.9118298870478</c:v>
                </c:pt>
                <c:pt idx="83">
                  <c:v>1265.8509641283597</c:v>
                </c:pt>
                <c:pt idx="84">
                  <c:v>1315.8983032290105</c:v>
                </c:pt>
                <c:pt idx="85">
                  <c:v>1378.0290899346585</c:v>
                </c:pt>
                <c:pt idx="86">
                  <c:v>1155.7287697354398</c:v>
                </c:pt>
                <c:pt idx="87">
                  <c:v>1243.4114731567868</c:v>
                </c:pt>
                <c:pt idx="88">
                  <c:v>971.21062043296467</c:v>
                </c:pt>
                <c:pt idx="89">
                  <c:v>726.04740206021927</c:v>
                </c:pt>
                <c:pt idx="90">
                  <c:v>545.1372025502277</c:v>
                </c:pt>
                <c:pt idx="91">
                  <c:v>324.3979180429406</c:v>
                </c:pt>
                <c:pt idx="92">
                  <c:v>399.30443186608676</c:v>
                </c:pt>
                <c:pt idx="93">
                  <c:v>264.23792324983708</c:v>
                </c:pt>
                <c:pt idx="94">
                  <c:v>98.513922204116255</c:v>
                </c:pt>
                <c:pt idx="95">
                  <c:v>61.580233029307152</c:v>
                </c:pt>
                <c:pt idx="96">
                  <c:v>10.641876487033741</c:v>
                </c:pt>
                <c:pt idx="97">
                  <c:v>130.24790487869888</c:v>
                </c:pt>
                <c:pt idx="98">
                  <c:v>347.94905435238729</c:v>
                </c:pt>
                <c:pt idx="99">
                  <c:v>271.5105714917172</c:v>
                </c:pt>
                <c:pt idx="100">
                  <c:v>442.02722465190368</c:v>
                </c:pt>
                <c:pt idx="101">
                  <c:v>778.8191382673499</c:v>
                </c:pt>
                <c:pt idx="102">
                  <c:v>840.00422573483922</c:v>
                </c:pt>
                <c:pt idx="103">
                  <c:v>913.26484884514514</c:v>
                </c:pt>
                <c:pt idx="104">
                  <c:v>919.53721364380135</c:v>
                </c:pt>
                <c:pt idx="105">
                  <c:v>1205.2520318697423</c:v>
                </c:pt>
                <c:pt idx="106">
                  <c:v>1528.1102618876901</c:v>
                </c:pt>
                <c:pt idx="107">
                  <c:v>1645.1015439097282</c:v>
                </c:pt>
                <c:pt idx="108">
                  <c:v>1830.2560204759945</c:v>
                </c:pt>
                <c:pt idx="109">
                  <c:v>1831.4526018531012</c:v>
                </c:pt>
                <c:pt idx="110">
                  <c:v>2076.2538901583803</c:v>
                </c:pt>
                <c:pt idx="111">
                  <c:v>2138.3615607789588</c:v>
                </c:pt>
                <c:pt idx="112">
                  <c:v>2339.8146040901102</c:v>
                </c:pt>
                <c:pt idx="113">
                  <c:v>2264.185486551497</c:v>
                </c:pt>
                <c:pt idx="114">
                  <c:v>2156.4035969659089</c:v>
                </c:pt>
                <c:pt idx="115">
                  <c:v>2132.114831716809</c:v>
                </c:pt>
                <c:pt idx="116">
                  <c:v>1740.0201130388843</c:v>
                </c:pt>
                <c:pt idx="117">
                  <c:v>1809.9913375786887</c:v>
                </c:pt>
                <c:pt idx="118">
                  <c:v>1595.2230009076179</c:v>
                </c:pt>
                <c:pt idx="119">
                  <c:v>1906.2737792956809</c:v>
                </c:pt>
                <c:pt idx="120">
                  <c:v>1838.9191310226458</c:v>
                </c:pt>
                <c:pt idx="121">
                  <c:v>1813.9545617364874</c:v>
                </c:pt>
                <c:pt idx="122">
                  <c:v>1621.6659340409497</c:v>
                </c:pt>
                <c:pt idx="123">
                  <c:v>1648.6213115716098</c:v>
                </c:pt>
                <c:pt idx="124">
                  <c:v>1638.5936967624452</c:v>
                </c:pt>
                <c:pt idx="125">
                  <c:v>1603.6698889076179</c:v>
                </c:pt>
                <c:pt idx="126">
                  <c:v>1545.4912587793733</c:v>
                </c:pt>
                <c:pt idx="127">
                  <c:v>1779.1343586021533</c:v>
                </c:pt>
                <c:pt idx="128">
                  <c:v>2104.1087528515659</c:v>
                </c:pt>
                <c:pt idx="129">
                  <c:v>2151.7652674251713</c:v>
                </c:pt>
                <c:pt idx="130">
                  <c:v>2119.9479490251711</c:v>
                </c:pt>
                <c:pt idx="131">
                  <c:v>1916.9170156041969</c:v>
                </c:pt>
                <c:pt idx="132">
                  <c:v>1633.6760609208216</c:v>
                </c:pt>
                <c:pt idx="133">
                  <c:v>1151.7908166564439</c:v>
                </c:pt>
                <c:pt idx="134">
                  <c:v>887.08665146623923</c:v>
                </c:pt>
                <c:pt idx="135">
                  <c:v>746.63634270392265</c:v>
                </c:pt>
                <c:pt idx="136">
                  <c:v>365.19017811883361</c:v>
                </c:pt>
                <c:pt idx="137">
                  <c:v>221.46608250086251</c:v>
                </c:pt>
                <c:pt idx="138">
                  <c:v>166.02126803994111</c:v>
                </c:pt>
                <c:pt idx="139">
                  <c:v>-3.1955924685771464</c:v>
                </c:pt>
                <c:pt idx="140">
                  <c:v>-49.042855706826316</c:v>
                </c:pt>
                <c:pt idx="141">
                  <c:v>-189.39547948633083</c:v>
                </c:pt>
                <c:pt idx="142">
                  <c:v>-582.54655197498903</c:v>
                </c:pt>
                <c:pt idx="143">
                  <c:v>-735.89652040841361</c:v>
                </c:pt>
                <c:pt idx="144">
                  <c:v>-765.4679005076357</c:v>
                </c:pt>
                <c:pt idx="145">
                  <c:v>-443.15947651739583</c:v>
                </c:pt>
              </c:numCache>
            </c:numRef>
          </c:val>
          <c:smooth val="0"/>
          <c:extLst xmlns:c16r2="http://schemas.microsoft.com/office/drawing/2015/06/chart">
            <c:ext xmlns:c16="http://schemas.microsoft.com/office/drawing/2014/chart" uri="{C3380CC4-5D6E-409C-BE32-E72D297353CC}">
              <c16:uniqueId val="{00000004-0F63-442C-9991-7E8E715EF192}"/>
            </c:ext>
          </c:extLst>
        </c:ser>
        <c:ser>
          <c:idx val="5"/>
          <c:order val="5"/>
          <c:tx>
            <c:strRef>
              <c:f>QT!$G$13</c:f>
              <c:strCache>
                <c:ptCount val="1"/>
                <c:pt idx="0">
                  <c:v>Estimate</c:v>
                </c:pt>
              </c:strCache>
            </c:strRef>
          </c:tx>
          <c:spPr>
            <a:ln>
              <a:solidFill>
                <a:schemeClr val="tx1"/>
              </a:solidFill>
              <a:prstDash val="sysDash"/>
            </a:ln>
          </c:spPr>
          <c:marker>
            <c:symbol val="none"/>
          </c:marker>
          <c:cat>
            <c:numRef>
              <c:f>QT!$A$14:$A$166</c:f>
              <c:numCache>
                <c:formatCode>mmm"-"yyyy</c:formatCode>
                <c:ptCount val="153"/>
                <c:pt idx="0">
                  <c:v>39202</c:v>
                </c:pt>
                <c:pt idx="1">
                  <c:v>39233</c:v>
                </c:pt>
                <c:pt idx="2">
                  <c:v>39263</c:v>
                </c:pt>
                <c:pt idx="3">
                  <c:v>39294</c:v>
                </c:pt>
                <c:pt idx="4">
                  <c:v>39325</c:v>
                </c:pt>
                <c:pt idx="5">
                  <c:v>39355</c:v>
                </c:pt>
                <c:pt idx="6">
                  <c:v>39386</c:v>
                </c:pt>
                <c:pt idx="7">
                  <c:v>39416</c:v>
                </c:pt>
                <c:pt idx="8">
                  <c:v>39447</c:v>
                </c:pt>
                <c:pt idx="9">
                  <c:v>39478</c:v>
                </c:pt>
                <c:pt idx="10">
                  <c:v>39507</c:v>
                </c:pt>
                <c:pt idx="11">
                  <c:v>39538</c:v>
                </c:pt>
                <c:pt idx="12">
                  <c:v>39568</c:v>
                </c:pt>
                <c:pt idx="13">
                  <c:v>39599</c:v>
                </c:pt>
                <c:pt idx="14">
                  <c:v>39629</c:v>
                </c:pt>
                <c:pt idx="15">
                  <c:v>39660</c:v>
                </c:pt>
                <c:pt idx="16">
                  <c:v>39691</c:v>
                </c:pt>
                <c:pt idx="17">
                  <c:v>39721</c:v>
                </c:pt>
                <c:pt idx="18">
                  <c:v>39752</c:v>
                </c:pt>
                <c:pt idx="19">
                  <c:v>39782</c:v>
                </c:pt>
                <c:pt idx="20">
                  <c:v>39813</c:v>
                </c:pt>
                <c:pt idx="21">
                  <c:v>39844</c:v>
                </c:pt>
                <c:pt idx="22">
                  <c:v>39872</c:v>
                </c:pt>
                <c:pt idx="23">
                  <c:v>39903</c:v>
                </c:pt>
                <c:pt idx="24">
                  <c:v>39933</c:v>
                </c:pt>
                <c:pt idx="25">
                  <c:v>39964</c:v>
                </c:pt>
                <c:pt idx="26">
                  <c:v>39994</c:v>
                </c:pt>
                <c:pt idx="27">
                  <c:v>40025</c:v>
                </c:pt>
                <c:pt idx="28">
                  <c:v>40056</c:v>
                </c:pt>
                <c:pt idx="29">
                  <c:v>40086</c:v>
                </c:pt>
                <c:pt idx="30">
                  <c:v>40117</c:v>
                </c:pt>
                <c:pt idx="31">
                  <c:v>40147</c:v>
                </c:pt>
                <c:pt idx="32">
                  <c:v>40178</c:v>
                </c:pt>
                <c:pt idx="33">
                  <c:v>40209</c:v>
                </c:pt>
                <c:pt idx="34">
                  <c:v>40237</c:v>
                </c:pt>
                <c:pt idx="35">
                  <c:v>40268</c:v>
                </c:pt>
                <c:pt idx="36">
                  <c:v>40298</c:v>
                </c:pt>
                <c:pt idx="37">
                  <c:v>40329</c:v>
                </c:pt>
                <c:pt idx="38">
                  <c:v>40359</c:v>
                </c:pt>
                <c:pt idx="39">
                  <c:v>40390</c:v>
                </c:pt>
                <c:pt idx="40">
                  <c:v>40421</c:v>
                </c:pt>
                <c:pt idx="41">
                  <c:v>40451</c:v>
                </c:pt>
                <c:pt idx="42">
                  <c:v>40482</c:v>
                </c:pt>
                <c:pt idx="43">
                  <c:v>40512</c:v>
                </c:pt>
                <c:pt idx="44">
                  <c:v>40543</c:v>
                </c:pt>
                <c:pt idx="45">
                  <c:v>40574</c:v>
                </c:pt>
                <c:pt idx="46">
                  <c:v>40602</c:v>
                </c:pt>
                <c:pt idx="47">
                  <c:v>40633</c:v>
                </c:pt>
                <c:pt idx="48">
                  <c:v>40663</c:v>
                </c:pt>
                <c:pt idx="49">
                  <c:v>40694</c:v>
                </c:pt>
                <c:pt idx="50">
                  <c:v>40724</c:v>
                </c:pt>
                <c:pt idx="51">
                  <c:v>40755</c:v>
                </c:pt>
                <c:pt idx="52">
                  <c:v>40786</c:v>
                </c:pt>
                <c:pt idx="53">
                  <c:v>40816</c:v>
                </c:pt>
                <c:pt idx="54">
                  <c:v>40847</c:v>
                </c:pt>
                <c:pt idx="55">
                  <c:v>40877</c:v>
                </c:pt>
                <c:pt idx="56">
                  <c:v>40908</c:v>
                </c:pt>
                <c:pt idx="57">
                  <c:v>40939</c:v>
                </c:pt>
                <c:pt idx="58">
                  <c:v>40968</c:v>
                </c:pt>
                <c:pt idx="59">
                  <c:v>40999</c:v>
                </c:pt>
                <c:pt idx="60">
                  <c:v>41029</c:v>
                </c:pt>
                <c:pt idx="61">
                  <c:v>41060</c:v>
                </c:pt>
                <c:pt idx="62">
                  <c:v>41090</c:v>
                </c:pt>
                <c:pt idx="63">
                  <c:v>41121</c:v>
                </c:pt>
                <c:pt idx="64">
                  <c:v>41152</c:v>
                </c:pt>
                <c:pt idx="65">
                  <c:v>41182</c:v>
                </c:pt>
                <c:pt idx="66">
                  <c:v>41213</c:v>
                </c:pt>
                <c:pt idx="67">
                  <c:v>41243</c:v>
                </c:pt>
                <c:pt idx="68">
                  <c:v>41274</c:v>
                </c:pt>
                <c:pt idx="69">
                  <c:v>41305</c:v>
                </c:pt>
                <c:pt idx="70">
                  <c:v>41333</c:v>
                </c:pt>
                <c:pt idx="71">
                  <c:v>41364</c:v>
                </c:pt>
                <c:pt idx="72">
                  <c:v>41394</c:v>
                </c:pt>
                <c:pt idx="73">
                  <c:v>41425</c:v>
                </c:pt>
                <c:pt idx="74">
                  <c:v>41455</c:v>
                </c:pt>
                <c:pt idx="75">
                  <c:v>41486</c:v>
                </c:pt>
                <c:pt idx="76">
                  <c:v>41517</c:v>
                </c:pt>
                <c:pt idx="77">
                  <c:v>41547</c:v>
                </c:pt>
                <c:pt idx="78">
                  <c:v>41578</c:v>
                </c:pt>
                <c:pt idx="79">
                  <c:v>41608</c:v>
                </c:pt>
                <c:pt idx="80">
                  <c:v>41639</c:v>
                </c:pt>
                <c:pt idx="81">
                  <c:v>41670</c:v>
                </c:pt>
                <c:pt idx="82">
                  <c:v>41698</c:v>
                </c:pt>
                <c:pt idx="83">
                  <c:v>41729</c:v>
                </c:pt>
                <c:pt idx="84">
                  <c:v>41759</c:v>
                </c:pt>
                <c:pt idx="85">
                  <c:v>41790</c:v>
                </c:pt>
                <c:pt idx="86">
                  <c:v>41820</c:v>
                </c:pt>
                <c:pt idx="87">
                  <c:v>41851</c:v>
                </c:pt>
                <c:pt idx="88">
                  <c:v>41882</c:v>
                </c:pt>
                <c:pt idx="89">
                  <c:v>41912</c:v>
                </c:pt>
                <c:pt idx="90">
                  <c:v>41943</c:v>
                </c:pt>
                <c:pt idx="91">
                  <c:v>41973</c:v>
                </c:pt>
                <c:pt idx="92">
                  <c:v>42004</c:v>
                </c:pt>
                <c:pt idx="93">
                  <c:v>42035</c:v>
                </c:pt>
                <c:pt idx="94">
                  <c:v>42063</c:v>
                </c:pt>
                <c:pt idx="95">
                  <c:v>42094</c:v>
                </c:pt>
                <c:pt idx="96">
                  <c:v>42124</c:v>
                </c:pt>
                <c:pt idx="97">
                  <c:v>42155</c:v>
                </c:pt>
                <c:pt idx="98">
                  <c:v>42185</c:v>
                </c:pt>
                <c:pt idx="99">
                  <c:v>42216</c:v>
                </c:pt>
                <c:pt idx="100">
                  <c:v>42247</c:v>
                </c:pt>
                <c:pt idx="101">
                  <c:v>42277</c:v>
                </c:pt>
                <c:pt idx="102">
                  <c:v>42308</c:v>
                </c:pt>
                <c:pt idx="103">
                  <c:v>42338</c:v>
                </c:pt>
                <c:pt idx="104">
                  <c:v>42369</c:v>
                </c:pt>
                <c:pt idx="105">
                  <c:v>42400</c:v>
                </c:pt>
                <c:pt idx="106">
                  <c:v>42429</c:v>
                </c:pt>
                <c:pt idx="107">
                  <c:v>42460</c:v>
                </c:pt>
                <c:pt idx="108">
                  <c:v>42490</c:v>
                </c:pt>
                <c:pt idx="109">
                  <c:v>42521</c:v>
                </c:pt>
                <c:pt idx="110">
                  <c:v>42551</c:v>
                </c:pt>
                <c:pt idx="111">
                  <c:v>42582</c:v>
                </c:pt>
                <c:pt idx="112">
                  <c:v>42613</c:v>
                </c:pt>
                <c:pt idx="113">
                  <c:v>42643</c:v>
                </c:pt>
                <c:pt idx="114">
                  <c:v>42674</c:v>
                </c:pt>
                <c:pt idx="115">
                  <c:v>42704</c:v>
                </c:pt>
                <c:pt idx="116">
                  <c:v>42735</c:v>
                </c:pt>
                <c:pt idx="117">
                  <c:v>42766</c:v>
                </c:pt>
                <c:pt idx="118">
                  <c:v>42794</c:v>
                </c:pt>
                <c:pt idx="119">
                  <c:v>42825</c:v>
                </c:pt>
                <c:pt idx="120">
                  <c:v>42855</c:v>
                </c:pt>
                <c:pt idx="121">
                  <c:v>42886</c:v>
                </c:pt>
                <c:pt idx="122">
                  <c:v>42916</c:v>
                </c:pt>
                <c:pt idx="123">
                  <c:v>42947</c:v>
                </c:pt>
                <c:pt idx="124">
                  <c:v>42978</c:v>
                </c:pt>
                <c:pt idx="125">
                  <c:v>43008</c:v>
                </c:pt>
                <c:pt idx="126">
                  <c:v>43039</c:v>
                </c:pt>
                <c:pt idx="127">
                  <c:v>43069</c:v>
                </c:pt>
                <c:pt idx="128">
                  <c:v>43100</c:v>
                </c:pt>
                <c:pt idx="129">
                  <c:v>43131</c:v>
                </c:pt>
                <c:pt idx="130">
                  <c:v>43159</c:v>
                </c:pt>
                <c:pt idx="131">
                  <c:v>43190</c:v>
                </c:pt>
                <c:pt idx="132">
                  <c:v>43220</c:v>
                </c:pt>
                <c:pt idx="133">
                  <c:v>43251</c:v>
                </c:pt>
                <c:pt idx="134">
                  <c:v>43281</c:v>
                </c:pt>
                <c:pt idx="135">
                  <c:v>43312</c:v>
                </c:pt>
                <c:pt idx="136">
                  <c:v>43343</c:v>
                </c:pt>
                <c:pt idx="137">
                  <c:v>43373</c:v>
                </c:pt>
                <c:pt idx="138">
                  <c:v>43404</c:v>
                </c:pt>
                <c:pt idx="139">
                  <c:v>43434</c:v>
                </c:pt>
                <c:pt idx="140">
                  <c:v>43465</c:v>
                </c:pt>
                <c:pt idx="141">
                  <c:v>43496</c:v>
                </c:pt>
                <c:pt idx="142">
                  <c:v>43524</c:v>
                </c:pt>
                <c:pt idx="143">
                  <c:v>43555</c:v>
                </c:pt>
                <c:pt idx="144">
                  <c:v>43585</c:v>
                </c:pt>
                <c:pt idx="145">
                  <c:v>43616</c:v>
                </c:pt>
                <c:pt idx="146">
                  <c:v>43646</c:v>
                </c:pt>
                <c:pt idx="147">
                  <c:v>43677</c:v>
                </c:pt>
                <c:pt idx="148">
                  <c:v>43708</c:v>
                </c:pt>
                <c:pt idx="149">
                  <c:v>43738</c:v>
                </c:pt>
              </c:numCache>
            </c:numRef>
          </c:cat>
          <c:val>
            <c:numRef>
              <c:f>QT!$G$14:$G$166</c:f>
              <c:numCache>
                <c:formatCode>General</c:formatCode>
                <c:ptCount val="153"/>
                <c:pt idx="145">
                  <c:v>-443.15947651739583</c:v>
                </c:pt>
                <c:pt idx="146">
                  <c:v>-329.06787640321863</c:v>
                </c:pt>
                <c:pt idx="147">
                  <c:v>-335.79821931135001</c:v>
                </c:pt>
                <c:pt idx="148">
                  <c:v>-267.75162810578655</c:v>
                </c:pt>
                <c:pt idx="149">
                  <c:v>-215.91738859447673</c:v>
                </c:pt>
              </c:numCache>
            </c:numRef>
          </c:val>
          <c:smooth val="0"/>
          <c:extLst xmlns:c16r2="http://schemas.microsoft.com/office/drawing/2015/06/chart">
            <c:ext xmlns:c16="http://schemas.microsoft.com/office/drawing/2014/chart" uri="{C3380CC4-5D6E-409C-BE32-E72D297353CC}">
              <c16:uniqueId val="{00000005-0F63-442C-9991-7E8E715EF192}"/>
            </c:ext>
          </c:extLst>
        </c:ser>
        <c:dLbls>
          <c:showLegendKey val="0"/>
          <c:showVal val="0"/>
          <c:showCatName val="0"/>
          <c:showSerName val="0"/>
          <c:showPercent val="0"/>
          <c:showBubbleSize val="0"/>
        </c:dLbls>
        <c:marker val="1"/>
        <c:smooth val="0"/>
        <c:axId val="214797712"/>
        <c:axId val="214793792"/>
      </c:lineChart>
      <c:dateAx>
        <c:axId val="214797712"/>
        <c:scaling>
          <c:orientation val="minMax"/>
          <c:max val="43738"/>
          <c:min val="40816"/>
        </c:scaling>
        <c:delete val="0"/>
        <c:axPos val="b"/>
        <c:numFmt formatCode="mmm&quot;-&quot;yyyy" sourceLinked="1"/>
        <c:majorTickMark val="out"/>
        <c:minorTickMark val="none"/>
        <c:tickLblPos val="low"/>
        <c:txPr>
          <a:bodyPr rot="-5400000"/>
          <a:lstStyle/>
          <a:p>
            <a:pPr>
              <a:defRPr/>
            </a:pPr>
            <a:endParaRPr lang="en-US"/>
          </a:p>
        </c:txPr>
        <c:crossAx val="214793792"/>
        <c:crosses val="autoZero"/>
        <c:auto val="1"/>
        <c:lblOffset val="100"/>
        <c:baseTimeUnit val="months"/>
        <c:majorUnit val="6"/>
        <c:majorTimeUnit val="months"/>
      </c:dateAx>
      <c:valAx>
        <c:axId val="214793792"/>
        <c:scaling>
          <c:orientation val="minMax"/>
          <c:max val="2500"/>
        </c:scaling>
        <c:delete val="0"/>
        <c:axPos val="l"/>
        <c:numFmt formatCode="&quot;$&quot;#,##0" sourceLinked="0"/>
        <c:majorTickMark val="out"/>
        <c:minorTickMark val="none"/>
        <c:tickLblPos val="nextTo"/>
        <c:crossAx val="214797712"/>
        <c:crosses val="autoZero"/>
        <c:crossBetween val="between"/>
      </c:valAx>
    </c:plotArea>
    <c:legend>
      <c:legendPos val="r"/>
      <c:legendEntry>
        <c:idx val="5"/>
        <c:delete val="1"/>
      </c:legendEntry>
      <c:layout>
        <c:manualLayout>
          <c:xMode val="edge"/>
          <c:yMode val="edge"/>
          <c:x val="8.1041880634485884E-3"/>
          <c:y val="1.9928083989501313E-2"/>
          <c:w val="0.46066541138879386"/>
          <c:h val="7.9815226900985206E-2"/>
        </c:manualLayout>
      </c:layout>
      <c:overlay val="0"/>
    </c:legend>
    <c:plotVisOnly val="1"/>
    <c:dispBlanksAs val="gap"/>
    <c:showDLblsOverMax val="0"/>
  </c:chart>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773456438713904"/>
          <c:y val="0.18423611068755832"/>
          <c:w val="0.79142273522926854"/>
          <c:h val="0.70834499289447839"/>
        </c:manualLayout>
      </c:layout>
      <c:barChart>
        <c:barDir val="col"/>
        <c:grouping val="clustered"/>
        <c:varyColors val="0"/>
        <c:ser>
          <c:idx val="0"/>
          <c:order val="0"/>
          <c:tx>
            <c:strRef>
              <c:f>'Exhibit 5'!$A$2</c:f>
              <c:strCache>
                <c:ptCount val="1"/>
                <c:pt idx="0">
                  <c:v>December 2017</c:v>
                </c:pt>
              </c:strCache>
            </c:strRef>
          </c:tx>
          <c:invertIfNegative val="0"/>
          <c:cat>
            <c:strRef>
              <c:f>'Exhibit 5'!$B$1:$D$1</c:f>
              <c:strCache>
                <c:ptCount val="3"/>
                <c:pt idx="0">
                  <c:v>Average Hourly Earnings</c:v>
                </c:pt>
                <c:pt idx="1">
                  <c:v>Atlanta Fed Wage Growth</c:v>
                </c:pt>
                <c:pt idx="2">
                  <c:v>ECI (Wages &amp; Salaries)</c:v>
                </c:pt>
              </c:strCache>
            </c:strRef>
          </c:cat>
          <c:val>
            <c:numRef>
              <c:f>'Exhibit 5'!$B$2:$D$2</c:f>
              <c:numCache>
                <c:formatCode>General</c:formatCode>
                <c:ptCount val="3"/>
                <c:pt idx="0">
                  <c:v>2.74</c:v>
                </c:pt>
                <c:pt idx="1">
                  <c:v>2.9</c:v>
                </c:pt>
                <c:pt idx="2">
                  <c:v>2.6</c:v>
                </c:pt>
              </c:numCache>
            </c:numRef>
          </c:val>
          <c:extLst xmlns:c16r2="http://schemas.microsoft.com/office/drawing/2015/06/chart">
            <c:ext xmlns:c16="http://schemas.microsoft.com/office/drawing/2014/chart" uri="{C3380CC4-5D6E-409C-BE32-E72D297353CC}">
              <c16:uniqueId val="{00000000-0E40-4072-A321-9A789A8F810B}"/>
            </c:ext>
          </c:extLst>
        </c:ser>
        <c:ser>
          <c:idx val="1"/>
          <c:order val="1"/>
          <c:tx>
            <c:strRef>
              <c:f>'Exhibit 5'!$A$3</c:f>
              <c:strCache>
                <c:ptCount val="1"/>
                <c:pt idx="0">
                  <c:v>December 2018</c:v>
                </c:pt>
              </c:strCache>
            </c:strRef>
          </c:tx>
          <c:spPr>
            <a:solidFill>
              <a:srgbClr val="80BCDA"/>
            </a:solidFill>
          </c:spPr>
          <c:invertIfNegative val="0"/>
          <c:cat>
            <c:strRef>
              <c:f>'Exhibit 5'!$B$1:$D$1</c:f>
              <c:strCache>
                <c:ptCount val="3"/>
                <c:pt idx="0">
                  <c:v>Average Hourly Earnings</c:v>
                </c:pt>
                <c:pt idx="1">
                  <c:v>Atlanta Fed Wage Growth</c:v>
                </c:pt>
                <c:pt idx="2">
                  <c:v>ECI (Wages &amp; Salaries)</c:v>
                </c:pt>
              </c:strCache>
            </c:strRef>
          </c:cat>
          <c:val>
            <c:numRef>
              <c:f>'Exhibit 5'!$B$3:$D$3</c:f>
              <c:numCache>
                <c:formatCode>General</c:formatCode>
                <c:ptCount val="3"/>
                <c:pt idx="0">
                  <c:v>3.34</c:v>
                </c:pt>
                <c:pt idx="1">
                  <c:v>3.8</c:v>
                </c:pt>
                <c:pt idx="2">
                  <c:v>3</c:v>
                </c:pt>
              </c:numCache>
            </c:numRef>
          </c:val>
          <c:extLst xmlns:c16r2="http://schemas.microsoft.com/office/drawing/2015/06/chart">
            <c:ext xmlns:c16="http://schemas.microsoft.com/office/drawing/2014/chart" uri="{C3380CC4-5D6E-409C-BE32-E72D297353CC}">
              <c16:uniqueId val="{00000001-0E40-4072-A321-9A789A8F810B}"/>
            </c:ext>
          </c:extLst>
        </c:ser>
        <c:ser>
          <c:idx val="2"/>
          <c:order val="2"/>
          <c:tx>
            <c:strRef>
              <c:f>'Exhibit 5'!$A$4</c:f>
              <c:strCache>
                <c:ptCount val="1"/>
                <c:pt idx="0">
                  <c:v>Latest</c:v>
                </c:pt>
              </c:strCache>
            </c:strRef>
          </c:tx>
          <c:invertIfNegative val="0"/>
          <c:cat>
            <c:strRef>
              <c:f>'Exhibit 5'!$B$1:$D$1</c:f>
              <c:strCache>
                <c:ptCount val="3"/>
                <c:pt idx="0">
                  <c:v>Average Hourly Earnings</c:v>
                </c:pt>
                <c:pt idx="1">
                  <c:v>Atlanta Fed Wage Growth</c:v>
                </c:pt>
                <c:pt idx="2">
                  <c:v>ECI (Wages &amp; Salaries)</c:v>
                </c:pt>
              </c:strCache>
            </c:strRef>
          </c:cat>
          <c:val>
            <c:numRef>
              <c:f>'Exhibit 5'!$B$4:$D$4</c:f>
              <c:numCache>
                <c:formatCode>General</c:formatCode>
                <c:ptCount val="3"/>
                <c:pt idx="0">
                  <c:v>3.23</c:v>
                </c:pt>
                <c:pt idx="1">
                  <c:v>3.5</c:v>
                </c:pt>
                <c:pt idx="2">
                  <c:v>2.82</c:v>
                </c:pt>
              </c:numCache>
            </c:numRef>
          </c:val>
          <c:extLst xmlns:c16r2="http://schemas.microsoft.com/office/drawing/2015/06/chart">
            <c:ext xmlns:c16="http://schemas.microsoft.com/office/drawing/2014/chart" uri="{C3380CC4-5D6E-409C-BE32-E72D297353CC}">
              <c16:uniqueId val="{00000002-0E40-4072-A321-9A789A8F810B}"/>
            </c:ext>
          </c:extLst>
        </c:ser>
        <c:dLbls>
          <c:showLegendKey val="0"/>
          <c:showVal val="0"/>
          <c:showCatName val="0"/>
          <c:showSerName val="0"/>
          <c:showPercent val="0"/>
          <c:showBubbleSize val="0"/>
        </c:dLbls>
        <c:gapWidth val="115"/>
        <c:overlap val="-20"/>
        <c:axId val="214794184"/>
        <c:axId val="214799672"/>
      </c:barChart>
      <c:catAx>
        <c:axId val="214794184"/>
        <c:scaling>
          <c:orientation val="minMax"/>
        </c:scaling>
        <c:delete val="0"/>
        <c:axPos val="b"/>
        <c:numFmt formatCode="General" sourceLinked="0"/>
        <c:majorTickMark val="out"/>
        <c:minorTickMark val="none"/>
        <c:tickLblPos val="nextTo"/>
        <c:txPr>
          <a:bodyPr/>
          <a:lstStyle/>
          <a:p>
            <a:pPr>
              <a:defRPr sz="900"/>
            </a:pPr>
            <a:endParaRPr lang="en-US"/>
          </a:p>
        </c:txPr>
        <c:crossAx val="214799672"/>
        <c:crosses val="autoZero"/>
        <c:auto val="1"/>
        <c:lblAlgn val="ctr"/>
        <c:lblOffset val="100"/>
        <c:noMultiLvlLbl val="0"/>
      </c:catAx>
      <c:valAx>
        <c:axId val="214799672"/>
        <c:scaling>
          <c:orientation val="minMax"/>
          <c:min val="2"/>
        </c:scaling>
        <c:delete val="0"/>
        <c:axPos val="l"/>
        <c:numFmt formatCode="0.0%" sourceLinked="0"/>
        <c:majorTickMark val="out"/>
        <c:minorTickMark val="none"/>
        <c:tickLblPos val="nextTo"/>
        <c:crossAx val="214794184"/>
        <c:crosses val="autoZero"/>
        <c:crossBetween val="between"/>
        <c:majorUnit val="0.5"/>
        <c:dispUnits>
          <c:builtInUnit val="hundreds"/>
        </c:dispUnits>
      </c:valAx>
    </c:plotArea>
    <c:legend>
      <c:legendPos val="t"/>
      <c:layout>
        <c:manualLayout>
          <c:xMode val="edge"/>
          <c:yMode val="edge"/>
          <c:x val="1.5403274931750546E-2"/>
          <c:y val="1.8590240123934933E-2"/>
          <c:w val="0.73920156690009642"/>
          <c:h val="8.0753612227596264E-2"/>
        </c:manualLayout>
      </c:layout>
      <c:overlay val="0"/>
    </c:legend>
    <c:plotVisOnly val="1"/>
    <c:dispBlanksAs val="gap"/>
    <c:showDLblsOverMax val="0"/>
  </c:chart>
  <c:txPr>
    <a:bodyPr/>
    <a:lstStyle/>
    <a:p>
      <a:pPr>
        <a:defRPr sz="1200"/>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'FRED Graph'!$B$11</c:f>
              <c:strCache>
                <c:ptCount val="1"/>
                <c:pt idx="0">
                  <c:v>Trimmed Mean PCE Inflation Rate</c:v>
                </c:pt>
              </c:strCache>
            </c:strRef>
          </c:tx>
          <c:spPr>
            <a:ln w="28575" cap="rnd">
              <a:solidFill>
                <a:schemeClr val="accent1"/>
              </a:solidFill>
              <a:round/>
            </a:ln>
            <a:effectLst/>
          </c:spPr>
          <c:marker>
            <c:symbol val="none"/>
          </c:marker>
          <c:cat>
            <c:numRef>
              <c:f>'FRED Graph'!$A$12:$A$124</c:f>
              <c:numCache>
                <c:formatCode>m/d/yyyy</c:formatCode>
                <c:ptCount val="113"/>
                <c:pt idx="0">
                  <c:v>40179</c:v>
                </c:pt>
                <c:pt idx="1">
                  <c:v>40210</c:v>
                </c:pt>
                <c:pt idx="2">
                  <c:v>40238</c:v>
                </c:pt>
                <c:pt idx="3">
                  <c:v>40269</c:v>
                </c:pt>
                <c:pt idx="4">
                  <c:v>40299</c:v>
                </c:pt>
                <c:pt idx="5">
                  <c:v>40330</c:v>
                </c:pt>
                <c:pt idx="6">
                  <c:v>40360</c:v>
                </c:pt>
                <c:pt idx="7">
                  <c:v>40391</c:v>
                </c:pt>
                <c:pt idx="8">
                  <c:v>40422</c:v>
                </c:pt>
                <c:pt idx="9">
                  <c:v>40452</c:v>
                </c:pt>
                <c:pt idx="10">
                  <c:v>40483</c:v>
                </c:pt>
                <c:pt idx="11">
                  <c:v>40513</c:v>
                </c:pt>
                <c:pt idx="12">
                  <c:v>40544</c:v>
                </c:pt>
                <c:pt idx="13">
                  <c:v>40575</c:v>
                </c:pt>
                <c:pt idx="14">
                  <c:v>40603</c:v>
                </c:pt>
                <c:pt idx="15">
                  <c:v>40634</c:v>
                </c:pt>
                <c:pt idx="16">
                  <c:v>40664</c:v>
                </c:pt>
                <c:pt idx="17">
                  <c:v>40695</c:v>
                </c:pt>
                <c:pt idx="18">
                  <c:v>40725</c:v>
                </c:pt>
                <c:pt idx="19">
                  <c:v>40756</c:v>
                </c:pt>
                <c:pt idx="20">
                  <c:v>40787</c:v>
                </c:pt>
                <c:pt idx="21">
                  <c:v>40817</c:v>
                </c:pt>
                <c:pt idx="22">
                  <c:v>40848</c:v>
                </c:pt>
                <c:pt idx="23">
                  <c:v>40878</c:v>
                </c:pt>
                <c:pt idx="24">
                  <c:v>40909</c:v>
                </c:pt>
                <c:pt idx="25">
                  <c:v>40940</c:v>
                </c:pt>
                <c:pt idx="26">
                  <c:v>40969</c:v>
                </c:pt>
                <c:pt idx="27">
                  <c:v>41000</c:v>
                </c:pt>
                <c:pt idx="28">
                  <c:v>41030</c:v>
                </c:pt>
                <c:pt idx="29">
                  <c:v>41061</c:v>
                </c:pt>
                <c:pt idx="30">
                  <c:v>41091</c:v>
                </c:pt>
                <c:pt idx="31">
                  <c:v>41122</c:v>
                </c:pt>
                <c:pt idx="32">
                  <c:v>41153</c:v>
                </c:pt>
                <c:pt idx="33">
                  <c:v>41183</c:v>
                </c:pt>
                <c:pt idx="34">
                  <c:v>41214</c:v>
                </c:pt>
                <c:pt idx="35">
                  <c:v>41244</c:v>
                </c:pt>
                <c:pt idx="36">
                  <c:v>41275</c:v>
                </c:pt>
                <c:pt idx="37">
                  <c:v>41306</c:v>
                </c:pt>
                <c:pt idx="38">
                  <c:v>41334</c:v>
                </c:pt>
                <c:pt idx="39">
                  <c:v>41365</c:v>
                </c:pt>
                <c:pt idx="40">
                  <c:v>41395</c:v>
                </c:pt>
                <c:pt idx="41">
                  <c:v>41426</c:v>
                </c:pt>
                <c:pt idx="42">
                  <c:v>41456</c:v>
                </c:pt>
                <c:pt idx="43">
                  <c:v>41487</c:v>
                </c:pt>
                <c:pt idx="44">
                  <c:v>41518</c:v>
                </c:pt>
                <c:pt idx="45">
                  <c:v>41548</c:v>
                </c:pt>
                <c:pt idx="46">
                  <c:v>41579</c:v>
                </c:pt>
                <c:pt idx="47">
                  <c:v>41609</c:v>
                </c:pt>
                <c:pt idx="48">
                  <c:v>41640</c:v>
                </c:pt>
                <c:pt idx="49">
                  <c:v>41671</c:v>
                </c:pt>
                <c:pt idx="50">
                  <c:v>41699</c:v>
                </c:pt>
                <c:pt idx="51">
                  <c:v>41730</c:v>
                </c:pt>
                <c:pt idx="52">
                  <c:v>41760</c:v>
                </c:pt>
                <c:pt idx="53">
                  <c:v>41791</c:v>
                </c:pt>
                <c:pt idx="54">
                  <c:v>41821</c:v>
                </c:pt>
                <c:pt idx="55">
                  <c:v>41852</c:v>
                </c:pt>
                <c:pt idx="56">
                  <c:v>41883</c:v>
                </c:pt>
                <c:pt idx="57">
                  <c:v>41913</c:v>
                </c:pt>
                <c:pt idx="58">
                  <c:v>41944</c:v>
                </c:pt>
                <c:pt idx="59">
                  <c:v>41974</c:v>
                </c:pt>
                <c:pt idx="60">
                  <c:v>42005</c:v>
                </c:pt>
                <c:pt idx="61">
                  <c:v>42036</c:v>
                </c:pt>
                <c:pt idx="62">
                  <c:v>42064</c:v>
                </c:pt>
                <c:pt idx="63">
                  <c:v>42095</c:v>
                </c:pt>
                <c:pt idx="64">
                  <c:v>42125</c:v>
                </c:pt>
                <c:pt idx="65">
                  <c:v>42156</c:v>
                </c:pt>
                <c:pt idx="66">
                  <c:v>42186</c:v>
                </c:pt>
                <c:pt idx="67">
                  <c:v>42217</c:v>
                </c:pt>
                <c:pt idx="68">
                  <c:v>42248</c:v>
                </c:pt>
                <c:pt idx="69">
                  <c:v>42278</c:v>
                </c:pt>
                <c:pt idx="70">
                  <c:v>42309</c:v>
                </c:pt>
                <c:pt idx="71">
                  <c:v>42339</c:v>
                </c:pt>
                <c:pt idx="72">
                  <c:v>42370</c:v>
                </c:pt>
                <c:pt idx="73">
                  <c:v>42401</c:v>
                </c:pt>
                <c:pt idx="74">
                  <c:v>42430</c:v>
                </c:pt>
                <c:pt idx="75">
                  <c:v>42461</c:v>
                </c:pt>
                <c:pt idx="76">
                  <c:v>42491</c:v>
                </c:pt>
                <c:pt idx="77">
                  <c:v>42522</c:v>
                </c:pt>
                <c:pt idx="78">
                  <c:v>42552</c:v>
                </c:pt>
                <c:pt idx="79">
                  <c:v>42583</c:v>
                </c:pt>
                <c:pt idx="80">
                  <c:v>42614</c:v>
                </c:pt>
                <c:pt idx="81">
                  <c:v>42644</c:v>
                </c:pt>
                <c:pt idx="82">
                  <c:v>42675</c:v>
                </c:pt>
                <c:pt idx="83">
                  <c:v>42705</c:v>
                </c:pt>
                <c:pt idx="84">
                  <c:v>42736</c:v>
                </c:pt>
                <c:pt idx="85">
                  <c:v>42767</c:v>
                </c:pt>
                <c:pt idx="86">
                  <c:v>42795</c:v>
                </c:pt>
                <c:pt idx="87">
                  <c:v>42826</c:v>
                </c:pt>
                <c:pt idx="88">
                  <c:v>42856</c:v>
                </c:pt>
                <c:pt idx="89">
                  <c:v>42887</c:v>
                </c:pt>
                <c:pt idx="90">
                  <c:v>42917</c:v>
                </c:pt>
                <c:pt idx="91">
                  <c:v>42948</c:v>
                </c:pt>
                <c:pt idx="92">
                  <c:v>42979</c:v>
                </c:pt>
                <c:pt idx="93">
                  <c:v>43009</c:v>
                </c:pt>
                <c:pt idx="94">
                  <c:v>43040</c:v>
                </c:pt>
                <c:pt idx="95">
                  <c:v>43070</c:v>
                </c:pt>
                <c:pt idx="96">
                  <c:v>43101</c:v>
                </c:pt>
                <c:pt idx="97">
                  <c:v>43132</c:v>
                </c:pt>
                <c:pt idx="98">
                  <c:v>43160</c:v>
                </c:pt>
                <c:pt idx="99">
                  <c:v>43191</c:v>
                </c:pt>
                <c:pt idx="100">
                  <c:v>43221</c:v>
                </c:pt>
                <c:pt idx="101">
                  <c:v>43252</c:v>
                </c:pt>
                <c:pt idx="102">
                  <c:v>43282</c:v>
                </c:pt>
                <c:pt idx="103">
                  <c:v>43313</c:v>
                </c:pt>
                <c:pt idx="104">
                  <c:v>43344</c:v>
                </c:pt>
                <c:pt idx="105">
                  <c:v>43374</c:v>
                </c:pt>
                <c:pt idx="106">
                  <c:v>43405</c:v>
                </c:pt>
                <c:pt idx="107">
                  <c:v>43435</c:v>
                </c:pt>
                <c:pt idx="108">
                  <c:v>43466</c:v>
                </c:pt>
                <c:pt idx="109">
                  <c:v>43497</c:v>
                </c:pt>
                <c:pt idx="110">
                  <c:v>43525</c:v>
                </c:pt>
                <c:pt idx="111">
                  <c:v>43556</c:v>
                </c:pt>
                <c:pt idx="112">
                  <c:v>43586</c:v>
                </c:pt>
              </c:numCache>
            </c:numRef>
          </c:cat>
          <c:val>
            <c:numRef>
              <c:f>'FRED Graph'!$B$12:$B$124</c:f>
              <c:numCache>
                <c:formatCode>0.00</c:formatCode>
                <c:ptCount val="113"/>
                <c:pt idx="0">
                  <c:v>0.9</c:v>
                </c:pt>
                <c:pt idx="1">
                  <c:v>0.44</c:v>
                </c:pt>
                <c:pt idx="2">
                  <c:v>0.59</c:v>
                </c:pt>
                <c:pt idx="3">
                  <c:v>0.65</c:v>
                </c:pt>
                <c:pt idx="4">
                  <c:v>0.71</c:v>
                </c:pt>
                <c:pt idx="5">
                  <c:v>0.57999999999999996</c:v>
                </c:pt>
                <c:pt idx="6">
                  <c:v>0.82</c:v>
                </c:pt>
                <c:pt idx="7">
                  <c:v>1.34</c:v>
                </c:pt>
                <c:pt idx="8">
                  <c:v>1.19</c:v>
                </c:pt>
                <c:pt idx="9">
                  <c:v>0.77</c:v>
                </c:pt>
                <c:pt idx="10">
                  <c:v>1.38</c:v>
                </c:pt>
                <c:pt idx="11">
                  <c:v>1.19</c:v>
                </c:pt>
                <c:pt idx="12">
                  <c:v>2.19</c:v>
                </c:pt>
                <c:pt idx="13">
                  <c:v>2.36</c:v>
                </c:pt>
                <c:pt idx="14">
                  <c:v>2.17</c:v>
                </c:pt>
                <c:pt idx="15">
                  <c:v>2.23</c:v>
                </c:pt>
                <c:pt idx="16">
                  <c:v>2.46</c:v>
                </c:pt>
                <c:pt idx="17">
                  <c:v>1.38</c:v>
                </c:pt>
                <c:pt idx="18">
                  <c:v>1.77</c:v>
                </c:pt>
                <c:pt idx="19">
                  <c:v>2.4300000000000002</c:v>
                </c:pt>
                <c:pt idx="20">
                  <c:v>1.75</c:v>
                </c:pt>
                <c:pt idx="21">
                  <c:v>1.87</c:v>
                </c:pt>
                <c:pt idx="22">
                  <c:v>2.16</c:v>
                </c:pt>
                <c:pt idx="23">
                  <c:v>1.97</c:v>
                </c:pt>
                <c:pt idx="24">
                  <c:v>2.6</c:v>
                </c:pt>
                <c:pt idx="25">
                  <c:v>1.54</c:v>
                </c:pt>
                <c:pt idx="26">
                  <c:v>2.13</c:v>
                </c:pt>
                <c:pt idx="27">
                  <c:v>1.91</c:v>
                </c:pt>
                <c:pt idx="28">
                  <c:v>1.58</c:v>
                </c:pt>
                <c:pt idx="29">
                  <c:v>1.1299999999999999</c:v>
                </c:pt>
                <c:pt idx="30">
                  <c:v>1.1499999999999999</c:v>
                </c:pt>
                <c:pt idx="31">
                  <c:v>1.73</c:v>
                </c:pt>
                <c:pt idx="32">
                  <c:v>1.81</c:v>
                </c:pt>
                <c:pt idx="33">
                  <c:v>1.68</c:v>
                </c:pt>
                <c:pt idx="34">
                  <c:v>1.19</c:v>
                </c:pt>
                <c:pt idx="35">
                  <c:v>1.02</c:v>
                </c:pt>
                <c:pt idx="36">
                  <c:v>2.08</c:v>
                </c:pt>
                <c:pt idx="37">
                  <c:v>2.0299999999999998</c:v>
                </c:pt>
                <c:pt idx="38">
                  <c:v>1.49</c:v>
                </c:pt>
                <c:pt idx="39">
                  <c:v>0.25</c:v>
                </c:pt>
                <c:pt idx="40">
                  <c:v>1.28</c:v>
                </c:pt>
                <c:pt idx="41">
                  <c:v>2.2599999999999998</c:v>
                </c:pt>
                <c:pt idx="42">
                  <c:v>1.78</c:v>
                </c:pt>
                <c:pt idx="43">
                  <c:v>1.6</c:v>
                </c:pt>
                <c:pt idx="44">
                  <c:v>1.67</c:v>
                </c:pt>
                <c:pt idx="45">
                  <c:v>1.79</c:v>
                </c:pt>
                <c:pt idx="46">
                  <c:v>2.0499999999999998</c:v>
                </c:pt>
                <c:pt idx="47">
                  <c:v>1.69</c:v>
                </c:pt>
                <c:pt idx="48">
                  <c:v>1.73</c:v>
                </c:pt>
                <c:pt idx="49">
                  <c:v>1.1399999999999999</c:v>
                </c:pt>
                <c:pt idx="50">
                  <c:v>2</c:v>
                </c:pt>
                <c:pt idx="51">
                  <c:v>2.15</c:v>
                </c:pt>
                <c:pt idx="52">
                  <c:v>1.91</c:v>
                </c:pt>
                <c:pt idx="53">
                  <c:v>1.92</c:v>
                </c:pt>
                <c:pt idx="54">
                  <c:v>2.04</c:v>
                </c:pt>
                <c:pt idx="55">
                  <c:v>1</c:v>
                </c:pt>
                <c:pt idx="56">
                  <c:v>1.73</c:v>
                </c:pt>
                <c:pt idx="57">
                  <c:v>1.51</c:v>
                </c:pt>
                <c:pt idx="58">
                  <c:v>1.82</c:v>
                </c:pt>
                <c:pt idx="59">
                  <c:v>1.22</c:v>
                </c:pt>
                <c:pt idx="60">
                  <c:v>0.48</c:v>
                </c:pt>
                <c:pt idx="61">
                  <c:v>1.87</c:v>
                </c:pt>
                <c:pt idx="62">
                  <c:v>1.8</c:v>
                </c:pt>
                <c:pt idx="63">
                  <c:v>2.2999999999999998</c:v>
                </c:pt>
                <c:pt idx="64">
                  <c:v>1.66</c:v>
                </c:pt>
                <c:pt idx="65">
                  <c:v>2.15</c:v>
                </c:pt>
                <c:pt idx="66">
                  <c:v>1.84</c:v>
                </c:pt>
                <c:pt idx="67">
                  <c:v>1.67</c:v>
                </c:pt>
                <c:pt idx="68">
                  <c:v>1.69</c:v>
                </c:pt>
                <c:pt idx="69">
                  <c:v>0.99</c:v>
                </c:pt>
                <c:pt idx="70">
                  <c:v>1.52</c:v>
                </c:pt>
                <c:pt idx="71">
                  <c:v>1.05</c:v>
                </c:pt>
                <c:pt idx="72">
                  <c:v>1.71</c:v>
                </c:pt>
                <c:pt idx="73">
                  <c:v>2.09</c:v>
                </c:pt>
                <c:pt idx="74">
                  <c:v>1.75</c:v>
                </c:pt>
                <c:pt idx="75">
                  <c:v>2.46</c:v>
                </c:pt>
                <c:pt idx="76">
                  <c:v>2.09</c:v>
                </c:pt>
                <c:pt idx="77">
                  <c:v>1.77</c:v>
                </c:pt>
                <c:pt idx="78">
                  <c:v>2.2000000000000002</c:v>
                </c:pt>
                <c:pt idx="79">
                  <c:v>1.89</c:v>
                </c:pt>
                <c:pt idx="80">
                  <c:v>1.83</c:v>
                </c:pt>
                <c:pt idx="81">
                  <c:v>2.16</c:v>
                </c:pt>
                <c:pt idx="82">
                  <c:v>1.65</c:v>
                </c:pt>
                <c:pt idx="83">
                  <c:v>1.9</c:v>
                </c:pt>
                <c:pt idx="84">
                  <c:v>2.42</c:v>
                </c:pt>
                <c:pt idx="85">
                  <c:v>1.53</c:v>
                </c:pt>
                <c:pt idx="86">
                  <c:v>0.87</c:v>
                </c:pt>
                <c:pt idx="87">
                  <c:v>2.02</c:v>
                </c:pt>
                <c:pt idx="88">
                  <c:v>1.61</c:v>
                </c:pt>
                <c:pt idx="89">
                  <c:v>1.64</c:v>
                </c:pt>
                <c:pt idx="90">
                  <c:v>1.36</c:v>
                </c:pt>
                <c:pt idx="91">
                  <c:v>1.63</c:v>
                </c:pt>
                <c:pt idx="92">
                  <c:v>1.92</c:v>
                </c:pt>
                <c:pt idx="93">
                  <c:v>2.25</c:v>
                </c:pt>
                <c:pt idx="94">
                  <c:v>1.96</c:v>
                </c:pt>
                <c:pt idx="95">
                  <c:v>2.13</c:v>
                </c:pt>
                <c:pt idx="96">
                  <c:v>2.5299999999999998</c:v>
                </c:pt>
                <c:pt idx="97">
                  <c:v>1.64</c:v>
                </c:pt>
                <c:pt idx="98">
                  <c:v>1.65</c:v>
                </c:pt>
                <c:pt idx="99">
                  <c:v>1.72</c:v>
                </c:pt>
                <c:pt idx="100">
                  <c:v>2.5099999999999998</c:v>
                </c:pt>
                <c:pt idx="101">
                  <c:v>2.37</c:v>
                </c:pt>
                <c:pt idx="102">
                  <c:v>2</c:v>
                </c:pt>
                <c:pt idx="103">
                  <c:v>1.55</c:v>
                </c:pt>
                <c:pt idx="104">
                  <c:v>1.55</c:v>
                </c:pt>
                <c:pt idx="105">
                  <c:v>1.84</c:v>
                </c:pt>
                <c:pt idx="106">
                  <c:v>2.54</c:v>
                </c:pt>
                <c:pt idx="107">
                  <c:v>1.69</c:v>
                </c:pt>
                <c:pt idx="108">
                  <c:v>1.1200000000000001</c:v>
                </c:pt>
                <c:pt idx="109">
                  <c:v>2.1800000000000002</c:v>
                </c:pt>
                <c:pt idx="110">
                  <c:v>2.02</c:v>
                </c:pt>
                <c:pt idx="111">
                  <c:v>2.88</c:v>
                </c:pt>
                <c:pt idx="112">
                  <c:v>2.19</c:v>
                </c:pt>
              </c:numCache>
            </c:numRef>
          </c:val>
          <c:smooth val="0"/>
          <c:extLst xmlns:c16r2="http://schemas.microsoft.com/office/drawing/2015/06/chart">
            <c:ext xmlns:c16="http://schemas.microsoft.com/office/drawing/2014/chart" uri="{C3380CC4-5D6E-409C-BE32-E72D297353CC}">
              <c16:uniqueId val="{00000000-E731-484B-B2F5-A2028ABF4042}"/>
            </c:ext>
          </c:extLst>
        </c:ser>
        <c:dLbls>
          <c:showLegendKey val="0"/>
          <c:showVal val="0"/>
          <c:showCatName val="0"/>
          <c:showSerName val="0"/>
          <c:showPercent val="0"/>
          <c:showBubbleSize val="0"/>
        </c:dLbls>
        <c:smooth val="0"/>
        <c:axId val="214799280"/>
        <c:axId val="214794968"/>
      </c:lineChart>
      <c:dateAx>
        <c:axId val="214799280"/>
        <c:scaling>
          <c:orientation val="minMax"/>
        </c:scaling>
        <c:delete val="0"/>
        <c:axPos val="b"/>
        <c:numFmt formatCode="yyyy" sourceLinked="0"/>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bg2">
                    <a:lumMod val="50000"/>
                  </a:schemeClr>
                </a:solidFill>
                <a:latin typeface="+mn-lt"/>
                <a:ea typeface="+mn-ea"/>
                <a:cs typeface="+mn-cs"/>
              </a:defRPr>
            </a:pPr>
            <a:endParaRPr lang="en-US"/>
          </a:p>
        </c:txPr>
        <c:crossAx val="214794968"/>
        <c:crosses val="autoZero"/>
        <c:auto val="1"/>
        <c:lblOffset val="100"/>
        <c:baseTimeUnit val="months"/>
        <c:majorUnit val="12"/>
        <c:majorTimeUnit val="months"/>
      </c:dateAx>
      <c:valAx>
        <c:axId val="214794968"/>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bg2">
                    <a:lumMod val="50000"/>
                  </a:schemeClr>
                </a:solidFill>
                <a:latin typeface="+mn-lt"/>
                <a:ea typeface="+mn-ea"/>
                <a:cs typeface="+mn-cs"/>
              </a:defRPr>
            </a:pPr>
            <a:endParaRPr lang="en-US"/>
          </a:p>
        </c:txPr>
        <c:crossAx val="214799280"/>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a:solidFill>
            <a:schemeClr val="bg2">
              <a:lumMod val="50000"/>
            </a:schemeClr>
          </a:solidFill>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1315476190476197E-2"/>
          <c:y val="0.16974583333333337"/>
          <c:w val="0.85093968253968255"/>
          <c:h val="0.70840888888888887"/>
        </c:manualLayout>
      </c:layout>
      <c:lineChart>
        <c:grouping val="standard"/>
        <c:varyColors val="0"/>
        <c:ser>
          <c:idx val="1"/>
          <c:order val="0"/>
          <c:tx>
            <c:strRef>
              <c:f>Sheet1!$D$1</c:f>
              <c:strCache>
                <c:ptCount val="1"/>
                <c:pt idx="0">
                  <c:v>Housing Sales</c:v>
                </c:pt>
              </c:strCache>
            </c:strRef>
          </c:tx>
          <c:spPr>
            <a:ln>
              <a:solidFill>
                <a:schemeClr val="accent3"/>
              </a:solidFill>
            </a:ln>
          </c:spPr>
          <c:marker>
            <c:symbol val="none"/>
          </c:marker>
          <c:cat>
            <c:numRef>
              <c:f>Sheet1!$B$9:$B$241</c:f>
              <c:numCache>
                <c:formatCode>mmm"-"yyyy</c:formatCode>
                <c:ptCount val="233"/>
                <c:pt idx="0">
                  <c:v>36556</c:v>
                </c:pt>
                <c:pt idx="1">
                  <c:v>36585</c:v>
                </c:pt>
                <c:pt idx="2">
                  <c:v>36616</c:v>
                </c:pt>
                <c:pt idx="3">
                  <c:v>36646</c:v>
                </c:pt>
                <c:pt idx="4">
                  <c:v>36677</c:v>
                </c:pt>
                <c:pt idx="5">
                  <c:v>36707</c:v>
                </c:pt>
                <c:pt idx="6">
                  <c:v>36738</c:v>
                </c:pt>
                <c:pt idx="7">
                  <c:v>36769</c:v>
                </c:pt>
                <c:pt idx="8">
                  <c:v>36799</c:v>
                </c:pt>
                <c:pt idx="9">
                  <c:v>36830</c:v>
                </c:pt>
                <c:pt idx="10">
                  <c:v>36860</c:v>
                </c:pt>
                <c:pt idx="11">
                  <c:v>36891</c:v>
                </c:pt>
                <c:pt idx="12">
                  <c:v>36922</c:v>
                </c:pt>
                <c:pt idx="13">
                  <c:v>36950</c:v>
                </c:pt>
                <c:pt idx="14">
                  <c:v>36981</c:v>
                </c:pt>
                <c:pt idx="15">
                  <c:v>37011</c:v>
                </c:pt>
                <c:pt idx="16">
                  <c:v>37042</c:v>
                </c:pt>
                <c:pt idx="17">
                  <c:v>37072</c:v>
                </c:pt>
                <c:pt idx="18">
                  <c:v>37103</c:v>
                </c:pt>
                <c:pt idx="19">
                  <c:v>37134</c:v>
                </c:pt>
                <c:pt idx="20">
                  <c:v>37164</c:v>
                </c:pt>
                <c:pt idx="21">
                  <c:v>37195</c:v>
                </c:pt>
                <c:pt idx="22">
                  <c:v>37225</c:v>
                </c:pt>
                <c:pt idx="23">
                  <c:v>37256</c:v>
                </c:pt>
                <c:pt idx="24">
                  <c:v>37287</c:v>
                </c:pt>
                <c:pt idx="25">
                  <c:v>37315</c:v>
                </c:pt>
                <c:pt idx="26">
                  <c:v>37346</c:v>
                </c:pt>
                <c:pt idx="27">
                  <c:v>37376</c:v>
                </c:pt>
                <c:pt idx="28">
                  <c:v>37407</c:v>
                </c:pt>
                <c:pt idx="29">
                  <c:v>37437</c:v>
                </c:pt>
                <c:pt idx="30">
                  <c:v>37468</c:v>
                </c:pt>
                <c:pt idx="31">
                  <c:v>37499</c:v>
                </c:pt>
                <c:pt idx="32">
                  <c:v>37529</c:v>
                </c:pt>
                <c:pt idx="33">
                  <c:v>37560</c:v>
                </c:pt>
                <c:pt idx="34">
                  <c:v>37590</c:v>
                </c:pt>
                <c:pt idx="35">
                  <c:v>37621</c:v>
                </c:pt>
                <c:pt idx="36">
                  <c:v>37652</c:v>
                </c:pt>
                <c:pt idx="37">
                  <c:v>37680</c:v>
                </c:pt>
                <c:pt idx="38">
                  <c:v>37711</c:v>
                </c:pt>
                <c:pt idx="39">
                  <c:v>37741</c:v>
                </c:pt>
                <c:pt idx="40">
                  <c:v>37772</c:v>
                </c:pt>
                <c:pt idx="41">
                  <c:v>37802</c:v>
                </c:pt>
                <c:pt idx="42">
                  <c:v>37833</c:v>
                </c:pt>
                <c:pt idx="43">
                  <c:v>37864</c:v>
                </c:pt>
                <c:pt idx="44">
                  <c:v>37894</c:v>
                </c:pt>
                <c:pt idx="45">
                  <c:v>37925</c:v>
                </c:pt>
                <c:pt idx="46">
                  <c:v>37955</c:v>
                </c:pt>
                <c:pt idx="47">
                  <c:v>37986</c:v>
                </c:pt>
                <c:pt idx="48">
                  <c:v>38017</c:v>
                </c:pt>
                <c:pt idx="49">
                  <c:v>38046</c:v>
                </c:pt>
                <c:pt idx="50">
                  <c:v>38077</c:v>
                </c:pt>
                <c:pt idx="51">
                  <c:v>38107</c:v>
                </c:pt>
                <c:pt idx="52">
                  <c:v>38138</c:v>
                </c:pt>
                <c:pt idx="53">
                  <c:v>38168</c:v>
                </c:pt>
                <c:pt idx="54">
                  <c:v>38199</c:v>
                </c:pt>
                <c:pt idx="55">
                  <c:v>38230</c:v>
                </c:pt>
                <c:pt idx="56">
                  <c:v>38260</c:v>
                </c:pt>
                <c:pt idx="57">
                  <c:v>38291</c:v>
                </c:pt>
                <c:pt idx="58">
                  <c:v>38321</c:v>
                </c:pt>
                <c:pt idx="59">
                  <c:v>38352</c:v>
                </c:pt>
                <c:pt idx="60">
                  <c:v>38383</c:v>
                </c:pt>
                <c:pt idx="61">
                  <c:v>38411</c:v>
                </c:pt>
                <c:pt idx="62">
                  <c:v>38442</c:v>
                </c:pt>
                <c:pt idx="63">
                  <c:v>38472</c:v>
                </c:pt>
                <c:pt idx="64">
                  <c:v>38503</c:v>
                </c:pt>
                <c:pt idx="65">
                  <c:v>38533</c:v>
                </c:pt>
                <c:pt idx="66">
                  <c:v>38564</c:v>
                </c:pt>
                <c:pt idx="67">
                  <c:v>38595</c:v>
                </c:pt>
                <c:pt idx="68">
                  <c:v>38625</c:v>
                </c:pt>
                <c:pt idx="69">
                  <c:v>38656</c:v>
                </c:pt>
                <c:pt idx="70">
                  <c:v>38686</c:v>
                </c:pt>
                <c:pt idx="71">
                  <c:v>38717</c:v>
                </c:pt>
                <c:pt idx="72">
                  <c:v>38748</c:v>
                </c:pt>
                <c:pt idx="73">
                  <c:v>38776</c:v>
                </c:pt>
                <c:pt idx="74">
                  <c:v>38807</c:v>
                </c:pt>
                <c:pt idx="75">
                  <c:v>38837</c:v>
                </c:pt>
                <c:pt idx="76">
                  <c:v>38868</c:v>
                </c:pt>
                <c:pt idx="77">
                  <c:v>38898</c:v>
                </c:pt>
                <c:pt idx="78">
                  <c:v>38929</c:v>
                </c:pt>
                <c:pt idx="79">
                  <c:v>38960</c:v>
                </c:pt>
                <c:pt idx="80">
                  <c:v>38990</c:v>
                </c:pt>
                <c:pt idx="81">
                  <c:v>39021</c:v>
                </c:pt>
                <c:pt idx="82">
                  <c:v>39051</c:v>
                </c:pt>
                <c:pt idx="83">
                  <c:v>39082</c:v>
                </c:pt>
                <c:pt idx="84">
                  <c:v>39113</c:v>
                </c:pt>
                <c:pt idx="85">
                  <c:v>39141</c:v>
                </c:pt>
                <c:pt idx="86">
                  <c:v>39172</c:v>
                </c:pt>
                <c:pt idx="87">
                  <c:v>39202</c:v>
                </c:pt>
                <c:pt idx="88">
                  <c:v>39233</c:v>
                </c:pt>
                <c:pt idx="89">
                  <c:v>39263</c:v>
                </c:pt>
                <c:pt idx="90">
                  <c:v>39294</c:v>
                </c:pt>
                <c:pt idx="91">
                  <c:v>39325</c:v>
                </c:pt>
                <c:pt idx="92">
                  <c:v>39355</c:v>
                </c:pt>
                <c:pt idx="93">
                  <c:v>39386</c:v>
                </c:pt>
                <c:pt idx="94">
                  <c:v>39416</c:v>
                </c:pt>
                <c:pt idx="95">
                  <c:v>39447</c:v>
                </c:pt>
                <c:pt idx="96">
                  <c:v>39478</c:v>
                </c:pt>
                <c:pt idx="97">
                  <c:v>39507</c:v>
                </c:pt>
                <c:pt idx="98">
                  <c:v>39538</c:v>
                </c:pt>
                <c:pt idx="99">
                  <c:v>39568</c:v>
                </c:pt>
                <c:pt idx="100">
                  <c:v>39599</c:v>
                </c:pt>
                <c:pt idx="101">
                  <c:v>39629</c:v>
                </c:pt>
                <c:pt idx="102">
                  <c:v>39660</c:v>
                </c:pt>
                <c:pt idx="103">
                  <c:v>39691</c:v>
                </c:pt>
                <c:pt idx="104">
                  <c:v>39721</c:v>
                </c:pt>
                <c:pt idx="105">
                  <c:v>39752</c:v>
                </c:pt>
                <c:pt idx="106">
                  <c:v>39782</c:v>
                </c:pt>
                <c:pt idx="107">
                  <c:v>39813</c:v>
                </c:pt>
                <c:pt idx="108">
                  <c:v>39844</c:v>
                </c:pt>
                <c:pt idx="109">
                  <c:v>39872</c:v>
                </c:pt>
                <c:pt idx="110">
                  <c:v>39903</c:v>
                </c:pt>
                <c:pt idx="111">
                  <c:v>39933</c:v>
                </c:pt>
                <c:pt idx="112">
                  <c:v>39964</c:v>
                </c:pt>
                <c:pt idx="113">
                  <c:v>39994</c:v>
                </c:pt>
                <c:pt idx="114">
                  <c:v>40025</c:v>
                </c:pt>
                <c:pt idx="115">
                  <c:v>40056</c:v>
                </c:pt>
                <c:pt idx="116">
                  <c:v>40086</c:v>
                </c:pt>
                <c:pt idx="117">
                  <c:v>40117</c:v>
                </c:pt>
                <c:pt idx="118">
                  <c:v>40147</c:v>
                </c:pt>
                <c:pt idx="119">
                  <c:v>40178</c:v>
                </c:pt>
                <c:pt idx="120">
                  <c:v>40209</c:v>
                </c:pt>
                <c:pt idx="121">
                  <c:v>40237</c:v>
                </c:pt>
                <c:pt idx="122">
                  <c:v>40268</c:v>
                </c:pt>
                <c:pt idx="123">
                  <c:v>40298</c:v>
                </c:pt>
                <c:pt idx="124">
                  <c:v>40329</c:v>
                </c:pt>
                <c:pt idx="125">
                  <c:v>40359</c:v>
                </c:pt>
                <c:pt idx="126">
                  <c:v>40390</c:v>
                </c:pt>
                <c:pt idx="127">
                  <c:v>40421</c:v>
                </c:pt>
                <c:pt idx="128">
                  <c:v>40451</c:v>
                </c:pt>
                <c:pt idx="129">
                  <c:v>40482</c:v>
                </c:pt>
                <c:pt idx="130">
                  <c:v>40512</c:v>
                </c:pt>
                <c:pt idx="131">
                  <c:v>40543</c:v>
                </c:pt>
                <c:pt idx="132">
                  <c:v>40574</c:v>
                </c:pt>
                <c:pt idx="133">
                  <c:v>40602</c:v>
                </c:pt>
                <c:pt idx="134">
                  <c:v>40633</c:v>
                </c:pt>
                <c:pt idx="135">
                  <c:v>40663</c:v>
                </c:pt>
                <c:pt idx="136">
                  <c:v>40694</c:v>
                </c:pt>
                <c:pt idx="137">
                  <c:v>40724</c:v>
                </c:pt>
                <c:pt idx="138">
                  <c:v>40755</c:v>
                </c:pt>
                <c:pt idx="139">
                  <c:v>40786</c:v>
                </c:pt>
                <c:pt idx="140">
                  <c:v>40816</c:v>
                </c:pt>
                <c:pt idx="141">
                  <c:v>40847</c:v>
                </c:pt>
                <c:pt idx="142">
                  <c:v>40877</c:v>
                </c:pt>
                <c:pt idx="143">
                  <c:v>40908</c:v>
                </c:pt>
                <c:pt idx="144">
                  <c:v>40939</c:v>
                </c:pt>
                <c:pt idx="145">
                  <c:v>40968</c:v>
                </c:pt>
                <c:pt idx="146">
                  <c:v>40999</c:v>
                </c:pt>
                <c:pt idx="147">
                  <c:v>41029</c:v>
                </c:pt>
                <c:pt idx="148">
                  <c:v>41060</c:v>
                </c:pt>
                <c:pt idx="149">
                  <c:v>41090</c:v>
                </c:pt>
                <c:pt idx="150">
                  <c:v>41121</c:v>
                </c:pt>
                <c:pt idx="151">
                  <c:v>41152</c:v>
                </c:pt>
                <c:pt idx="152">
                  <c:v>41182</c:v>
                </c:pt>
                <c:pt idx="153">
                  <c:v>41213</c:v>
                </c:pt>
                <c:pt idx="154">
                  <c:v>41243</c:v>
                </c:pt>
                <c:pt idx="155">
                  <c:v>41274</c:v>
                </c:pt>
                <c:pt idx="156">
                  <c:v>41305</c:v>
                </c:pt>
                <c:pt idx="157">
                  <c:v>41333</c:v>
                </c:pt>
                <c:pt idx="158">
                  <c:v>41364</c:v>
                </c:pt>
                <c:pt idx="159">
                  <c:v>41394</c:v>
                </c:pt>
                <c:pt idx="160">
                  <c:v>41425</c:v>
                </c:pt>
                <c:pt idx="161">
                  <c:v>41455</c:v>
                </c:pt>
                <c:pt idx="162">
                  <c:v>41486</c:v>
                </c:pt>
                <c:pt idx="163">
                  <c:v>41517</c:v>
                </c:pt>
                <c:pt idx="164">
                  <c:v>41547</c:v>
                </c:pt>
                <c:pt idx="165">
                  <c:v>41578</c:v>
                </c:pt>
                <c:pt idx="166">
                  <c:v>41608</c:v>
                </c:pt>
                <c:pt idx="167">
                  <c:v>41639</c:v>
                </c:pt>
                <c:pt idx="168">
                  <c:v>41670</c:v>
                </c:pt>
                <c:pt idx="169">
                  <c:v>41698</c:v>
                </c:pt>
                <c:pt idx="170">
                  <c:v>41729</c:v>
                </c:pt>
                <c:pt idx="171">
                  <c:v>41759</c:v>
                </c:pt>
                <c:pt idx="172">
                  <c:v>41790</c:v>
                </c:pt>
                <c:pt idx="173">
                  <c:v>41820</c:v>
                </c:pt>
                <c:pt idx="174">
                  <c:v>41851</c:v>
                </c:pt>
                <c:pt idx="175">
                  <c:v>41882</c:v>
                </c:pt>
                <c:pt idx="176">
                  <c:v>41912</c:v>
                </c:pt>
                <c:pt idx="177">
                  <c:v>41943</c:v>
                </c:pt>
                <c:pt idx="178">
                  <c:v>41973</c:v>
                </c:pt>
                <c:pt idx="179">
                  <c:v>42004</c:v>
                </c:pt>
                <c:pt idx="180">
                  <c:v>42035</c:v>
                </c:pt>
                <c:pt idx="181">
                  <c:v>42063</c:v>
                </c:pt>
                <c:pt idx="182">
                  <c:v>42094</c:v>
                </c:pt>
                <c:pt idx="183">
                  <c:v>42124</c:v>
                </c:pt>
                <c:pt idx="184">
                  <c:v>42155</c:v>
                </c:pt>
                <c:pt idx="185">
                  <c:v>42185</c:v>
                </c:pt>
                <c:pt idx="186">
                  <c:v>42216</c:v>
                </c:pt>
                <c:pt idx="187">
                  <c:v>42247</c:v>
                </c:pt>
                <c:pt idx="188">
                  <c:v>42277</c:v>
                </c:pt>
                <c:pt idx="189">
                  <c:v>42308</c:v>
                </c:pt>
                <c:pt idx="190">
                  <c:v>42338</c:v>
                </c:pt>
                <c:pt idx="191">
                  <c:v>42369</c:v>
                </c:pt>
                <c:pt idx="192">
                  <c:v>42400</c:v>
                </c:pt>
                <c:pt idx="193">
                  <c:v>42429</c:v>
                </c:pt>
                <c:pt idx="194">
                  <c:v>42460</c:v>
                </c:pt>
                <c:pt idx="195">
                  <c:v>42490</c:v>
                </c:pt>
                <c:pt idx="196">
                  <c:v>42521</c:v>
                </c:pt>
                <c:pt idx="197">
                  <c:v>42551</c:v>
                </c:pt>
                <c:pt idx="198">
                  <c:v>42582</c:v>
                </c:pt>
                <c:pt idx="199">
                  <c:v>42613</c:v>
                </c:pt>
                <c:pt idx="200">
                  <c:v>42643</c:v>
                </c:pt>
                <c:pt idx="201">
                  <c:v>42674</c:v>
                </c:pt>
                <c:pt idx="202">
                  <c:v>42704</c:v>
                </c:pt>
                <c:pt idx="203">
                  <c:v>42735</c:v>
                </c:pt>
                <c:pt idx="204">
                  <c:v>42766</c:v>
                </c:pt>
                <c:pt idx="205">
                  <c:v>42794</c:v>
                </c:pt>
                <c:pt idx="206">
                  <c:v>42825</c:v>
                </c:pt>
                <c:pt idx="207">
                  <c:v>42855</c:v>
                </c:pt>
                <c:pt idx="208">
                  <c:v>42886</c:v>
                </c:pt>
                <c:pt idx="209">
                  <c:v>42916</c:v>
                </c:pt>
                <c:pt idx="210">
                  <c:v>42947</c:v>
                </c:pt>
                <c:pt idx="211">
                  <c:v>42978</c:v>
                </c:pt>
                <c:pt idx="212">
                  <c:v>43008</c:v>
                </c:pt>
                <c:pt idx="213">
                  <c:v>43039</c:v>
                </c:pt>
                <c:pt idx="214">
                  <c:v>43069</c:v>
                </c:pt>
                <c:pt idx="215">
                  <c:v>43100</c:v>
                </c:pt>
                <c:pt idx="216">
                  <c:v>43131</c:v>
                </c:pt>
                <c:pt idx="217">
                  <c:v>43159</c:v>
                </c:pt>
                <c:pt idx="218">
                  <c:v>43190</c:v>
                </c:pt>
                <c:pt idx="219">
                  <c:v>43220</c:v>
                </c:pt>
                <c:pt idx="220">
                  <c:v>43251</c:v>
                </c:pt>
                <c:pt idx="221">
                  <c:v>43281</c:v>
                </c:pt>
                <c:pt idx="222">
                  <c:v>43312</c:v>
                </c:pt>
                <c:pt idx="223">
                  <c:v>43343</c:v>
                </c:pt>
                <c:pt idx="224">
                  <c:v>43373</c:v>
                </c:pt>
                <c:pt idx="225">
                  <c:v>43404</c:v>
                </c:pt>
                <c:pt idx="226">
                  <c:v>43434</c:v>
                </c:pt>
                <c:pt idx="227">
                  <c:v>43465</c:v>
                </c:pt>
                <c:pt idx="228">
                  <c:v>43496</c:v>
                </c:pt>
                <c:pt idx="229">
                  <c:v>43524</c:v>
                </c:pt>
                <c:pt idx="230">
                  <c:v>43555</c:v>
                </c:pt>
                <c:pt idx="231">
                  <c:v>43585</c:v>
                </c:pt>
                <c:pt idx="232">
                  <c:v>43616</c:v>
                </c:pt>
              </c:numCache>
            </c:numRef>
          </c:cat>
          <c:val>
            <c:numRef>
              <c:f>Sheet1!$D$9:$D$241</c:f>
              <c:numCache>
                <c:formatCode>0.00%</c:formatCode>
                <c:ptCount val="233"/>
                <c:pt idx="0">
                  <c:v>0.53240183088412429</c:v>
                </c:pt>
                <c:pt idx="1">
                  <c:v>0.53240183088412429</c:v>
                </c:pt>
                <c:pt idx="2">
                  <c:v>0.45170039641143334</c:v>
                </c:pt>
                <c:pt idx="3">
                  <c:v>0.40401538361254152</c:v>
                </c:pt>
                <c:pt idx="4">
                  <c:v>0.41231797565051326</c:v>
                </c:pt>
                <c:pt idx="5">
                  <c:v>0.4030519100272123</c:v>
                </c:pt>
                <c:pt idx="6">
                  <c:v>0.40639986538407608</c:v>
                </c:pt>
                <c:pt idx="7">
                  <c:v>0.42030596079729504</c:v>
                </c:pt>
                <c:pt idx="8">
                  <c:v>0.41307684640685738</c:v>
                </c:pt>
                <c:pt idx="9">
                  <c:v>0.38219474186899915</c:v>
                </c:pt>
                <c:pt idx="10">
                  <c:v>0.37053296033283123</c:v>
                </c:pt>
                <c:pt idx="11">
                  <c:v>0.26930780383540348</c:v>
                </c:pt>
                <c:pt idx="12">
                  <c:v>0.38028611853482153</c:v>
                </c:pt>
                <c:pt idx="13">
                  <c:v>0.38028611853482153</c:v>
                </c:pt>
                <c:pt idx="14">
                  <c:v>0.31409887898821504</c:v>
                </c:pt>
                <c:pt idx="15">
                  <c:v>0.30033892009842611</c:v>
                </c:pt>
                <c:pt idx="16">
                  <c:v>0.28295189479733612</c:v>
                </c:pt>
                <c:pt idx="17">
                  <c:v>0.25861730334871846</c:v>
                </c:pt>
                <c:pt idx="18">
                  <c:v>0.26930286352396904</c:v>
                </c:pt>
                <c:pt idx="19">
                  <c:v>0.26586092660107541</c:v>
                </c:pt>
                <c:pt idx="20">
                  <c:v>0.26642402697250556</c:v>
                </c:pt>
                <c:pt idx="21">
                  <c:v>0.23277325186693823</c:v>
                </c:pt>
                <c:pt idx="22">
                  <c:v>0.21608240084578104</c:v>
                </c:pt>
                <c:pt idx="23">
                  <c:v>0.22345016809839791</c:v>
                </c:pt>
                <c:pt idx="24">
                  <c:v>5.216400911161731E-2</c:v>
                </c:pt>
                <c:pt idx="25">
                  <c:v>5.216400911161731E-2</c:v>
                </c:pt>
                <c:pt idx="26">
                  <c:v>0.17717504237983267</c:v>
                </c:pt>
                <c:pt idx="27">
                  <c:v>0.20665524135961152</c:v>
                </c:pt>
                <c:pt idx="28">
                  <c:v>0.20276145556111827</c:v>
                </c:pt>
                <c:pt idx="29">
                  <c:v>0.22496391370498967</c:v>
                </c:pt>
                <c:pt idx="30">
                  <c:v>0.20806560570593688</c:v>
                </c:pt>
                <c:pt idx="31">
                  <c:v>0.22308289167400941</c:v>
                </c:pt>
                <c:pt idx="32">
                  <c:v>0.2396934490325599</c:v>
                </c:pt>
                <c:pt idx="33">
                  <c:v>0.27603772286087974</c:v>
                </c:pt>
                <c:pt idx="34">
                  <c:v>0.29797892852224211</c:v>
                </c:pt>
                <c:pt idx="35">
                  <c:v>0.20164876414876415</c:v>
                </c:pt>
                <c:pt idx="36">
                  <c:v>0.68911019701234044</c:v>
                </c:pt>
                <c:pt idx="37">
                  <c:v>0.68911019701234044</c:v>
                </c:pt>
                <c:pt idx="38">
                  <c:v>0.45185116365494493</c:v>
                </c:pt>
                <c:pt idx="39">
                  <c:v>0.37072434607645877</c:v>
                </c:pt>
                <c:pt idx="40">
                  <c:v>0.38746001840248873</c:v>
                </c:pt>
                <c:pt idx="41">
                  <c:v>0.38097740409879138</c:v>
                </c:pt>
                <c:pt idx="42">
                  <c:v>0.38589281766518851</c:v>
                </c:pt>
                <c:pt idx="43">
                  <c:v>0.35789552912840583</c:v>
                </c:pt>
                <c:pt idx="44">
                  <c:v>0.36481835907665494</c:v>
                </c:pt>
                <c:pt idx="45">
                  <c:v>0.34463890751315901</c:v>
                </c:pt>
                <c:pt idx="46">
                  <c:v>0.32301019934480152</c:v>
                </c:pt>
                <c:pt idx="47">
                  <c:v>0.29147392998602284</c:v>
                </c:pt>
                <c:pt idx="48">
                  <c:v>0.42367341707254552</c:v>
                </c:pt>
                <c:pt idx="49">
                  <c:v>0.42367341707254552</c:v>
                </c:pt>
                <c:pt idx="50">
                  <c:v>0.36660907403852305</c:v>
                </c:pt>
                <c:pt idx="51">
                  <c:v>0.33852131678359421</c:v>
                </c:pt>
                <c:pt idx="52">
                  <c:v>0.31214867681424874</c:v>
                </c:pt>
                <c:pt idx="53">
                  <c:v>0.26953323186199901</c:v>
                </c:pt>
                <c:pt idx="54">
                  <c:v>0.25987369922399151</c:v>
                </c:pt>
                <c:pt idx="55">
                  <c:v>0.23496480239454576</c:v>
                </c:pt>
                <c:pt idx="56">
                  <c:v>0.19833829299765621</c:v>
                </c:pt>
                <c:pt idx="57">
                  <c:v>0.18533462479725354</c:v>
                </c:pt>
                <c:pt idx="58">
                  <c:v>0.18923619813335205</c:v>
                </c:pt>
                <c:pt idx="59">
                  <c:v>0.18557890297452181</c:v>
                </c:pt>
                <c:pt idx="60">
                  <c:v>0.16880486158001351</c:v>
                </c:pt>
                <c:pt idx="61">
                  <c:v>0.16880486158001351</c:v>
                </c:pt>
                <c:pt idx="62">
                  <c:v>0.21106480614347256</c:v>
                </c:pt>
                <c:pt idx="63">
                  <c:v>0.17112584063089653</c:v>
                </c:pt>
                <c:pt idx="64">
                  <c:v>0.141358106400645</c:v>
                </c:pt>
                <c:pt idx="65">
                  <c:v>0.13863886138838682</c:v>
                </c:pt>
                <c:pt idx="66">
                  <c:v>0.23090730341262866</c:v>
                </c:pt>
                <c:pt idx="67">
                  <c:v>1.000673249551167</c:v>
                </c:pt>
                <c:pt idx="68">
                  <c:v>0.90781131536441451</c:v>
                </c:pt>
                <c:pt idx="69">
                  <c:v>0.90276380937645062</c:v>
                </c:pt>
                <c:pt idx="70">
                  <c:v>0.82875808729004663</c:v>
                </c:pt>
                <c:pt idx="71">
                  <c:v>0.45871739608072898</c:v>
                </c:pt>
                <c:pt idx="72">
                  <c:v>1.0581166955517043</c:v>
                </c:pt>
                <c:pt idx="73">
                  <c:v>1.0581166955517043</c:v>
                </c:pt>
                <c:pt idx="74">
                  <c:v>0.82858081852804144</c:v>
                </c:pt>
                <c:pt idx="75">
                  <c:v>0.86742956291828477</c:v>
                </c:pt>
                <c:pt idx="76">
                  <c:v>0.91221744264507421</c:v>
                </c:pt>
                <c:pt idx="77">
                  <c:v>0.83280553273294355</c:v>
                </c:pt>
                <c:pt idx="78">
                  <c:v>0.65233649383731973</c:v>
                </c:pt>
                <c:pt idx="79">
                  <c:v>5.8360708276580398E-3</c:v>
                </c:pt>
                <c:pt idx="80">
                  <c:v>3.3341396548943719E-2</c:v>
                </c:pt>
                <c:pt idx="81">
                  <c:v>3.6300384730713911E-2</c:v>
                </c:pt>
                <c:pt idx="82">
                  <c:v>6.2821227891454348E-2</c:v>
                </c:pt>
                <c:pt idx="83">
                  <c:v>8.7127100849753725E-2</c:v>
                </c:pt>
                <c:pt idx="84">
                  <c:v>5.1647673047774097E-3</c:v>
                </c:pt>
                <c:pt idx="85">
                  <c:v>5.1647673047774097E-3</c:v>
                </c:pt>
                <c:pt idx="86">
                  <c:v>0.12074597989152844</c:v>
                </c:pt>
                <c:pt idx="87">
                  <c:v>0.16254820845224138</c:v>
                </c:pt>
                <c:pt idx="88">
                  <c:v>0.16601422506478472</c:v>
                </c:pt>
                <c:pt idx="89">
                  <c:v>0.21445731744470461</c:v>
                </c:pt>
                <c:pt idx="90">
                  <c:v>0.25008056247253552</c:v>
                </c:pt>
                <c:pt idx="91">
                  <c:v>0.29276141802030298</c:v>
                </c:pt>
                <c:pt idx="92">
                  <c:v>0.32010065935780896</c:v>
                </c:pt>
                <c:pt idx="93">
                  <c:v>0.31348897885519372</c:v>
                </c:pt>
                <c:pt idx="94">
                  <c:v>0.30452856947688223</c:v>
                </c:pt>
                <c:pt idx="95">
                  <c:v>0.25672254284729357</c:v>
                </c:pt>
                <c:pt idx="96">
                  <c:v>-4.2334543423624679E-2</c:v>
                </c:pt>
                <c:pt idx="97">
                  <c:v>-4.2334543423624679E-2</c:v>
                </c:pt>
                <c:pt idx="98">
                  <c:v>-1.4263074484944533E-2</c:v>
                </c:pt>
                <c:pt idx="99">
                  <c:v>-4.89115266536422E-2</c:v>
                </c:pt>
                <c:pt idx="100">
                  <c:v>-7.1619065632683943E-2</c:v>
                </c:pt>
                <c:pt idx="101">
                  <c:v>-7.2086180883812773E-2</c:v>
                </c:pt>
                <c:pt idx="102">
                  <c:v>-0.10789402762968259</c:v>
                </c:pt>
                <c:pt idx="103">
                  <c:v>-0.14740170754791387</c:v>
                </c:pt>
                <c:pt idx="104">
                  <c:v>-0.14880609334659076</c:v>
                </c:pt>
                <c:pt idx="105">
                  <c:v>-0.1650704751236815</c:v>
                </c:pt>
                <c:pt idx="106">
                  <c:v>-0.18299646424599672</c:v>
                </c:pt>
                <c:pt idx="107">
                  <c:v>-0.18510697219024919</c:v>
                </c:pt>
                <c:pt idx="108">
                  <c:v>-2.5077272992360179E-3</c:v>
                </c:pt>
                <c:pt idx="109">
                  <c:v>-2.5077272992360179E-3</c:v>
                </c:pt>
                <c:pt idx="110">
                  <c:v>8.2213673250650737E-2</c:v>
                </c:pt>
                <c:pt idx="111">
                  <c:v>0.17549569497335618</c:v>
                </c:pt>
                <c:pt idx="112">
                  <c:v>0.25522833538765577</c:v>
                </c:pt>
                <c:pt idx="113">
                  <c:v>0.31731073743077171</c:v>
                </c:pt>
                <c:pt idx="114">
                  <c:v>0.37108425822552044</c:v>
                </c:pt>
                <c:pt idx="115">
                  <c:v>0.42852600145118996</c:v>
                </c:pt>
                <c:pt idx="116">
                  <c:v>0.4476647288744271</c:v>
                </c:pt>
                <c:pt idx="117">
                  <c:v>0.48399481251257742</c:v>
                </c:pt>
                <c:pt idx="118">
                  <c:v>0.53012305588788244</c:v>
                </c:pt>
                <c:pt idx="119">
                  <c:v>0.52611819503969304</c:v>
                </c:pt>
                <c:pt idx="120">
                  <c:v>0.39444964140941691</c:v>
                </c:pt>
                <c:pt idx="121">
                  <c:v>0.39444964140941691</c:v>
                </c:pt>
                <c:pt idx="122">
                  <c:v>0.35832589068593207</c:v>
                </c:pt>
                <c:pt idx="123">
                  <c:v>0.3283140903804147</c:v>
                </c:pt>
                <c:pt idx="124">
                  <c:v>0.22500040577169661</c:v>
                </c:pt>
                <c:pt idx="125">
                  <c:v>0.15374128518907257</c:v>
                </c:pt>
                <c:pt idx="126">
                  <c:v>9.7320081427373972E-2</c:v>
                </c:pt>
                <c:pt idx="127">
                  <c:v>6.6547272138578598E-2</c:v>
                </c:pt>
                <c:pt idx="128">
                  <c:v>8.187627417724555E-2</c:v>
                </c:pt>
                <c:pt idx="129">
                  <c:v>9.1306594825572893E-2</c:v>
                </c:pt>
                <c:pt idx="130">
                  <c:v>9.7578424293679383E-2</c:v>
                </c:pt>
                <c:pt idx="131">
                  <c:v>0.10125164898949925</c:v>
                </c:pt>
                <c:pt idx="132">
                  <c:v>0.13803946779964221</c:v>
                </c:pt>
                <c:pt idx="133">
                  <c:v>0.13803946779964221</c:v>
                </c:pt>
                <c:pt idx="134">
                  <c:v>0.14855249366899076</c:v>
                </c:pt>
                <c:pt idx="135">
                  <c:v>6.3458367859492049E-2</c:v>
                </c:pt>
                <c:pt idx="136">
                  <c:v>9.0833206357198215E-2</c:v>
                </c:pt>
                <c:pt idx="137">
                  <c:v>0.12875420875420876</c:v>
                </c:pt>
                <c:pt idx="138">
                  <c:v>0.13571999144452251</c:v>
                </c:pt>
                <c:pt idx="139">
                  <c:v>0.13565634812966634</c:v>
                </c:pt>
                <c:pt idx="140">
                  <c:v>0.12887528463884515</c:v>
                </c:pt>
                <c:pt idx="141">
                  <c:v>9.9746508975736101E-2</c:v>
                </c:pt>
                <c:pt idx="142">
                  <c:v>8.5443287178660871E-2</c:v>
                </c:pt>
                <c:pt idx="143">
                  <c:v>5.3632470236925862E-2</c:v>
                </c:pt>
                <c:pt idx="144">
                  <c:v>-0.13983961487921992</c:v>
                </c:pt>
                <c:pt idx="145">
                  <c:v>-0.13983961487921992</c:v>
                </c:pt>
                <c:pt idx="146">
                  <c:v>-0.13623687850001132</c:v>
                </c:pt>
                <c:pt idx="147">
                  <c:v>-0.13399523654605408</c:v>
                </c:pt>
                <c:pt idx="148">
                  <c:v>-0.12386583099515359</c:v>
                </c:pt>
                <c:pt idx="149">
                  <c:v>-0.10029199019345195</c:v>
                </c:pt>
                <c:pt idx="150">
                  <c:v>-6.6181628107638585E-2</c:v>
                </c:pt>
                <c:pt idx="151">
                  <c:v>-4.0755703025017465E-2</c:v>
                </c:pt>
                <c:pt idx="152">
                  <c:v>-3.9940411313433968E-2</c:v>
                </c:pt>
                <c:pt idx="153">
                  <c:v>-1.1427050547938498E-2</c:v>
                </c:pt>
                <c:pt idx="154">
                  <c:v>2.3562988105216984E-2</c:v>
                </c:pt>
                <c:pt idx="155">
                  <c:v>1.2351562954770358E-2</c:v>
                </c:pt>
                <c:pt idx="156">
                  <c:v>0.49497444390508555</c:v>
                </c:pt>
                <c:pt idx="157">
                  <c:v>0.49497444390508555</c:v>
                </c:pt>
                <c:pt idx="158">
                  <c:v>0.37133182844243789</c:v>
                </c:pt>
                <c:pt idx="159">
                  <c:v>0.3802483106619608</c:v>
                </c:pt>
                <c:pt idx="160">
                  <c:v>0.35579585824451954</c:v>
                </c:pt>
                <c:pt idx="161">
                  <c:v>0.28697791034020276</c:v>
                </c:pt>
                <c:pt idx="162">
                  <c:v>0.25806285653136651</c:v>
                </c:pt>
                <c:pt idx="163">
                  <c:v>0.23386130405400699</c:v>
                </c:pt>
                <c:pt idx="164">
                  <c:v>0.23292773087634092</c:v>
                </c:pt>
                <c:pt idx="165">
                  <c:v>0.2182812672634612</c:v>
                </c:pt>
                <c:pt idx="166">
                  <c:v>0.20829616705741233</c:v>
                </c:pt>
                <c:pt idx="167">
                  <c:v>0.17292342745427822</c:v>
                </c:pt>
                <c:pt idx="168">
                  <c:v>-5.2525522628950165E-4</c:v>
                </c:pt>
                <c:pt idx="169">
                  <c:v>-5.2525522628950165E-4</c:v>
                </c:pt>
                <c:pt idx="170">
                  <c:v>-3.7649535840750314E-2</c:v>
                </c:pt>
                <c:pt idx="171">
                  <c:v>-6.89235731926547E-2</c:v>
                </c:pt>
                <c:pt idx="172">
                  <c:v>-7.7930676592165765E-2</c:v>
                </c:pt>
                <c:pt idx="173">
                  <c:v>-5.9652015328590623E-2</c:v>
                </c:pt>
                <c:pt idx="174">
                  <c:v>-7.6123814680378779E-2</c:v>
                </c:pt>
                <c:pt idx="175">
                  <c:v>-8.2640358319017421E-2</c:v>
                </c:pt>
                <c:pt idx="176">
                  <c:v>-8.5935250221311571E-2</c:v>
                </c:pt>
                <c:pt idx="177">
                  <c:v>-7.7526555545131395E-2</c:v>
                </c:pt>
                <c:pt idx="178">
                  <c:v>-8.2036481515574855E-2</c:v>
                </c:pt>
                <c:pt idx="179">
                  <c:v>-7.5848751365370976E-2</c:v>
                </c:pt>
                <c:pt idx="180">
                  <c:v>-0.16259937318452836</c:v>
                </c:pt>
                <c:pt idx="181">
                  <c:v>-0.16259937318452836</c:v>
                </c:pt>
                <c:pt idx="182">
                  <c:v>-9.2326663749552493E-2</c:v>
                </c:pt>
                <c:pt idx="183">
                  <c:v>-4.780705394939605E-2</c:v>
                </c:pt>
                <c:pt idx="184">
                  <c:v>-2.0294098077051036E-3</c:v>
                </c:pt>
                <c:pt idx="185">
                  <c:v>3.9251362549932597E-2</c:v>
                </c:pt>
                <c:pt idx="186">
                  <c:v>6.0814878292339183E-2</c:v>
                </c:pt>
                <c:pt idx="187">
                  <c:v>7.212925562608194E-2</c:v>
                </c:pt>
                <c:pt idx="188">
                  <c:v>7.4889993491659729E-2</c:v>
                </c:pt>
                <c:pt idx="189">
                  <c:v>7.2370041743037364E-2</c:v>
                </c:pt>
                <c:pt idx="190">
                  <c:v>7.4089185049441286E-2</c:v>
                </c:pt>
                <c:pt idx="191">
                  <c:v>6.503603443059798E-2</c:v>
                </c:pt>
                <c:pt idx="192">
                  <c:v>0.28191786761601567</c:v>
                </c:pt>
                <c:pt idx="193">
                  <c:v>0.28191786761601567</c:v>
                </c:pt>
                <c:pt idx="194">
                  <c:v>0.33114208081339291</c:v>
                </c:pt>
                <c:pt idx="195">
                  <c:v>0.36489467340797282</c:v>
                </c:pt>
                <c:pt idx="196">
                  <c:v>0.33219433054416553</c:v>
                </c:pt>
                <c:pt idx="197">
                  <c:v>0.27930550139663696</c:v>
                </c:pt>
                <c:pt idx="198">
                  <c:v>0.26447398288224533</c:v>
                </c:pt>
                <c:pt idx="199">
                  <c:v>0.25512450663796199</c:v>
                </c:pt>
                <c:pt idx="200">
                  <c:v>0.26868633018205679</c:v>
                </c:pt>
                <c:pt idx="201">
                  <c:v>0.26807912908688375</c:v>
                </c:pt>
                <c:pt idx="202">
                  <c:v>0.24325989197520975</c:v>
                </c:pt>
                <c:pt idx="203">
                  <c:v>0.22454959336939179</c:v>
                </c:pt>
                <c:pt idx="204">
                  <c:v>0.2509835686183754</c:v>
                </c:pt>
                <c:pt idx="205">
                  <c:v>0.2509835686183754</c:v>
                </c:pt>
                <c:pt idx="206">
                  <c:v>0.19488707447158751</c:v>
                </c:pt>
                <c:pt idx="207">
                  <c:v>0.15669689716262822</c:v>
                </c:pt>
                <c:pt idx="208">
                  <c:v>0.14318453858056229</c:v>
                </c:pt>
                <c:pt idx="209">
                  <c:v>0.16110104583803117</c:v>
                </c:pt>
                <c:pt idx="210">
                  <c:v>0.13979239759134743</c:v>
                </c:pt>
                <c:pt idx="211">
                  <c:v>0.12679357993294516</c:v>
                </c:pt>
                <c:pt idx="212">
                  <c:v>0.10288302934367706</c:v>
                </c:pt>
                <c:pt idx="213">
                  <c:v>8.2397707130647521E-2</c:v>
                </c:pt>
                <c:pt idx="214">
                  <c:v>7.9060881472728675E-2</c:v>
                </c:pt>
                <c:pt idx="215">
                  <c:v>7.6640705186258526E-2</c:v>
                </c:pt>
                <c:pt idx="216">
                  <c:v>4.1147549148659132E-2</c:v>
                </c:pt>
                <c:pt idx="217">
                  <c:v>4.1147549148659132E-2</c:v>
                </c:pt>
                <c:pt idx="218">
                  <c:v>3.6287489495364179E-2</c:v>
                </c:pt>
                <c:pt idx="219">
                  <c:v>1.2889147093280071E-2</c:v>
                </c:pt>
                <c:pt idx="220">
                  <c:v>2.8978210705849092E-2</c:v>
                </c:pt>
                <c:pt idx="221">
                  <c:v>3.3237925201274547E-2</c:v>
                </c:pt>
                <c:pt idx="222">
                  <c:v>4.2137372048235741E-2</c:v>
                </c:pt>
                <c:pt idx="223">
                  <c:v>3.9928353240848799E-2</c:v>
                </c:pt>
                <c:pt idx="224">
                  <c:v>2.8503648942901329E-2</c:v>
                </c:pt>
                <c:pt idx="225">
                  <c:v>2.1980148003245971E-2</c:v>
                </c:pt>
                <c:pt idx="226">
                  <c:v>1.3888405610217217E-2</c:v>
                </c:pt>
                <c:pt idx="227">
                  <c:v>1.3261490911280354E-2</c:v>
                </c:pt>
                <c:pt idx="228">
                  <c:v>-3.6254664242854992E-2</c:v>
                </c:pt>
                <c:pt idx="229">
                  <c:v>-3.6254664242854992E-2</c:v>
                </c:pt>
                <c:pt idx="230">
                  <c:v>-8.6245862192738734E-3</c:v>
                </c:pt>
                <c:pt idx="231">
                  <c:v>-2.526539328452483E-3</c:v>
                </c:pt>
                <c:pt idx="232">
                  <c:v>-1.5795323804137985E-2</c:v>
                </c:pt>
              </c:numCache>
            </c:numRef>
          </c:val>
          <c:smooth val="0"/>
          <c:extLst xmlns:c16r2="http://schemas.microsoft.com/office/drawing/2015/06/chart">
            <c:ext xmlns:c16="http://schemas.microsoft.com/office/drawing/2014/chart" uri="{C3380CC4-5D6E-409C-BE32-E72D297353CC}">
              <c16:uniqueId val="{00000001-D0BD-4B9E-8F3E-2E7F7E5AC885}"/>
            </c:ext>
          </c:extLst>
        </c:ser>
        <c:dLbls>
          <c:showLegendKey val="0"/>
          <c:showVal val="0"/>
          <c:showCatName val="0"/>
          <c:showSerName val="0"/>
          <c:showPercent val="0"/>
          <c:showBubbleSize val="0"/>
        </c:dLbls>
        <c:smooth val="0"/>
        <c:axId val="214800064"/>
        <c:axId val="214795752"/>
      </c:lineChart>
      <c:dateAx>
        <c:axId val="214800064"/>
        <c:scaling>
          <c:orientation val="minMax"/>
          <c:min val="39203"/>
        </c:scaling>
        <c:delete val="0"/>
        <c:axPos val="b"/>
        <c:numFmt formatCode="yyyy" sourceLinked="0"/>
        <c:majorTickMark val="out"/>
        <c:minorTickMark val="none"/>
        <c:tickLblPos val="low"/>
        <c:txPr>
          <a:bodyPr rot="-5400000"/>
          <a:lstStyle/>
          <a:p>
            <a:pPr>
              <a:defRPr/>
            </a:pPr>
            <a:endParaRPr lang="en-US"/>
          </a:p>
        </c:txPr>
        <c:crossAx val="214795752"/>
        <c:crosses val="autoZero"/>
        <c:auto val="1"/>
        <c:lblOffset val="100"/>
        <c:baseTimeUnit val="months"/>
        <c:majorUnit val="12"/>
        <c:majorTimeUnit val="months"/>
      </c:dateAx>
      <c:valAx>
        <c:axId val="214795752"/>
        <c:scaling>
          <c:orientation val="minMax"/>
          <c:max val="0.60000000000000009"/>
        </c:scaling>
        <c:delete val="0"/>
        <c:axPos val="l"/>
        <c:numFmt formatCode="0%" sourceLinked="0"/>
        <c:majorTickMark val="out"/>
        <c:minorTickMark val="none"/>
        <c:tickLblPos val="nextTo"/>
        <c:crossAx val="214800064"/>
        <c:crosses val="autoZero"/>
        <c:crossBetween val="between"/>
      </c:valAx>
    </c:plotArea>
    <c:legend>
      <c:legendPos val="t"/>
      <c:legendEntry>
        <c:idx val="0"/>
        <c:delete val="1"/>
      </c:legendEntry>
      <c:layout>
        <c:manualLayout>
          <c:xMode val="edge"/>
          <c:yMode val="edge"/>
          <c:x val="7.2181237425119074E-2"/>
          <c:y val="6.6064573811666583E-2"/>
          <c:w val="0.36356586680004094"/>
          <c:h val="5.7431752810178406E-2"/>
        </c:manualLayout>
      </c:layout>
      <c:overlay val="0"/>
    </c:legend>
    <c:plotVisOnly val="1"/>
    <c:dispBlanksAs val="gap"/>
    <c:showDLblsOverMax val="0"/>
  </c:chart>
  <c:spPr>
    <a:ln>
      <a:noFill/>
    </a:ln>
  </c:sp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AU"/>
              <a:t>Price to Earnings Valuation Ratio Dispersion For The Most and Least Expensive Quartiles of Stocks in the S&amp;P/ASX 200 Index </a:t>
            </a:r>
          </a:p>
        </c:rich>
      </c:tx>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Results!$G$1</c:f>
              <c:strCache>
                <c:ptCount val="1"/>
                <c:pt idx="0">
                  <c:v>1st Quartile</c:v>
                </c:pt>
              </c:strCache>
            </c:strRef>
          </c:tx>
          <c:spPr>
            <a:ln w="28575" cap="rnd">
              <a:solidFill>
                <a:schemeClr val="accent1"/>
              </a:solidFill>
              <a:round/>
            </a:ln>
            <a:effectLst/>
          </c:spPr>
          <c:marker>
            <c:symbol val="none"/>
          </c:marker>
          <c:cat>
            <c:numRef>
              <c:f>Results!$B$2:$B$101</c:f>
              <c:numCache>
                <c:formatCode>m/d/yyyy</c:formatCode>
                <c:ptCount val="100"/>
                <c:pt idx="0">
                  <c:v>40543</c:v>
                </c:pt>
                <c:pt idx="1">
                  <c:v>40574</c:v>
                </c:pt>
                <c:pt idx="2">
                  <c:v>40602</c:v>
                </c:pt>
                <c:pt idx="3">
                  <c:v>40633</c:v>
                </c:pt>
                <c:pt idx="4">
                  <c:v>40663</c:v>
                </c:pt>
                <c:pt idx="5">
                  <c:v>40694</c:v>
                </c:pt>
                <c:pt idx="6">
                  <c:v>40724</c:v>
                </c:pt>
                <c:pt idx="7">
                  <c:v>40755</c:v>
                </c:pt>
                <c:pt idx="8">
                  <c:v>40786</c:v>
                </c:pt>
                <c:pt idx="9">
                  <c:v>40816</c:v>
                </c:pt>
                <c:pt idx="10">
                  <c:v>40847</c:v>
                </c:pt>
                <c:pt idx="11">
                  <c:v>40877</c:v>
                </c:pt>
                <c:pt idx="12">
                  <c:v>40908</c:v>
                </c:pt>
                <c:pt idx="13">
                  <c:v>40939</c:v>
                </c:pt>
                <c:pt idx="14">
                  <c:v>40968</c:v>
                </c:pt>
                <c:pt idx="15">
                  <c:v>40999</c:v>
                </c:pt>
                <c:pt idx="16">
                  <c:v>41029</c:v>
                </c:pt>
                <c:pt idx="17">
                  <c:v>41060</c:v>
                </c:pt>
                <c:pt idx="18">
                  <c:v>41090</c:v>
                </c:pt>
                <c:pt idx="19">
                  <c:v>41121</c:v>
                </c:pt>
                <c:pt idx="20">
                  <c:v>41152</c:v>
                </c:pt>
                <c:pt idx="21">
                  <c:v>41182</c:v>
                </c:pt>
                <c:pt idx="22">
                  <c:v>41213</c:v>
                </c:pt>
                <c:pt idx="23">
                  <c:v>41243</c:v>
                </c:pt>
                <c:pt idx="24">
                  <c:v>41274</c:v>
                </c:pt>
                <c:pt idx="25">
                  <c:v>41305</c:v>
                </c:pt>
                <c:pt idx="26">
                  <c:v>41333</c:v>
                </c:pt>
                <c:pt idx="27">
                  <c:v>41364</c:v>
                </c:pt>
                <c:pt idx="28">
                  <c:v>41394</c:v>
                </c:pt>
                <c:pt idx="29">
                  <c:v>41425</c:v>
                </c:pt>
                <c:pt idx="30">
                  <c:v>41455</c:v>
                </c:pt>
                <c:pt idx="31">
                  <c:v>41486</c:v>
                </c:pt>
                <c:pt idx="32">
                  <c:v>41517</c:v>
                </c:pt>
                <c:pt idx="33">
                  <c:v>41547</c:v>
                </c:pt>
                <c:pt idx="34">
                  <c:v>41578</c:v>
                </c:pt>
                <c:pt idx="35">
                  <c:v>41608</c:v>
                </c:pt>
                <c:pt idx="36">
                  <c:v>41639</c:v>
                </c:pt>
                <c:pt idx="37">
                  <c:v>41670</c:v>
                </c:pt>
                <c:pt idx="38">
                  <c:v>41698</c:v>
                </c:pt>
                <c:pt idx="39">
                  <c:v>41729</c:v>
                </c:pt>
                <c:pt idx="40">
                  <c:v>41759</c:v>
                </c:pt>
                <c:pt idx="41">
                  <c:v>41790</c:v>
                </c:pt>
                <c:pt idx="42">
                  <c:v>41820</c:v>
                </c:pt>
                <c:pt idx="43">
                  <c:v>41851</c:v>
                </c:pt>
                <c:pt idx="44">
                  <c:v>41882</c:v>
                </c:pt>
                <c:pt idx="45">
                  <c:v>41912</c:v>
                </c:pt>
                <c:pt idx="46">
                  <c:v>41943</c:v>
                </c:pt>
                <c:pt idx="47">
                  <c:v>41973</c:v>
                </c:pt>
                <c:pt idx="48">
                  <c:v>42004</c:v>
                </c:pt>
                <c:pt idx="49">
                  <c:v>42035</c:v>
                </c:pt>
                <c:pt idx="50">
                  <c:v>42063</c:v>
                </c:pt>
                <c:pt idx="51">
                  <c:v>42094</c:v>
                </c:pt>
                <c:pt idx="52">
                  <c:v>42124</c:v>
                </c:pt>
                <c:pt idx="53">
                  <c:v>42155</c:v>
                </c:pt>
                <c:pt idx="54">
                  <c:v>42185</c:v>
                </c:pt>
                <c:pt idx="55">
                  <c:v>42216</c:v>
                </c:pt>
                <c:pt idx="56">
                  <c:v>42247</c:v>
                </c:pt>
                <c:pt idx="57">
                  <c:v>42277</c:v>
                </c:pt>
                <c:pt idx="58">
                  <c:v>42308</c:v>
                </c:pt>
                <c:pt idx="59">
                  <c:v>42338</c:v>
                </c:pt>
                <c:pt idx="60">
                  <c:v>42369</c:v>
                </c:pt>
                <c:pt idx="61">
                  <c:v>42400</c:v>
                </c:pt>
                <c:pt idx="62">
                  <c:v>42429</c:v>
                </c:pt>
                <c:pt idx="63">
                  <c:v>42460</c:v>
                </c:pt>
                <c:pt idx="64">
                  <c:v>42490</c:v>
                </c:pt>
                <c:pt idx="65">
                  <c:v>42521</c:v>
                </c:pt>
                <c:pt idx="66">
                  <c:v>42551</c:v>
                </c:pt>
                <c:pt idx="67">
                  <c:v>42582</c:v>
                </c:pt>
                <c:pt idx="68">
                  <c:v>42613</c:v>
                </c:pt>
                <c:pt idx="69">
                  <c:v>42643</c:v>
                </c:pt>
                <c:pt idx="70">
                  <c:v>42674</c:v>
                </c:pt>
                <c:pt idx="71">
                  <c:v>42704</c:v>
                </c:pt>
                <c:pt idx="72">
                  <c:v>42735</c:v>
                </c:pt>
                <c:pt idx="73">
                  <c:v>42766</c:v>
                </c:pt>
                <c:pt idx="74">
                  <c:v>42794</c:v>
                </c:pt>
                <c:pt idx="75">
                  <c:v>42825</c:v>
                </c:pt>
                <c:pt idx="76">
                  <c:v>42855</c:v>
                </c:pt>
                <c:pt idx="77">
                  <c:v>42886</c:v>
                </c:pt>
                <c:pt idx="78">
                  <c:v>42916</c:v>
                </c:pt>
                <c:pt idx="79">
                  <c:v>42947</c:v>
                </c:pt>
                <c:pt idx="80">
                  <c:v>42978</c:v>
                </c:pt>
                <c:pt idx="81">
                  <c:v>43008</c:v>
                </c:pt>
                <c:pt idx="82">
                  <c:v>43039</c:v>
                </c:pt>
                <c:pt idx="83">
                  <c:v>43069</c:v>
                </c:pt>
                <c:pt idx="84">
                  <c:v>43100</c:v>
                </c:pt>
                <c:pt idx="85">
                  <c:v>43131</c:v>
                </c:pt>
                <c:pt idx="86">
                  <c:v>43159</c:v>
                </c:pt>
                <c:pt idx="87">
                  <c:v>43190</c:v>
                </c:pt>
                <c:pt idx="88">
                  <c:v>43220</c:v>
                </c:pt>
                <c:pt idx="89">
                  <c:v>43251</c:v>
                </c:pt>
                <c:pt idx="90">
                  <c:v>43281</c:v>
                </c:pt>
                <c:pt idx="91">
                  <c:v>43312</c:v>
                </c:pt>
                <c:pt idx="92">
                  <c:v>43343</c:v>
                </c:pt>
                <c:pt idx="93">
                  <c:v>43373</c:v>
                </c:pt>
                <c:pt idx="94">
                  <c:v>43404</c:v>
                </c:pt>
                <c:pt idx="95">
                  <c:v>43434</c:v>
                </c:pt>
                <c:pt idx="96">
                  <c:v>43465</c:v>
                </c:pt>
                <c:pt idx="97">
                  <c:v>43496</c:v>
                </c:pt>
                <c:pt idx="98">
                  <c:v>43524</c:v>
                </c:pt>
                <c:pt idx="99">
                  <c:v>43555</c:v>
                </c:pt>
              </c:numCache>
            </c:numRef>
          </c:cat>
          <c:val>
            <c:numRef>
              <c:f>Results!$G$2:$G$101</c:f>
              <c:numCache>
                <c:formatCode>0.0</c:formatCode>
                <c:ptCount val="100"/>
                <c:pt idx="0">
                  <c:v>13.4</c:v>
                </c:pt>
                <c:pt idx="1">
                  <c:v>13.2</c:v>
                </c:pt>
                <c:pt idx="2">
                  <c:v>13.8</c:v>
                </c:pt>
                <c:pt idx="3">
                  <c:v>12.8</c:v>
                </c:pt>
                <c:pt idx="4">
                  <c:v>12.6</c:v>
                </c:pt>
                <c:pt idx="5">
                  <c:v>12.7</c:v>
                </c:pt>
                <c:pt idx="6">
                  <c:v>11.9</c:v>
                </c:pt>
                <c:pt idx="7">
                  <c:v>11.2</c:v>
                </c:pt>
                <c:pt idx="8">
                  <c:v>10.8</c:v>
                </c:pt>
                <c:pt idx="9">
                  <c:v>9.4250000000000007</c:v>
                </c:pt>
                <c:pt idx="10">
                  <c:v>10.6</c:v>
                </c:pt>
                <c:pt idx="11">
                  <c:v>10.025</c:v>
                </c:pt>
                <c:pt idx="12">
                  <c:v>9.9</c:v>
                </c:pt>
                <c:pt idx="13">
                  <c:v>10.574999999999999</c:v>
                </c:pt>
                <c:pt idx="14">
                  <c:v>11.6</c:v>
                </c:pt>
                <c:pt idx="15">
                  <c:v>11.6</c:v>
                </c:pt>
                <c:pt idx="16">
                  <c:v>12.05</c:v>
                </c:pt>
                <c:pt idx="17">
                  <c:v>10.8</c:v>
                </c:pt>
                <c:pt idx="18">
                  <c:v>10.4</c:v>
                </c:pt>
                <c:pt idx="19">
                  <c:v>10.7</c:v>
                </c:pt>
                <c:pt idx="20">
                  <c:v>11.5</c:v>
                </c:pt>
                <c:pt idx="21">
                  <c:v>11.75</c:v>
                </c:pt>
                <c:pt idx="22">
                  <c:v>11.925000000000001</c:v>
                </c:pt>
                <c:pt idx="23">
                  <c:v>11.649999999999999</c:v>
                </c:pt>
                <c:pt idx="24">
                  <c:v>11.85</c:v>
                </c:pt>
                <c:pt idx="25">
                  <c:v>12.2</c:v>
                </c:pt>
                <c:pt idx="26">
                  <c:v>12.4</c:v>
                </c:pt>
                <c:pt idx="27">
                  <c:v>12.3</c:v>
                </c:pt>
                <c:pt idx="28">
                  <c:v>12.1</c:v>
                </c:pt>
                <c:pt idx="29">
                  <c:v>11.3</c:v>
                </c:pt>
                <c:pt idx="30">
                  <c:v>10.775</c:v>
                </c:pt>
                <c:pt idx="31">
                  <c:v>11.2</c:v>
                </c:pt>
                <c:pt idx="32">
                  <c:v>12.4</c:v>
                </c:pt>
                <c:pt idx="33">
                  <c:v>12.6</c:v>
                </c:pt>
                <c:pt idx="34">
                  <c:v>12.525</c:v>
                </c:pt>
                <c:pt idx="35">
                  <c:v>12.2</c:v>
                </c:pt>
                <c:pt idx="36">
                  <c:v>12.425000000000001</c:v>
                </c:pt>
                <c:pt idx="37">
                  <c:v>11.95</c:v>
                </c:pt>
                <c:pt idx="38">
                  <c:v>12.1</c:v>
                </c:pt>
                <c:pt idx="39">
                  <c:v>12.4</c:v>
                </c:pt>
                <c:pt idx="40">
                  <c:v>12.5</c:v>
                </c:pt>
                <c:pt idx="41">
                  <c:v>12.6</c:v>
                </c:pt>
                <c:pt idx="42">
                  <c:v>12.5</c:v>
                </c:pt>
                <c:pt idx="43">
                  <c:v>13.25</c:v>
                </c:pt>
                <c:pt idx="44">
                  <c:v>13.149999999999999</c:v>
                </c:pt>
                <c:pt idx="45">
                  <c:v>12.6</c:v>
                </c:pt>
                <c:pt idx="46">
                  <c:v>12.9</c:v>
                </c:pt>
                <c:pt idx="47">
                  <c:v>12.125</c:v>
                </c:pt>
                <c:pt idx="48">
                  <c:v>12.3</c:v>
                </c:pt>
                <c:pt idx="49">
                  <c:v>12.600000000000001</c:v>
                </c:pt>
                <c:pt idx="50">
                  <c:v>13.1</c:v>
                </c:pt>
                <c:pt idx="51">
                  <c:v>13.7</c:v>
                </c:pt>
                <c:pt idx="52">
                  <c:v>13.4</c:v>
                </c:pt>
                <c:pt idx="53">
                  <c:v>13.9</c:v>
                </c:pt>
                <c:pt idx="54">
                  <c:v>13.5</c:v>
                </c:pt>
                <c:pt idx="55">
                  <c:v>13.55</c:v>
                </c:pt>
                <c:pt idx="56">
                  <c:v>13</c:v>
                </c:pt>
                <c:pt idx="57">
                  <c:v>12.5</c:v>
                </c:pt>
                <c:pt idx="58">
                  <c:v>13</c:v>
                </c:pt>
                <c:pt idx="59">
                  <c:v>12.05</c:v>
                </c:pt>
                <c:pt idx="60">
                  <c:v>13.325000000000001</c:v>
                </c:pt>
                <c:pt idx="61">
                  <c:v>12.625</c:v>
                </c:pt>
                <c:pt idx="62">
                  <c:v>11.825000000000001</c:v>
                </c:pt>
                <c:pt idx="63">
                  <c:v>12.4</c:v>
                </c:pt>
                <c:pt idx="64">
                  <c:v>13.2</c:v>
                </c:pt>
                <c:pt idx="65">
                  <c:v>13.35</c:v>
                </c:pt>
                <c:pt idx="66">
                  <c:v>12.925000000000001</c:v>
                </c:pt>
                <c:pt idx="67">
                  <c:v>13.6</c:v>
                </c:pt>
                <c:pt idx="68">
                  <c:v>13.425000000000001</c:v>
                </c:pt>
                <c:pt idx="69">
                  <c:v>13.1</c:v>
                </c:pt>
                <c:pt idx="70">
                  <c:v>13</c:v>
                </c:pt>
                <c:pt idx="71">
                  <c:v>13.8</c:v>
                </c:pt>
                <c:pt idx="72">
                  <c:v>14</c:v>
                </c:pt>
                <c:pt idx="73">
                  <c:v>13.75</c:v>
                </c:pt>
                <c:pt idx="74">
                  <c:v>13.775</c:v>
                </c:pt>
                <c:pt idx="75">
                  <c:v>13.775</c:v>
                </c:pt>
                <c:pt idx="76">
                  <c:v>13.9</c:v>
                </c:pt>
                <c:pt idx="77">
                  <c:v>13.1</c:v>
                </c:pt>
                <c:pt idx="78">
                  <c:v>13.325000000000001</c:v>
                </c:pt>
                <c:pt idx="79">
                  <c:v>13.5</c:v>
                </c:pt>
                <c:pt idx="80">
                  <c:v>12.625</c:v>
                </c:pt>
                <c:pt idx="81">
                  <c:v>12.8</c:v>
                </c:pt>
                <c:pt idx="82">
                  <c:v>12.5</c:v>
                </c:pt>
                <c:pt idx="83">
                  <c:v>12.775</c:v>
                </c:pt>
                <c:pt idx="84">
                  <c:v>13.2</c:v>
                </c:pt>
                <c:pt idx="85">
                  <c:v>13.3</c:v>
                </c:pt>
                <c:pt idx="86">
                  <c:v>12.8</c:v>
                </c:pt>
                <c:pt idx="87">
                  <c:v>12.2</c:v>
                </c:pt>
                <c:pt idx="88">
                  <c:v>12.5</c:v>
                </c:pt>
                <c:pt idx="89">
                  <c:v>12.674999999999999</c:v>
                </c:pt>
                <c:pt idx="90">
                  <c:v>12.225</c:v>
                </c:pt>
                <c:pt idx="91">
                  <c:v>12.350000000000001</c:v>
                </c:pt>
                <c:pt idx="92">
                  <c:v>12.675000000000001</c:v>
                </c:pt>
                <c:pt idx="93">
                  <c:v>12.3</c:v>
                </c:pt>
                <c:pt idx="94">
                  <c:v>11.7</c:v>
                </c:pt>
                <c:pt idx="95">
                  <c:v>11.75</c:v>
                </c:pt>
                <c:pt idx="96">
                  <c:v>11.774999999999999</c:v>
                </c:pt>
                <c:pt idx="97">
                  <c:v>11.925000000000001</c:v>
                </c:pt>
                <c:pt idx="98">
                  <c:v>12.7</c:v>
                </c:pt>
                <c:pt idx="99">
                  <c:v>13.275</c:v>
                </c:pt>
              </c:numCache>
            </c:numRef>
          </c:val>
          <c:smooth val="0"/>
          <c:extLst xmlns:c16r2="http://schemas.microsoft.com/office/drawing/2015/06/chart">
            <c:ext xmlns:c16="http://schemas.microsoft.com/office/drawing/2014/chart" uri="{C3380CC4-5D6E-409C-BE32-E72D297353CC}">
              <c16:uniqueId val="{00000000-81AC-48BB-AE44-607804D35EAE}"/>
            </c:ext>
          </c:extLst>
        </c:ser>
        <c:ser>
          <c:idx val="1"/>
          <c:order val="1"/>
          <c:tx>
            <c:strRef>
              <c:f>Results!$H$1</c:f>
              <c:strCache>
                <c:ptCount val="1"/>
                <c:pt idx="0">
                  <c:v>4th Quartile</c:v>
                </c:pt>
              </c:strCache>
            </c:strRef>
          </c:tx>
          <c:spPr>
            <a:ln w="28575" cap="rnd">
              <a:solidFill>
                <a:schemeClr val="accent2"/>
              </a:solidFill>
              <a:round/>
            </a:ln>
            <a:effectLst/>
          </c:spPr>
          <c:marker>
            <c:symbol val="none"/>
          </c:marker>
          <c:cat>
            <c:numRef>
              <c:f>Results!$B$2:$B$101</c:f>
              <c:numCache>
                <c:formatCode>m/d/yyyy</c:formatCode>
                <c:ptCount val="100"/>
                <c:pt idx="0">
                  <c:v>40543</c:v>
                </c:pt>
                <c:pt idx="1">
                  <c:v>40574</c:v>
                </c:pt>
                <c:pt idx="2">
                  <c:v>40602</c:v>
                </c:pt>
                <c:pt idx="3">
                  <c:v>40633</c:v>
                </c:pt>
                <c:pt idx="4">
                  <c:v>40663</c:v>
                </c:pt>
                <c:pt idx="5">
                  <c:v>40694</c:v>
                </c:pt>
                <c:pt idx="6">
                  <c:v>40724</c:v>
                </c:pt>
                <c:pt idx="7">
                  <c:v>40755</c:v>
                </c:pt>
                <c:pt idx="8">
                  <c:v>40786</c:v>
                </c:pt>
                <c:pt idx="9">
                  <c:v>40816</c:v>
                </c:pt>
                <c:pt idx="10">
                  <c:v>40847</c:v>
                </c:pt>
                <c:pt idx="11">
                  <c:v>40877</c:v>
                </c:pt>
                <c:pt idx="12">
                  <c:v>40908</c:v>
                </c:pt>
                <c:pt idx="13">
                  <c:v>40939</c:v>
                </c:pt>
                <c:pt idx="14">
                  <c:v>40968</c:v>
                </c:pt>
                <c:pt idx="15">
                  <c:v>40999</c:v>
                </c:pt>
                <c:pt idx="16">
                  <c:v>41029</c:v>
                </c:pt>
                <c:pt idx="17">
                  <c:v>41060</c:v>
                </c:pt>
                <c:pt idx="18">
                  <c:v>41090</c:v>
                </c:pt>
                <c:pt idx="19">
                  <c:v>41121</c:v>
                </c:pt>
                <c:pt idx="20">
                  <c:v>41152</c:v>
                </c:pt>
                <c:pt idx="21">
                  <c:v>41182</c:v>
                </c:pt>
                <c:pt idx="22">
                  <c:v>41213</c:v>
                </c:pt>
                <c:pt idx="23">
                  <c:v>41243</c:v>
                </c:pt>
                <c:pt idx="24">
                  <c:v>41274</c:v>
                </c:pt>
                <c:pt idx="25">
                  <c:v>41305</c:v>
                </c:pt>
                <c:pt idx="26">
                  <c:v>41333</c:v>
                </c:pt>
                <c:pt idx="27">
                  <c:v>41364</c:v>
                </c:pt>
                <c:pt idx="28">
                  <c:v>41394</c:v>
                </c:pt>
                <c:pt idx="29">
                  <c:v>41425</c:v>
                </c:pt>
                <c:pt idx="30">
                  <c:v>41455</c:v>
                </c:pt>
                <c:pt idx="31">
                  <c:v>41486</c:v>
                </c:pt>
                <c:pt idx="32">
                  <c:v>41517</c:v>
                </c:pt>
                <c:pt idx="33">
                  <c:v>41547</c:v>
                </c:pt>
                <c:pt idx="34">
                  <c:v>41578</c:v>
                </c:pt>
                <c:pt idx="35">
                  <c:v>41608</c:v>
                </c:pt>
                <c:pt idx="36">
                  <c:v>41639</c:v>
                </c:pt>
                <c:pt idx="37">
                  <c:v>41670</c:v>
                </c:pt>
                <c:pt idx="38">
                  <c:v>41698</c:v>
                </c:pt>
                <c:pt idx="39">
                  <c:v>41729</c:v>
                </c:pt>
                <c:pt idx="40">
                  <c:v>41759</c:v>
                </c:pt>
                <c:pt idx="41">
                  <c:v>41790</c:v>
                </c:pt>
                <c:pt idx="42">
                  <c:v>41820</c:v>
                </c:pt>
                <c:pt idx="43">
                  <c:v>41851</c:v>
                </c:pt>
                <c:pt idx="44">
                  <c:v>41882</c:v>
                </c:pt>
                <c:pt idx="45">
                  <c:v>41912</c:v>
                </c:pt>
                <c:pt idx="46">
                  <c:v>41943</c:v>
                </c:pt>
                <c:pt idx="47">
                  <c:v>41973</c:v>
                </c:pt>
                <c:pt idx="48">
                  <c:v>42004</c:v>
                </c:pt>
                <c:pt idx="49">
                  <c:v>42035</c:v>
                </c:pt>
                <c:pt idx="50">
                  <c:v>42063</c:v>
                </c:pt>
                <c:pt idx="51">
                  <c:v>42094</c:v>
                </c:pt>
                <c:pt idx="52">
                  <c:v>42124</c:v>
                </c:pt>
                <c:pt idx="53">
                  <c:v>42155</c:v>
                </c:pt>
                <c:pt idx="54">
                  <c:v>42185</c:v>
                </c:pt>
                <c:pt idx="55">
                  <c:v>42216</c:v>
                </c:pt>
                <c:pt idx="56">
                  <c:v>42247</c:v>
                </c:pt>
                <c:pt idx="57">
                  <c:v>42277</c:v>
                </c:pt>
                <c:pt idx="58">
                  <c:v>42308</c:v>
                </c:pt>
                <c:pt idx="59">
                  <c:v>42338</c:v>
                </c:pt>
                <c:pt idx="60">
                  <c:v>42369</c:v>
                </c:pt>
                <c:pt idx="61">
                  <c:v>42400</c:v>
                </c:pt>
                <c:pt idx="62">
                  <c:v>42429</c:v>
                </c:pt>
                <c:pt idx="63">
                  <c:v>42460</c:v>
                </c:pt>
                <c:pt idx="64">
                  <c:v>42490</c:v>
                </c:pt>
                <c:pt idx="65">
                  <c:v>42521</c:v>
                </c:pt>
                <c:pt idx="66">
                  <c:v>42551</c:v>
                </c:pt>
                <c:pt idx="67">
                  <c:v>42582</c:v>
                </c:pt>
                <c:pt idx="68">
                  <c:v>42613</c:v>
                </c:pt>
                <c:pt idx="69">
                  <c:v>42643</c:v>
                </c:pt>
                <c:pt idx="70">
                  <c:v>42674</c:v>
                </c:pt>
                <c:pt idx="71">
                  <c:v>42704</c:v>
                </c:pt>
                <c:pt idx="72">
                  <c:v>42735</c:v>
                </c:pt>
                <c:pt idx="73">
                  <c:v>42766</c:v>
                </c:pt>
                <c:pt idx="74">
                  <c:v>42794</c:v>
                </c:pt>
                <c:pt idx="75">
                  <c:v>42825</c:v>
                </c:pt>
                <c:pt idx="76">
                  <c:v>42855</c:v>
                </c:pt>
                <c:pt idx="77">
                  <c:v>42886</c:v>
                </c:pt>
                <c:pt idx="78">
                  <c:v>42916</c:v>
                </c:pt>
                <c:pt idx="79">
                  <c:v>42947</c:v>
                </c:pt>
                <c:pt idx="80">
                  <c:v>42978</c:v>
                </c:pt>
                <c:pt idx="81">
                  <c:v>43008</c:v>
                </c:pt>
                <c:pt idx="82">
                  <c:v>43039</c:v>
                </c:pt>
                <c:pt idx="83">
                  <c:v>43069</c:v>
                </c:pt>
                <c:pt idx="84">
                  <c:v>43100</c:v>
                </c:pt>
                <c:pt idx="85">
                  <c:v>43131</c:v>
                </c:pt>
                <c:pt idx="86">
                  <c:v>43159</c:v>
                </c:pt>
                <c:pt idx="87">
                  <c:v>43190</c:v>
                </c:pt>
                <c:pt idx="88">
                  <c:v>43220</c:v>
                </c:pt>
                <c:pt idx="89">
                  <c:v>43251</c:v>
                </c:pt>
                <c:pt idx="90">
                  <c:v>43281</c:v>
                </c:pt>
                <c:pt idx="91">
                  <c:v>43312</c:v>
                </c:pt>
                <c:pt idx="92">
                  <c:v>43343</c:v>
                </c:pt>
                <c:pt idx="93">
                  <c:v>43373</c:v>
                </c:pt>
                <c:pt idx="94">
                  <c:v>43404</c:v>
                </c:pt>
                <c:pt idx="95">
                  <c:v>43434</c:v>
                </c:pt>
                <c:pt idx="96">
                  <c:v>43465</c:v>
                </c:pt>
                <c:pt idx="97">
                  <c:v>43496</c:v>
                </c:pt>
                <c:pt idx="98">
                  <c:v>43524</c:v>
                </c:pt>
                <c:pt idx="99">
                  <c:v>43555</c:v>
                </c:pt>
              </c:numCache>
            </c:numRef>
          </c:cat>
          <c:val>
            <c:numRef>
              <c:f>Results!$H$2:$H$101</c:f>
              <c:numCache>
                <c:formatCode>0.0</c:formatCode>
                <c:ptCount val="100"/>
                <c:pt idx="0">
                  <c:v>25.7</c:v>
                </c:pt>
                <c:pt idx="1">
                  <c:v>21.924999999999997</c:v>
                </c:pt>
                <c:pt idx="2">
                  <c:v>24.774999999999999</c:v>
                </c:pt>
                <c:pt idx="3">
                  <c:v>21.8</c:v>
                </c:pt>
                <c:pt idx="4">
                  <c:v>22.1</c:v>
                </c:pt>
                <c:pt idx="5">
                  <c:v>21.4</c:v>
                </c:pt>
                <c:pt idx="6">
                  <c:v>20.5</c:v>
                </c:pt>
                <c:pt idx="7">
                  <c:v>19.5</c:v>
                </c:pt>
                <c:pt idx="8">
                  <c:v>18.7</c:v>
                </c:pt>
                <c:pt idx="9">
                  <c:v>18.225000000000001</c:v>
                </c:pt>
                <c:pt idx="10">
                  <c:v>19.5</c:v>
                </c:pt>
                <c:pt idx="11">
                  <c:v>18.45</c:v>
                </c:pt>
                <c:pt idx="12">
                  <c:v>18.424999999999997</c:v>
                </c:pt>
                <c:pt idx="13">
                  <c:v>18.7</c:v>
                </c:pt>
                <c:pt idx="14">
                  <c:v>20.399999999999999</c:v>
                </c:pt>
                <c:pt idx="15">
                  <c:v>20.824999999999999</c:v>
                </c:pt>
                <c:pt idx="16">
                  <c:v>21.4</c:v>
                </c:pt>
                <c:pt idx="17">
                  <c:v>19</c:v>
                </c:pt>
                <c:pt idx="18">
                  <c:v>19.399999999999999</c:v>
                </c:pt>
                <c:pt idx="19">
                  <c:v>19.5</c:v>
                </c:pt>
                <c:pt idx="20">
                  <c:v>21.9</c:v>
                </c:pt>
                <c:pt idx="21">
                  <c:v>23.700000000000003</c:v>
                </c:pt>
                <c:pt idx="22">
                  <c:v>23.95</c:v>
                </c:pt>
                <c:pt idx="23">
                  <c:v>23.4</c:v>
                </c:pt>
                <c:pt idx="24">
                  <c:v>23.9</c:v>
                </c:pt>
                <c:pt idx="25">
                  <c:v>23.65</c:v>
                </c:pt>
                <c:pt idx="26">
                  <c:v>24.6</c:v>
                </c:pt>
                <c:pt idx="27">
                  <c:v>23.75</c:v>
                </c:pt>
                <c:pt idx="28">
                  <c:v>23.4</c:v>
                </c:pt>
                <c:pt idx="29">
                  <c:v>23.924999999999997</c:v>
                </c:pt>
                <c:pt idx="30">
                  <c:v>22.924999999999997</c:v>
                </c:pt>
                <c:pt idx="31">
                  <c:v>24.6</c:v>
                </c:pt>
                <c:pt idx="32">
                  <c:v>24.625</c:v>
                </c:pt>
                <c:pt idx="33">
                  <c:v>24.8</c:v>
                </c:pt>
                <c:pt idx="34">
                  <c:v>26.025000000000002</c:v>
                </c:pt>
                <c:pt idx="35">
                  <c:v>27</c:v>
                </c:pt>
                <c:pt idx="36">
                  <c:v>28.3</c:v>
                </c:pt>
                <c:pt idx="37">
                  <c:v>28</c:v>
                </c:pt>
                <c:pt idx="38">
                  <c:v>25.7</c:v>
                </c:pt>
                <c:pt idx="39">
                  <c:v>25.2</c:v>
                </c:pt>
                <c:pt idx="40">
                  <c:v>25.6</c:v>
                </c:pt>
                <c:pt idx="41">
                  <c:v>27</c:v>
                </c:pt>
                <c:pt idx="42">
                  <c:v>26.7</c:v>
                </c:pt>
                <c:pt idx="43">
                  <c:v>27.924999999999997</c:v>
                </c:pt>
                <c:pt idx="44">
                  <c:v>25.9</c:v>
                </c:pt>
                <c:pt idx="45">
                  <c:v>25.075000000000003</c:v>
                </c:pt>
                <c:pt idx="46">
                  <c:v>25.8</c:v>
                </c:pt>
                <c:pt idx="47">
                  <c:v>26.375</c:v>
                </c:pt>
                <c:pt idx="48">
                  <c:v>29</c:v>
                </c:pt>
                <c:pt idx="49">
                  <c:v>27.15</c:v>
                </c:pt>
                <c:pt idx="50">
                  <c:v>26.85</c:v>
                </c:pt>
                <c:pt idx="51">
                  <c:v>26.4</c:v>
                </c:pt>
                <c:pt idx="52">
                  <c:v>26.55</c:v>
                </c:pt>
                <c:pt idx="53">
                  <c:v>26.774999999999999</c:v>
                </c:pt>
                <c:pt idx="54">
                  <c:v>25.225000000000001</c:v>
                </c:pt>
                <c:pt idx="55">
                  <c:v>26.65</c:v>
                </c:pt>
                <c:pt idx="56">
                  <c:v>24.5</c:v>
                </c:pt>
                <c:pt idx="57">
                  <c:v>25.3</c:v>
                </c:pt>
                <c:pt idx="58">
                  <c:v>27.1</c:v>
                </c:pt>
                <c:pt idx="59">
                  <c:v>27.45</c:v>
                </c:pt>
                <c:pt idx="60">
                  <c:v>28.125</c:v>
                </c:pt>
                <c:pt idx="61">
                  <c:v>27.475000000000001</c:v>
                </c:pt>
                <c:pt idx="62">
                  <c:v>28.2</c:v>
                </c:pt>
                <c:pt idx="63">
                  <c:v>29.2</c:v>
                </c:pt>
                <c:pt idx="64">
                  <c:v>29.9</c:v>
                </c:pt>
                <c:pt idx="65">
                  <c:v>30.95</c:v>
                </c:pt>
                <c:pt idx="66">
                  <c:v>29.824999999999999</c:v>
                </c:pt>
                <c:pt idx="67">
                  <c:v>32.1</c:v>
                </c:pt>
                <c:pt idx="68">
                  <c:v>33.225000000000001</c:v>
                </c:pt>
                <c:pt idx="69">
                  <c:v>32</c:v>
                </c:pt>
                <c:pt idx="70">
                  <c:v>28.6</c:v>
                </c:pt>
                <c:pt idx="71">
                  <c:v>28.574999999999999</c:v>
                </c:pt>
                <c:pt idx="72">
                  <c:v>29.95</c:v>
                </c:pt>
                <c:pt idx="73">
                  <c:v>28.85</c:v>
                </c:pt>
                <c:pt idx="74">
                  <c:v>28.25</c:v>
                </c:pt>
                <c:pt idx="75">
                  <c:v>28.875</c:v>
                </c:pt>
                <c:pt idx="76">
                  <c:v>28.875</c:v>
                </c:pt>
                <c:pt idx="77">
                  <c:v>26.574999999999999</c:v>
                </c:pt>
                <c:pt idx="78">
                  <c:v>27.35</c:v>
                </c:pt>
                <c:pt idx="79">
                  <c:v>27.1</c:v>
                </c:pt>
                <c:pt idx="80">
                  <c:v>28.95</c:v>
                </c:pt>
                <c:pt idx="81">
                  <c:v>28.8</c:v>
                </c:pt>
                <c:pt idx="82">
                  <c:v>30.2</c:v>
                </c:pt>
                <c:pt idx="83">
                  <c:v>31</c:v>
                </c:pt>
                <c:pt idx="84">
                  <c:v>31.5</c:v>
                </c:pt>
                <c:pt idx="85">
                  <c:v>30.9</c:v>
                </c:pt>
                <c:pt idx="86">
                  <c:v>29.725000000000001</c:v>
                </c:pt>
                <c:pt idx="87">
                  <c:v>30</c:v>
                </c:pt>
                <c:pt idx="88">
                  <c:v>31.299999999999997</c:v>
                </c:pt>
                <c:pt idx="89">
                  <c:v>31.55</c:v>
                </c:pt>
                <c:pt idx="90">
                  <c:v>33.75</c:v>
                </c:pt>
                <c:pt idx="91">
                  <c:v>34.700000000000003</c:v>
                </c:pt>
                <c:pt idx="92">
                  <c:v>38.799999999999997</c:v>
                </c:pt>
                <c:pt idx="93">
                  <c:v>36.1</c:v>
                </c:pt>
                <c:pt idx="94">
                  <c:v>33.400000000000006</c:v>
                </c:pt>
                <c:pt idx="95">
                  <c:v>30.3</c:v>
                </c:pt>
                <c:pt idx="96">
                  <c:v>29.675000000000001</c:v>
                </c:pt>
                <c:pt idx="97">
                  <c:v>32.175000000000004</c:v>
                </c:pt>
                <c:pt idx="98">
                  <c:v>29.8</c:v>
                </c:pt>
                <c:pt idx="99">
                  <c:v>30.725000000000001</c:v>
                </c:pt>
              </c:numCache>
            </c:numRef>
          </c:val>
          <c:smooth val="0"/>
          <c:extLst xmlns:c16r2="http://schemas.microsoft.com/office/drawing/2015/06/chart">
            <c:ext xmlns:c16="http://schemas.microsoft.com/office/drawing/2014/chart" uri="{C3380CC4-5D6E-409C-BE32-E72D297353CC}">
              <c16:uniqueId val="{00000001-81AC-48BB-AE44-607804D35EAE}"/>
            </c:ext>
          </c:extLst>
        </c:ser>
        <c:ser>
          <c:idx val="2"/>
          <c:order val="2"/>
          <c:tx>
            <c:strRef>
              <c:f>Results!$I$1</c:f>
              <c:strCache>
                <c:ptCount val="1"/>
                <c:pt idx="0">
                  <c:v>Spread</c:v>
                </c:pt>
              </c:strCache>
            </c:strRef>
          </c:tx>
          <c:spPr>
            <a:ln w="28575" cap="rnd">
              <a:solidFill>
                <a:schemeClr val="accent3"/>
              </a:solidFill>
              <a:round/>
            </a:ln>
            <a:effectLst/>
          </c:spPr>
          <c:marker>
            <c:symbol val="none"/>
          </c:marker>
          <c:cat>
            <c:numRef>
              <c:f>Results!$B$2:$B$101</c:f>
              <c:numCache>
                <c:formatCode>m/d/yyyy</c:formatCode>
                <c:ptCount val="100"/>
                <c:pt idx="0">
                  <c:v>40543</c:v>
                </c:pt>
                <c:pt idx="1">
                  <c:v>40574</c:v>
                </c:pt>
                <c:pt idx="2">
                  <c:v>40602</c:v>
                </c:pt>
                <c:pt idx="3">
                  <c:v>40633</c:v>
                </c:pt>
                <c:pt idx="4">
                  <c:v>40663</c:v>
                </c:pt>
                <c:pt idx="5">
                  <c:v>40694</c:v>
                </c:pt>
                <c:pt idx="6">
                  <c:v>40724</c:v>
                </c:pt>
                <c:pt idx="7">
                  <c:v>40755</c:v>
                </c:pt>
                <c:pt idx="8">
                  <c:v>40786</c:v>
                </c:pt>
                <c:pt idx="9">
                  <c:v>40816</c:v>
                </c:pt>
                <c:pt idx="10">
                  <c:v>40847</c:v>
                </c:pt>
                <c:pt idx="11">
                  <c:v>40877</c:v>
                </c:pt>
                <c:pt idx="12">
                  <c:v>40908</c:v>
                </c:pt>
                <c:pt idx="13">
                  <c:v>40939</c:v>
                </c:pt>
                <c:pt idx="14">
                  <c:v>40968</c:v>
                </c:pt>
                <c:pt idx="15">
                  <c:v>40999</c:v>
                </c:pt>
                <c:pt idx="16">
                  <c:v>41029</c:v>
                </c:pt>
                <c:pt idx="17">
                  <c:v>41060</c:v>
                </c:pt>
                <c:pt idx="18">
                  <c:v>41090</c:v>
                </c:pt>
                <c:pt idx="19">
                  <c:v>41121</c:v>
                </c:pt>
                <c:pt idx="20">
                  <c:v>41152</c:v>
                </c:pt>
                <c:pt idx="21">
                  <c:v>41182</c:v>
                </c:pt>
                <c:pt idx="22">
                  <c:v>41213</c:v>
                </c:pt>
                <c:pt idx="23">
                  <c:v>41243</c:v>
                </c:pt>
                <c:pt idx="24">
                  <c:v>41274</c:v>
                </c:pt>
                <c:pt idx="25">
                  <c:v>41305</c:v>
                </c:pt>
                <c:pt idx="26">
                  <c:v>41333</c:v>
                </c:pt>
                <c:pt idx="27">
                  <c:v>41364</c:v>
                </c:pt>
                <c:pt idx="28">
                  <c:v>41394</c:v>
                </c:pt>
                <c:pt idx="29">
                  <c:v>41425</c:v>
                </c:pt>
                <c:pt idx="30">
                  <c:v>41455</c:v>
                </c:pt>
                <c:pt idx="31">
                  <c:v>41486</c:v>
                </c:pt>
                <c:pt idx="32">
                  <c:v>41517</c:v>
                </c:pt>
                <c:pt idx="33">
                  <c:v>41547</c:v>
                </c:pt>
                <c:pt idx="34">
                  <c:v>41578</c:v>
                </c:pt>
                <c:pt idx="35">
                  <c:v>41608</c:v>
                </c:pt>
                <c:pt idx="36">
                  <c:v>41639</c:v>
                </c:pt>
                <c:pt idx="37">
                  <c:v>41670</c:v>
                </c:pt>
                <c:pt idx="38">
                  <c:v>41698</c:v>
                </c:pt>
                <c:pt idx="39">
                  <c:v>41729</c:v>
                </c:pt>
                <c:pt idx="40">
                  <c:v>41759</c:v>
                </c:pt>
                <c:pt idx="41">
                  <c:v>41790</c:v>
                </c:pt>
                <c:pt idx="42">
                  <c:v>41820</c:v>
                </c:pt>
                <c:pt idx="43">
                  <c:v>41851</c:v>
                </c:pt>
                <c:pt idx="44">
                  <c:v>41882</c:v>
                </c:pt>
                <c:pt idx="45">
                  <c:v>41912</c:v>
                </c:pt>
                <c:pt idx="46">
                  <c:v>41943</c:v>
                </c:pt>
                <c:pt idx="47">
                  <c:v>41973</c:v>
                </c:pt>
                <c:pt idx="48">
                  <c:v>42004</c:v>
                </c:pt>
                <c:pt idx="49">
                  <c:v>42035</c:v>
                </c:pt>
                <c:pt idx="50">
                  <c:v>42063</c:v>
                </c:pt>
                <c:pt idx="51">
                  <c:v>42094</c:v>
                </c:pt>
                <c:pt idx="52">
                  <c:v>42124</c:v>
                </c:pt>
                <c:pt idx="53">
                  <c:v>42155</c:v>
                </c:pt>
                <c:pt idx="54">
                  <c:v>42185</c:v>
                </c:pt>
                <c:pt idx="55">
                  <c:v>42216</c:v>
                </c:pt>
                <c:pt idx="56">
                  <c:v>42247</c:v>
                </c:pt>
                <c:pt idx="57">
                  <c:v>42277</c:v>
                </c:pt>
                <c:pt idx="58">
                  <c:v>42308</c:v>
                </c:pt>
                <c:pt idx="59">
                  <c:v>42338</c:v>
                </c:pt>
                <c:pt idx="60">
                  <c:v>42369</c:v>
                </c:pt>
                <c:pt idx="61">
                  <c:v>42400</c:v>
                </c:pt>
                <c:pt idx="62">
                  <c:v>42429</c:v>
                </c:pt>
                <c:pt idx="63">
                  <c:v>42460</c:v>
                </c:pt>
                <c:pt idx="64">
                  <c:v>42490</c:v>
                </c:pt>
                <c:pt idx="65">
                  <c:v>42521</c:v>
                </c:pt>
                <c:pt idx="66">
                  <c:v>42551</c:v>
                </c:pt>
                <c:pt idx="67">
                  <c:v>42582</c:v>
                </c:pt>
                <c:pt idx="68">
                  <c:v>42613</c:v>
                </c:pt>
                <c:pt idx="69">
                  <c:v>42643</c:v>
                </c:pt>
                <c:pt idx="70">
                  <c:v>42674</c:v>
                </c:pt>
                <c:pt idx="71">
                  <c:v>42704</c:v>
                </c:pt>
                <c:pt idx="72">
                  <c:v>42735</c:v>
                </c:pt>
                <c:pt idx="73">
                  <c:v>42766</c:v>
                </c:pt>
                <c:pt idx="74">
                  <c:v>42794</c:v>
                </c:pt>
                <c:pt idx="75">
                  <c:v>42825</c:v>
                </c:pt>
                <c:pt idx="76">
                  <c:v>42855</c:v>
                </c:pt>
                <c:pt idx="77">
                  <c:v>42886</c:v>
                </c:pt>
                <c:pt idx="78">
                  <c:v>42916</c:v>
                </c:pt>
                <c:pt idx="79">
                  <c:v>42947</c:v>
                </c:pt>
                <c:pt idx="80">
                  <c:v>42978</c:v>
                </c:pt>
                <c:pt idx="81">
                  <c:v>43008</c:v>
                </c:pt>
                <c:pt idx="82">
                  <c:v>43039</c:v>
                </c:pt>
                <c:pt idx="83">
                  <c:v>43069</c:v>
                </c:pt>
                <c:pt idx="84">
                  <c:v>43100</c:v>
                </c:pt>
                <c:pt idx="85">
                  <c:v>43131</c:v>
                </c:pt>
                <c:pt idx="86">
                  <c:v>43159</c:v>
                </c:pt>
                <c:pt idx="87">
                  <c:v>43190</c:v>
                </c:pt>
                <c:pt idx="88">
                  <c:v>43220</c:v>
                </c:pt>
                <c:pt idx="89">
                  <c:v>43251</c:v>
                </c:pt>
                <c:pt idx="90">
                  <c:v>43281</c:v>
                </c:pt>
                <c:pt idx="91">
                  <c:v>43312</c:v>
                </c:pt>
                <c:pt idx="92">
                  <c:v>43343</c:v>
                </c:pt>
                <c:pt idx="93">
                  <c:v>43373</c:v>
                </c:pt>
                <c:pt idx="94">
                  <c:v>43404</c:v>
                </c:pt>
                <c:pt idx="95">
                  <c:v>43434</c:v>
                </c:pt>
                <c:pt idx="96">
                  <c:v>43465</c:v>
                </c:pt>
                <c:pt idx="97">
                  <c:v>43496</c:v>
                </c:pt>
                <c:pt idx="98">
                  <c:v>43524</c:v>
                </c:pt>
                <c:pt idx="99">
                  <c:v>43555</c:v>
                </c:pt>
              </c:numCache>
            </c:numRef>
          </c:cat>
          <c:val>
            <c:numRef>
              <c:f>Results!$I$2:$I$101</c:f>
              <c:numCache>
                <c:formatCode>0.0</c:formatCode>
                <c:ptCount val="100"/>
                <c:pt idx="0">
                  <c:v>12.299999999999999</c:v>
                </c:pt>
                <c:pt idx="1">
                  <c:v>8.7249999999999979</c:v>
                </c:pt>
                <c:pt idx="2">
                  <c:v>10.974999999999998</c:v>
                </c:pt>
                <c:pt idx="3">
                  <c:v>9</c:v>
                </c:pt>
                <c:pt idx="4">
                  <c:v>9.5000000000000018</c:v>
                </c:pt>
                <c:pt idx="5">
                  <c:v>8.6999999999999993</c:v>
                </c:pt>
                <c:pt idx="6">
                  <c:v>8.6</c:v>
                </c:pt>
                <c:pt idx="7">
                  <c:v>8.3000000000000007</c:v>
                </c:pt>
                <c:pt idx="8">
                  <c:v>7.8999999999999986</c:v>
                </c:pt>
                <c:pt idx="9">
                  <c:v>8.8000000000000007</c:v>
                </c:pt>
                <c:pt idx="10">
                  <c:v>8.9</c:v>
                </c:pt>
                <c:pt idx="11">
                  <c:v>8.4249999999999989</c:v>
                </c:pt>
                <c:pt idx="12">
                  <c:v>8.5249999999999968</c:v>
                </c:pt>
                <c:pt idx="13">
                  <c:v>8.125</c:v>
                </c:pt>
                <c:pt idx="14">
                  <c:v>8.7999999999999989</c:v>
                </c:pt>
                <c:pt idx="15">
                  <c:v>9.2249999999999996</c:v>
                </c:pt>
                <c:pt idx="16">
                  <c:v>9.3499999999999979</c:v>
                </c:pt>
                <c:pt idx="17">
                  <c:v>8.1999999999999993</c:v>
                </c:pt>
                <c:pt idx="18">
                  <c:v>8.9999999999999982</c:v>
                </c:pt>
                <c:pt idx="19">
                  <c:v>8.8000000000000007</c:v>
                </c:pt>
                <c:pt idx="20">
                  <c:v>10.399999999999999</c:v>
                </c:pt>
                <c:pt idx="21">
                  <c:v>11.950000000000003</c:v>
                </c:pt>
                <c:pt idx="22">
                  <c:v>12.024999999999999</c:v>
                </c:pt>
                <c:pt idx="23">
                  <c:v>11.75</c:v>
                </c:pt>
                <c:pt idx="24">
                  <c:v>12.049999999999999</c:v>
                </c:pt>
                <c:pt idx="25">
                  <c:v>11.45</c:v>
                </c:pt>
                <c:pt idx="26">
                  <c:v>12.200000000000001</c:v>
                </c:pt>
                <c:pt idx="27">
                  <c:v>11.45</c:v>
                </c:pt>
                <c:pt idx="28">
                  <c:v>11.299999999999999</c:v>
                </c:pt>
                <c:pt idx="29">
                  <c:v>12.624999999999996</c:v>
                </c:pt>
                <c:pt idx="30">
                  <c:v>12.149999999999997</c:v>
                </c:pt>
                <c:pt idx="31">
                  <c:v>13.400000000000002</c:v>
                </c:pt>
                <c:pt idx="32">
                  <c:v>12.225</c:v>
                </c:pt>
                <c:pt idx="33">
                  <c:v>12.200000000000001</c:v>
                </c:pt>
                <c:pt idx="34">
                  <c:v>13.500000000000002</c:v>
                </c:pt>
                <c:pt idx="35">
                  <c:v>14.8</c:v>
                </c:pt>
                <c:pt idx="36">
                  <c:v>15.875</c:v>
                </c:pt>
                <c:pt idx="37">
                  <c:v>16.05</c:v>
                </c:pt>
                <c:pt idx="38">
                  <c:v>13.6</c:v>
                </c:pt>
                <c:pt idx="39">
                  <c:v>12.799999999999999</c:v>
                </c:pt>
                <c:pt idx="40">
                  <c:v>13.100000000000001</c:v>
                </c:pt>
                <c:pt idx="41">
                  <c:v>14.4</c:v>
                </c:pt>
                <c:pt idx="42">
                  <c:v>14.2</c:v>
                </c:pt>
                <c:pt idx="43">
                  <c:v>14.674999999999997</c:v>
                </c:pt>
                <c:pt idx="44">
                  <c:v>12.75</c:v>
                </c:pt>
                <c:pt idx="45">
                  <c:v>12.475000000000003</c:v>
                </c:pt>
                <c:pt idx="46">
                  <c:v>12.9</c:v>
                </c:pt>
                <c:pt idx="47">
                  <c:v>14.25</c:v>
                </c:pt>
                <c:pt idx="48">
                  <c:v>16.7</c:v>
                </c:pt>
                <c:pt idx="49">
                  <c:v>14.549999999999997</c:v>
                </c:pt>
                <c:pt idx="50">
                  <c:v>13.750000000000002</c:v>
                </c:pt>
                <c:pt idx="51">
                  <c:v>12.7</c:v>
                </c:pt>
                <c:pt idx="52">
                  <c:v>13.15</c:v>
                </c:pt>
                <c:pt idx="53">
                  <c:v>12.874999999999998</c:v>
                </c:pt>
                <c:pt idx="54">
                  <c:v>11.725000000000001</c:v>
                </c:pt>
                <c:pt idx="55">
                  <c:v>13.099999999999998</c:v>
                </c:pt>
                <c:pt idx="56">
                  <c:v>11.5</c:v>
                </c:pt>
                <c:pt idx="57">
                  <c:v>12.8</c:v>
                </c:pt>
                <c:pt idx="58">
                  <c:v>14.100000000000001</c:v>
                </c:pt>
                <c:pt idx="59">
                  <c:v>15.399999999999999</c:v>
                </c:pt>
                <c:pt idx="60">
                  <c:v>14.799999999999999</c:v>
                </c:pt>
                <c:pt idx="61">
                  <c:v>14.850000000000001</c:v>
                </c:pt>
                <c:pt idx="62">
                  <c:v>16.375</c:v>
                </c:pt>
                <c:pt idx="63">
                  <c:v>16.799999999999997</c:v>
                </c:pt>
                <c:pt idx="64">
                  <c:v>16.7</c:v>
                </c:pt>
                <c:pt idx="65">
                  <c:v>17.600000000000001</c:v>
                </c:pt>
                <c:pt idx="66">
                  <c:v>16.899999999999999</c:v>
                </c:pt>
                <c:pt idx="67">
                  <c:v>18.5</c:v>
                </c:pt>
                <c:pt idx="68">
                  <c:v>19.8</c:v>
                </c:pt>
                <c:pt idx="69">
                  <c:v>18.899999999999999</c:v>
                </c:pt>
                <c:pt idx="70">
                  <c:v>15.600000000000001</c:v>
                </c:pt>
                <c:pt idx="71">
                  <c:v>14.774999999999999</c:v>
                </c:pt>
                <c:pt idx="72">
                  <c:v>15.95</c:v>
                </c:pt>
                <c:pt idx="73">
                  <c:v>15.100000000000001</c:v>
                </c:pt>
                <c:pt idx="74">
                  <c:v>14.475</c:v>
                </c:pt>
                <c:pt idx="75">
                  <c:v>15.1</c:v>
                </c:pt>
                <c:pt idx="76">
                  <c:v>14.975</c:v>
                </c:pt>
                <c:pt idx="77">
                  <c:v>13.475</c:v>
                </c:pt>
                <c:pt idx="78">
                  <c:v>14.025</c:v>
                </c:pt>
                <c:pt idx="79">
                  <c:v>13.600000000000001</c:v>
                </c:pt>
                <c:pt idx="80">
                  <c:v>16.324999999999999</c:v>
                </c:pt>
                <c:pt idx="81">
                  <c:v>16</c:v>
                </c:pt>
                <c:pt idx="82">
                  <c:v>17.7</c:v>
                </c:pt>
                <c:pt idx="83">
                  <c:v>18.225000000000001</c:v>
                </c:pt>
                <c:pt idx="84">
                  <c:v>18.3</c:v>
                </c:pt>
                <c:pt idx="85">
                  <c:v>17.599999999999998</c:v>
                </c:pt>
                <c:pt idx="86">
                  <c:v>16.925000000000001</c:v>
                </c:pt>
                <c:pt idx="87">
                  <c:v>17.8</c:v>
                </c:pt>
                <c:pt idx="88">
                  <c:v>18.799999999999997</c:v>
                </c:pt>
                <c:pt idx="89">
                  <c:v>18.875</c:v>
                </c:pt>
                <c:pt idx="90">
                  <c:v>21.524999999999999</c:v>
                </c:pt>
                <c:pt idx="91">
                  <c:v>22.35</c:v>
                </c:pt>
                <c:pt idx="92">
                  <c:v>26.124999999999996</c:v>
                </c:pt>
                <c:pt idx="93">
                  <c:v>23.8</c:v>
                </c:pt>
                <c:pt idx="94">
                  <c:v>21.700000000000006</c:v>
                </c:pt>
                <c:pt idx="95">
                  <c:v>18.55</c:v>
                </c:pt>
                <c:pt idx="96">
                  <c:v>17.900000000000002</c:v>
                </c:pt>
                <c:pt idx="97">
                  <c:v>20.250000000000004</c:v>
                </c:pt>
                <c:pt idx="98">
                  <c:v>17.100000000000001</c:v>
                </c:pt>
                <c:pt idx="99">
                  <c:v>17.450000000000003</c:v>
                </c:pt>
              </c:numCache>
            </c:numRef>
          </c:val>
          <c:smooth val="0"/>
          <c:extLst xmlns:c16r2="http://schemas.microsoft.com/office/drawing/2015/06/chart">
            <c:ext xmlns:c16="http://schemas.microsoft.com/office/drawing/2014/chart" uri="{C3380CC4-5D6E-409C-BE32-E72D297353CC}">
              <c16:uniqueId val="{00000002-81AC-48BB-AE44-607804D35EAE}"/>
            </c:ext>
          </c:extLst>
        </c:ser>
        <c:dLbls>
          <c:showLegendKey val="0"/>
          <c:showVal val="0"/>
          <c:showCatName val="0"/>
          <c:showSerName val="0"/>
          <c:showPercent val="0"/>
          <c:showBubbleSize val="0"/>
        </c:dLbls>
        <c:smooth val="0"/>
        <c:axId val="214800848"/>
        <c:axId val="214796144"/>
      </c:lineChart>
      <c:dateAx>
        <c:axId val="214800848"/>
        <c:scaling>
          <c:orientation val="minMax"/>
        </c:scaling>
        <c:delete val="0"/>
        <c:axPos val="b"/>
        <c:numFmt formatCode="mmm\-yy"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4796144"/>
        <c:crosses val="autoZero"/>
        <c:auto val="1"/>
        <c:lblOffset val="100"/>
        <c:baseTimeUnit val="months"/>
      </c:dateAx>
      <c:valAx>
        <c:axId val="21479614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AU"/>
                  <a:t>Price to Earnings Ratio</a:t>
                </a:r>
              </a:p>
            </c:rich>
          </c:tx>
          <c:layout/>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480084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AU"/>
              <a:t>Maximum Drawdown for the Zenith Rated Universe and Global Equities in Q4 2018</a:t>
            </a:r>
          </a:p>
        </c:rich>
      </c:tx>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cat>
            <c:strRef>
              <c:f>'Downside Capture'!$BD$16:$BD$28</c:f>
              <c:strCache>
                <c:ptCount val="13"/>
                <c:pt idx="0">
                  <c:v>**MSCI Index</c:v>
                </c:pt>
                <c:pt idx="1">
                  <c:v>UBS Clarion</c:v>
                </c:pt>
                <c:pt idx="2">
                  <c:v>Colonial First State</c:v>
                </c:pt>
                <c:pt idx="3">
                  <c:v>Maple-Brown Abbott</c:v>
                </c:pt>
                <c:pt idx="4">
                  <c:v>Redpoint</c:v>
                </c:pt>
                <c:pt idx="5">
                  <c:v>RARE Value</c:v>
                </c:pt>
                <c:pt idx="6">
                  <c:v>Lazard</c:v>
                </c:pt>
                <c:pt idx="7">
                  <c:v>*FTSE Index</c:v>
                </c:pt>
                <c:pt idx="8">
                  <c:v>Macquarie</c:v>
                </c:pt>
                <c:pt idx="9">
                  <c:v>Zenith Rated Universe Average</c:v>
                </c:pt>
                <c:pt idx="10">
                  <c:v>Magellan</c:v>
                </c:pt>
                <c:pt idx="11">
                  <c:v>RARE Income</c:v>
                </c:pt>
                <c:pt idx="12">
                  <c:v>RARE Emerging Markets</c:v>
                </c:pt>
              </c:strCache>
            </c:strRef>
          </c:cat>
          <c:val>
            <c:numRef>
              <c:f>'Downside Capture'!$BE$16:$BE$28</c:f>
              <c:numCache>
                <c:formatCode>0.00%</c:formatCode>
                <c:ptCount val="13"/>
                <c:pt idx="0">
                  <c:v>-0.13599180739790129</c:v>
                </c:pt>
                <c:pt idx="1">
                  <c:v>-5.0616600000000012E-2</c:v>
                </c:pt>
                <c:pt idx="2">
                  <c:v>-4.5964850000000057E-2</c:v>
                </c:pt>
                <c:pt idx="3">
                  <c:v>-4.4899129310098984E-2</c:v>
                </c:pt>
                <c:pt idx="4">
                  <c:v>-4.4592399999999977E-2</c:v>
                </c:pt>
                <c:pt idx="5">
                  <c:v>-4.1420214727260096E-2</c:v>
                </c:pt>
                <c:pt idx="6">
                  <c:v>-3.8003143364999992E-2</c:v>
                </c:pt>
                <c:pt idx="7">
                  <c:v>-3.6059999999999981E-2</c:v>
                </c:pt>
                <c:pt idx="8">
                  <c:v>-3.1472360009320077E-2</c:v>
                </c:pt>
                <c:pt idx="9">
                  <c:v>-3.0153357113388533E-2</c:v>
                </c:pt>
                <c:pt idx="10">
                  <c:v>-2.8163460000000029E-2</c:v>
                </c:pt>
                <c:pt idx="11">
                  <c:v>-1.5515720000000011E-2</c:v>
                </c:pt>
                <c:pt idx="12">
                  <c:v>-1.202652999999998E-2</c:v>
                </c:pt>
              </c:numCache>
            </c:numRef>
          </c:val>
          <c:extLst xmlns:c16r2="http://schemas.microsoft.com/office/drawing/2015/06/chart">
            <c:ext xmlns:c16="http://schemas.microsoft.com/office/drawing/2014/chart" uri="{C3380CC4-5D6E-409C-BE32-E72D297353CC}">
              <c16:uniqueId val="{00000000-BC1E-4AE4-86C3-9926D119B4D3}"/>
            </c:ext>
          </c:extLst>
        </c:ser>
        <c:dLbls>
          <c:showLegendKey val="0"/>
          <c:showVal val="0"/>
          <c:showCatName val="0"/>
          <c:showSerName val="0"/>
          <c:showPercent val="0"/>
          <c:showBubbleSize val="0"/>
        </c:dLbls>
        <c:gapWidth val="219"/>
        <c:overlap val="-27"/>
        <c:axId val="214796928"/>
        <c:axId val="212000000"/>
      </c:barChart>
      <c:catAx>
        <c:axId val="214796928"/>
        <c:scaling>
          <c:orientation val="minMax"/>
        </c:scaling>
        <c:delete val="0"/>
        <c:axPos val="b"/>
        <c:title>
          <c:tx>
            <c:rich>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a:t>*FTSE Global Core Infrastructure 50/50 $A (Hgd) Composite **MSCI World ex Aust $A (Hgd)</a:t>
                </a:r>
                <a:endParaRPr lang="en-AU"/>
              </a:p>
            </c:rich>
          </c:tx>
          <c:layout>
            <c:manualLayout>
              <c:xMode val="edge"/>
              <c:yMode val="edge"/>
              <c:x val="1.9044444444444468E-2"/>
              <c:y val="0.94343194444444456"/>
            </c:manualLayout>
          </c:layout>
          <c:overlay val="0"/>
          <c:spPr>
            <a:noFill/>
            <a:ln>
              <a:noFill/>
            </a:ln>
            <a:effectLst/>
          </c:spPr>
          <c:txPr>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0" spcFirstLastPara="1" vertOverflow="ellipsis"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212000000"/>
        <c:crosses val="autoZero"/>
        <c:auto val="1"/>
        <c:lblAlgn val="ctr"/>
        <c:lblOffset val="100"/>
        <c:noMultiLvlLbl val="0"/>
      </c:catAx>
      <c:valAx>
        <c:axId val="21200000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4796928"/>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AU"/>
              <a:t>Zenith Rated Peer Group Three-Year Volatility and Equity Beta from April 2016 to March 2019</a:t>
            </a:r>
          </a:p>
        </c:rich>
      </c:tx>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spPr>
            <a:ln w="25400" cap="rnd">
              <a:noFill/>
              <a:round/>
            </a:ln>
            <a:effectLst/>
          </c:spPr>
          <c:marker>
            <c:symbol val="circle"/>
            <c:size val="5"/>
            <c:spPr>
              <a:solidFill>
                <a:schemeClr val="accent1"/>
              </a:solidFill>
              <a:ln w="9525">
                <a:solidFill>
                  <a:schemeClr val="accent1"/>
                </a:solidFill>
              </a:ln>
              <a:effectLst/>
            </c:spPr>
          </c:marker>
          <c:dLbls>
            <c:dLbl>
              <c:idx val="0"/>
              <c:layout>
                <c:manualLayout>
                  <c:x val="-3.803802083333329E-2"/>
                  <c:y val="-0.12107944444444445"/>
                </c:manualLayout>
              </c:layout>
              <c:tx>
                <c:rich>
                  <a:bodyPr/>
                  <a:lstStyle/>
                  <a:p>
                    <a:r>
                      <a:rPr lang="en-US"/>
                      <a:t>Colonial First State</a:t>
                    </a:r>
                  </a:p>
                </c:rich>
              </c:tx>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A801-4B4E-932D-FA7944B2CEF8}"/>
                </c:ext>
                <c:ext xmlns:c15="http://schemas.microsoft.com/office/drawing/2012/chart" uri="{CE6537A1-D6FC-4f65-9D91-7224C49458BB}">
                  <c15:layout/>
                </c:ext>
              </c:extLst>
            </c:dLbl>
            <c:dLbl>
              <c:idx val="1"/>
              <c:layout>
                <c:manualLayout>
                  <c:x val="4.2571527777777736E-2"/>
                  <c:y val="2.6037500000000033E-2"/>
                </c:manualLayout>
              </c:layout>
              <c:tx>
                <c:rich>
                  <a:bodyPr rot="0" spcFirstLastPara="1" vertOverflow="clip" horzOverflow="clip" vert="horz" wrap="square" lIns="38100" tIns="19050" rIns="38100" bIns="19050" anchor="ctr" anchorCtr="1">
                    <a:spAutoFit/>
                  </a:bodyPr>
                  <a:lstStyle/>
                  <a:p>
                    <a:pPr>
                      <a:defRPr sz="1197" b="0" i="0" u="none" strike="noStrike" kern="1200" baseline="0">
                        <a:solidFill>
                          <a:schemeClr val="dk1"/>
                        </a:solidFill>
                        <a:latin typeface="+mn-lt"/>
                        <a:ea typeface="+mn-ea"/>
                        <a:cs typeface="+mn-cs"/>
                      </a:defRPr>
                    </a:pPr>
                    <a:fld id="{E73DCF92-4310-4179-9A88-6AF1AAC3FC28}" type="CELLRANGE">
                      <a:rPr lang="en-US">
                        <a:solidFill>
                          <a:schemeClr val="dk1"/>
                        </a:solidFill>
                        <a:latin typeface="+mn-lt"/>
                        <a:ea typeface="+mn-ea"/>
                        <a:cs typeface="+mn-cs"/>
                      </a:rPr>
                      <a:pPr>
                        <a:defRPr>
                          <a:solidFill>
                            <a:schemeClr val="dk1"/>
                          </a:solidFill>
                        </a:defRPr>
                      </a:pPr>
                      <a:t>[CELLRANGE]</a:t>
                    </a:fld>
                    <a:endParaRPr lang="en-AU"/>
                  </a:p>
                </c:rich>
              </c:tx>
              <c:spPr>
                <a:solidFill>
                  <a:schemeClr val="lt1"/>
                </a:solidFill>
                <a:ln w="12700" cap="flat" cmpd="sng" algn="ctr">
                  <a:solidFill>
                    <a:schemeClr val="dk1"/>
                  </a:solidFill>
                  <a:prstDash val="solid"/>
                  <a:miter lim="800000"/>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dk1"/>
                      </a:solidFill>
                      <a:latin typeface="+mn-lt"/>
                      <a:ea typeface="+mn-ea"/>
                      <a:cs typeface="+mn-cs"/>
                    </a:defRPr>
                  </a:pPr>
                  <a:endParaRPr lang="en-US"/>
                </a:p>
              </c:txPr>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1-A801-4B4E-932D-FA7944B2CEF8}"/>
                </c:ext>
                <c:ext xmlns:c15="http://schemas.microsoft.com/office/drawing/2012/chart" uri="{CE6537A1-D6FC-4f65-9D91-7224C49458BB}">
                  <c15:spPr xmlns:c15="http://schemas.microsoft.com/office/drawing/2012/chart">
                    <a:prstGeom prst="roundRect">
                      <a:avLst/>
                    </a:prstGeom>
                    <a:noFill/>
                    <a:ln>
                      <a:noFill/>
                    </a:ln>
                  </c15:spPr>
                  <c15:layout/>
                  <c15:dlblFieldTable/>
                  <c15:showDataLabelsRange val="1"/>
                </c:ext>
              </c:extLst>
            </c:dLbl>
            <c:dLbl>
              <c:idx val="2"/>
              <c:layout>
                <c:manualLayout>
                  <c:x val="-4.0333506944444486E-2"/>
                  <c:y val="0.13500138888888877"/>
                </c:manualLayout>
              </c:layout>
              <c:tx>
                <c:rich>
                  <a:bodyPr/>
                  <a:lstStyle/>
                  <a:p>
                    <a:fld id="{F8E5579A-BCFA-46D5-A346-3A86E5F8F211}" type="CELLRANGE">
                      <a:rPr lang="en-US"/>
                      <a:pPr/>
                      <a:t>[CELLRANGE]</a:t>
                    </a:fld>
                    <a:endParaRPr lang="en-AU"/>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2-A801-4B4E-932D-FA7944B2CEF8}"/>
                </c:ext>
                <c:ext xmlns:c15="http://schemas.microsoft.com/office/drawing/2012/chart" uri="{CE6537A1-D6FC-4f65-9D91-7224C49458BB}">
                  <c15:layout/>
                  <c15:dlblFieldTable/>
                  <c15:showDataLabelsRange val="1"/>
                </c:ext>
              </c:extLst>
            </c:dLbl>
            <c:dLbl>
              <c:idx val="3"/>
              <c:layout>
                <c:manualLayout>
                  <c:x val="-0.12413194444444446"/>
                  <c:y val="-1.0536111111111046E-2"/>
                </c:manualLayout>
              </c:layout>
              <c:tx>
                <c:rich>
                  <a:bodyPr rot="0" spcFirstLastPara="1" vertOverflow="clip" horzOverflow="clip" vert="horz" wrap="square" lIns="38100" tIns="19050" rIns="38100" bIns="19050" anchor="ctr" anchorCtr="1">
                    <a:spAutoFit/>
                  </a:bodyPr>
                  <a:lstStyle/>
                  <a:p>
                    <a:pPr>
                      <a:defRPr sz="1197" b="0" i="0" u="none" strike="noStrike" kern="1200" baseline="0">
                        <a:solidFill>
                          <a:schemeClr val="dk1"/>
                        </a:solidFill>
                        <a:latin typeface="+mn-lt"/>
                        <a:ea typeface="+mn-ea"/>
                        <a:cs typeface="+mn-cs"/>
                      </a:defRPr>
                    </a:pPr>
                    <a:fld id="{334E56CA-F681-4071-B2B0-C7C3B7EE46F8}" type="CELLRANGE">
                      <a:rPr lang="en-US">
                        <a:solidFill>
                          <a:schemeClr val="dk1"/>
                        </a:solidFill>
                        <a:latin typeface="+mn-lt"/>
                        <a:ea typeface="+mn-ea"/>
                        <a:cs typeface="+mn-cs"/>
                      </a:rPr>
                      <a:pPr>
                        <a:defRPr>
                          <a:solidFill>
                            <a:schemeClr val="dk1"/>
                          </a:solidFill>
                        </a:defRPr>
                      </a:pPr>
                      <a:t>[CELLRANGE]</a:t>
                    </a:fld>
                    <a:endParaRPr lang="en-AU"/>
                  </a:p>
                </c:rich>
              </c:tx>
              <c:spPr>
                <a:solidFill>
                  <a:schemeClr val="lt1"/>
                </a:solidFill>
                <a:ln w="12700" cap="flat" cmpd="sng" algn="ctr">
                  <a:solidFill>
                    <a:schemeClr val="dk1"/>
                  </a:solidFill>
                  <a:prstDash val="solid"/>
                  <a:miter lim="800000"/>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dk1"/>
                      </a:solidFill>
                      <a:latin typeface="+mn-lt"/>
                      <a:ea typeface="+mn-ea"/>
                      <a:cs typeface="+mn-cs"/>
                    </a:defRPr>
                  </a:pPr>
                  <a:endParaRPr lang="en-US"/>
                </a:p>
              </c:txPr>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3-A801-4B4E-932D-FA7944B2CEF8}"/>
                </c:ext>
                <c:ext xmlns:c15="http://schemas.microsoft.com/office/drawing/2012/chart" uri="{CE6537A1-D6FC-4f65-9D91-7224C49458BB}">
                  <c15:spPr xmlns:c15="http://schemas.microsoft.com/office/drawing/2012/chart">
                    <a:prstGeom prst="roundRect">
                      <a:avLst/>
                    </a:prstGeom>
                    <a:noFill/>
                    <a:ln>
                      <a:noFill/>
                    </a:ln>
                  </c15:spPr>
                  <c15:layout/>
                  <c15:dlblFieldTable/>
                  <c15:showDataLabelsRange val="1"/>
                </c:ext>
              </c:extLst>
            </c:dLbl>
            <c:dLbl>
              <c:idx val="4"/>
              <c:layout>
                <c:manualLayout>
                  <c:x val="-0.10204166666666667"/>
                  <c:y val="0.17801833333333333"/>
                </c:manualLayout>
              </c:layout>
              <c:tx>
                <c:rich>
                  <a:bodyPr/>
                  <a:lstStyle/>
                  <a:p>
                    <a:fld id="{46AF7D21-82EF-4B9F-8DD1-2F00ED6C3F62}" type="CELLRANGE">
                      <a:rPr lang="en-US"/>
                      <a:pPr/>
                      <a:t>[CELLRANGE]</a:t>
                    </a:fld>
                    <a:endParaRPr lang="en-AU"/>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4-A801-4B4E-932D-FA7944B2CEF8}"/>
                </c:ext>
                <c:ext xmlns:c15="http://schemas.microsoft.com/office/drawing/2012/chart" uri="{CE6537A1-D6FC-4f65-9D91-7224C49458BB}">
                  <c15:layout/>
                  <c15:dlblFieldTable/>
                  <c15:showDataLabelsRange val="1"/>
                </c:ext>
              </c:extLst>
            </c:dLbl>
            <c:dLbl>
              <c:idx val="5"/>
              <c:layout>
                <c:manualLayout>
                  <c:x val="0.1046234375"/>
                  <c:y val="-5.7041388888888891E-2"/>
                </c:manualLayout>
              </c:layout>
              <c:tx>
                <c:rich>
                  <a:bodyPr/>
                  <a:lstStyle/>
                  <a:p>
                    <a:fld id="{7E7D7AE5-1BA7-4ABF-96B8-071C60C26EF6}" type="CELLRANGE">
                      <a:rPr lang="en-US"/>
                      <a:pPr/>
                      <a:t>[CELLRANGE]</a:t>
                    </a:fld>
                    <a:endParaRPr lang="en-AU"/>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5-A801-4B4E-932D-FA7944B2CEF8}"/>
                </c:ext>
                <c:ext xmlns:c15="http://schemas.microsoft.com/office/drawing/2012/chart" uri="{CE6537A1-D6FC-4f65-9D91-7224C49458BB}">
                  <c15:layout/>
                  <c15:dlblFieldTable/>
                  <c15:showDataLabelsRange val="1"/>
                </c:ext>
              </c:extLst>
            </c:dLbl>
            <c:dLbl>
              <c:idx val="6"/>
              <c:layout>
                <c:manualLayout>
                  <c:x val="5.7294965277777776E-2"/>
                  <c:y val="2.0097500000000001E-2"/>
                </c:manualLayout>
              </c:layout>
              <c:tx>
                <c:rich>
                  <a:bodyPr/>
                  <a:lstStyle/>
                  <a:p>
                    <a:fld id="{C40A63D3-0629-4A32-8E76-0F89355A4306}" type="CELLRANGE">
                      <a:rPr lang="en-US"/>
                      <a:pPr/>
                      <a:t>[CELLRANGE]</a:t>
                    </a:fld>
                    <a:endParaRPr lang="en-AU"/>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6-A801-4B4E-932D-FA7944B2CEF8}"/>
                </c:ext>
                <c:ext xmlns:c15="http://schemas.microsoft.com/office/drawing/2012/chart" uri="{CE6537A1-D6FC-4f65-9D91-7224C49458BB}">
                  <c15:layout/>
                  <c15:dlblFieldTable/>
                  <c15:showDataLabelsRange val="1"/>
                </c:ext>
              </c:extLst>
            </c:dLbl>
            <c:dLbl>
              <c:idx val="7"/>
              <c:layout>
                <c:manualLayout>
                  <c:x val="2.2975868055555515E-2"/>
                  <c:y val="-6.696861111111109E-2"/>
                </c:manualLayout>
              </c:layout>
              <c:tx>
                <c:rich>
                  <a:bodyPr/>
                  <a:lstStyle/>
                  <a:p>
                    <a:fld id="{BE9D245E-E368-42E8-8FDC-AFC17F1B6A8C}" type="CELLRANGE">
                      <a:rPr lang="en-US"/>
                      <a:pPr/>
                      <a:t>[CELLRANGE]</a:t>
                    </a:fld>
                    <a:endParaRPr lang="en-AU"/>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7-A801-4B4E-932D-FA7944B2CEF8}"/>
                </c:ext>
                <c:ext xmlns:c15="http://schemas.microsoft.com/office/drawing/2012/chart" uri="{CE6537A1-D6FC-4f65-9D91-7224C49458BB}">
                  <c15:layout/>
                  <c15:dlblFieldTable/>
                  <c15:showDataLabelsRange val="1"/>
                </c:ext>
              </c:extLst>
            </c:dLbl>
            <c:dLbl>
              <c:idx val="8"/>
              <c:layout>
                <c:manualLayout>
                  <c:x val="-9.1611979166666663E-2"/>
                  <c:y val="-0.12000611111111111"/>
                </c:manualLayout>
              </c:layout>
              <c:tx>
                <c:rich>
                  <a:bodyPr/>
                  <a:lstStyle/>
                  <a:p>
                    <a:r>
                      <a:rPr lang="en-US"/>
                      <a:t>RARE Emerging Markets</a:t>
                    </a:r>
                  </a:p>
                </c:rich>
              </c:tx>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A801-4B4E-932D-FA7944B2CEF8}"/>
                </c:ext>
                <c:ext xmlns:c15="http://schemas.microsoft.com/office/drawing/2012/chart" uri="{CE6537A1-D6FC-4f65-9D91-7224C49458BB}">
                  <c15:layout/>
                </c:ext>
              </c:extLst>
            </c:dLbl>
            <c:dLbl>
              <c:idx val="9"/>
              <c:layout>
                <c:manualLayout>
                  <c:x val="4.9256423611111114E-2"/>
                  <c:y val="-3.3010833333333399E-2"/>
                </c:manualLayout>
              </c:layout>
              <c:tx>
                <c:rich>
                  <a:bodyPr/>
                  <a:lstStyle/>
                  <a:p>
                    <a:fld id="{6BF82465-5142-4A56-A9BC-6AC4C7043DC9}" type="CELLRANGE">
                      <a:rPr lang="en-US"/>
                      <a:pPr/>
                      <a:t>[CELLRANGE]</a:t>
                    </a:fld>
                    <a:endParaRPr lang="en-AU"/>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9-A801-4B4E-932D-FA7944B2CEF8}"/>
                </c:ext>
                <c:ext xmlns:c15="http://schemas.microsoft.com/office/drawing/2012/chart" uri="{CE6537A1-D6FC-4f65-9D91-7224C49458BB}">
                  <c15:layout/>
                  <c15:dlblFieldTable/>
                  <c15:showDataLabelsRange val="1"/>
                </c:ext>
              </c:extLst>
            </c:dLbl>
            <c:dLbl>
              <c:idx val="10"/>
              <c:layout>
                <c:manualLayout>
                  <c:x val="0.1111877454625252"/>
                  <c:y val="0.13022171570658914"/>
                </c:manualLayout>
              </c:layout>
              <c:tx>
                <c:rich>
                  <a:bodyPr/>
                  <a:lstStyle/>
                  <a:p>
                    <a:fld id="{21306F5B-087A-4BDC-B680-A74064D37817}" type="CELLRANGE">
                      <a:rPr lang="en-US"/>
                      <a:pPr/>
                      <a:t>[CELLRANGE]</a:t>
                    </a:fld>
                    <a:endParaRPr lang="en-AU"/>
                  </a:p>
                </c:rich>
              </c:tx>
              <c:dLblPos val="r"/>
              <c:showLegendKey val="0"/>
              <c:showVal val="0"/>
              <c:showCatName val="0"/>
              <c:showSerName val="0"/>
              <c:showPercent val="0"/>
              <c:showBubbleSize val="0"/>
              <c:extLst xmlns:c16r2="http://schemas.microsoft.com/office/drawing/2015/06/chart">
                <c:ext xmlns:c16="http://schemas.microsoft.com/office/drawing/2014/chart" uri="{C3380CC4-5D6E-409C-BE32-E72D297353CC}">
                  <c16:uniqueId val="{0000000A-A801-4B4E-932D-FA7944B2CEF8}"/>
                </c:ext>
                <c:ext xmlns:c15="http://schemas.microsoft.com/office/drawing/2012/chart" uri="{CE6537A1-D6FC-4f65-9D91-7224C49458BB}">
                  <c15:layout/>
                  <c15:dlblFieldTable/>
                  <c15:showDataLabelsRange val="1"/>
                </c:ext>
              </c:extLst>
            </c:dLbl>
            <c:dLbl>
              <c:idx val="11"/>
              <c:layout>
                <c:manualLayout>
                  <c:x val="-7.1990104166666666E-2"/>
                  <c:y val="-4.5922777777777812E-2"/>
                </c:manualLayout>
              </c:layout>
              <c:tx>
                <c:rich>
                  <a:bodyPr/>
                  <a:lstStyle/>
                  <a:p>
                    <a:r>
                      <a:rPr lang="en-US"/>
                      <a:t>**MSCI Index</a:t>
                    </a:r>
                  </a:p>
                </c:rich>
              </c:tx>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B-A801-4B4E-932D-FA7944B2CEF8}"/>
                </c:ext>
                <c:ext xmlns:c15="http://schemas.microsoft.com/office/drawing/2012/chart" uri="{CE6537A1-D6FC-4f65-9D91-7224C49458BB}">
                  <c15:layout/>
                </c:ext>
              </c:extLst>
            </c:dLbl>
            <c:spPr>
              <a:solidFill>
                <a:schemeClr val="lt1"/>
              </a:solidFill>
              <a:ln w="12700" cap="flat" cmpd="sng" algn="ctr">
                <a:solidFill>
                  <a:schemeClr val="dk1"/>
                </a:solidFill>
                <a:prstDash val="solid"/>
                <a:miter lim="800000"/>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numRef>
              <c:f>'Fund beta_vol'!$C$5:$C$17</c:f>
              <c:numCache>
                <c:formatCode>General</c:formatCode>
                <c:ptCount val="12"/>
                <c:pt idx="0">
                  <c:v>0.56119610058881209</c:v>
                </c:pt>
                <c:pt idx="1">
                  <c:v>0.47223248760012665</c:v>
                </c:pt>
                <c:pt idx="2">
                  <c:v>0.53885429054389877</c:v>
                </c:pt>
                <c:pt idx="3">
                  <c:v>0.45970401889378093</c:v>
                </c:pt>
                <c:pt idx="4">
                  <c:v>0.46662983327519131</c:v>
                </c:pt>
                <c:pt idx="5">
                  <c:v>0.57797910635169381</c:v>
                </c:pt>
                <c:pt idx="6">
                  <c:v>0.64283996793017084</c:v>
                </c:pt>
                <c:pt idx="7">
                  <c:v>0.39306880271766936</c:v>
                </c:pt>
                <c:pt idx="8">
                  <c:v>0.45636763864149743</c:v>
                </c:pt>
                <c:pt idx="9">
                  <c:v>0.69463584242486776</c:v>
                </c:pt>
                <c:pt idx="10">
                  <c:v>0.54342132319722181</c:v>
                </c:pt>
                <c:pt idx="11">
                  <c:v>1</c:v>
                </c:pt>
              </c:numCache>
            </c:numRef>
          </c:xVal>
          <c:yVal>
            <c:numRef>
              <c:f>'Fund beta_vol'!$E$5:$E$17</c:f>
              <c:numCache>
                <c:formatCode>General</c:formatCode>
                <c:ptCount val="12"/>
                <c:pt idx="0">
                  <c:v>8.57</c:v>
                </c:pt>
                <c:pt idx="1">
                  <c:v>9.89</c:v>
                </c:pt>
                <c:pt idx="2">
                  <c:v>7.94</c:v>
                </c:pt>
                <c:pt idx="3">
                  <c:v>8.51</c:v>
                </c:pt>
                <c:pt idx="4">
                  <c:v>8.17</c:v>
                </c:pt>
                <c:pt idx="5">
                  <c:v>8.6</c:v>
                </c:pt>
                <c:pt idx="6">
                  <c:v>8.35</c:v>
                </c:pt>
                <c:pt idx="7">
                  <c:v>9.99</c:v>
                </c:pt>
                <c:pt idx="8">
                  <c:v>8.59</c:v>
                </c:pt>
                <c:pt idx="9" formatCode="0.00">
                  <c:v>9.1332437109135594</c:v>
                </c:pt>
                <c:pt idx="10">
                  <c:v>8.0399999999999991</c:v>
                </c:pt>
                <c:pt idx="11">
                  <c:v>9.61</c:v>
                </c:pt>
              </c:numCache>
            </c:numRef>
          </c:yVal>
          <c:smooth val="0"/>
          <c:extLst xmlns:c16r2="http://schemas.microsoft.com/office/drawing/2015/06/chart">
            <c:ext xmlns:c16="http://schemas.microsoft.com/office/drawing/2014/chart" uri="{C3380CC4-5D6E-409C-BE32-E72D297353CC}">
              <c16:uniqueId val="{0000000C-A801-4B4E-932D-FA7944B2CEF8}"/>
            </c:ext>
            <c:ext xmlns:c15="http://schemas.microsoft.com/office/drawing/2012/chart" uri="{02D57815-91ED-43cb-92C2-25804820EDAC}">
              <c15:datalabelsRange>
                <c15:f>'Fund beta_vol'!$B$4:$B$16</c15:f>
                <c15:dlblRangeCache>
                  <c:ptCount val="11"/>
                  <c:pt idx="0">
                    <c:v>Colonial First State</c:v>
                  </c:pt>
                  <c:pt idx="1">
                    <c:v>Lazard</c:v>
                  </c:pt>
                  <c:pt idx="2">
                    <c:v>Macquarie</c:v>
                  </c:pt>
                  <c:pt idx="3">
                    <c:v>Magellan</c:v>
                  </c:pt>
                  <c:pt idx="4">
                    <c:v>Maple-Brown Abbott</c:v>
                  </c:pt>
                  <c:pt idx="5">
                    <c:v>Redpoint</c:v>
                  </c:pt>
                  <c:pt idx="6">
                    <c:v>RARE Value - Hedged</c:v>
                  </c:pt>
                  <c:pt idx="7">
                    <c:v>RARE Income</c:v>
                  </c:pt>
                  <c:pt idx="8">
                    <c:v>RARE Emerging Markets</c:v>
                  </c:pt>
                  <c:pt idx="9">
                    <c:v>UBS Clarion </c:v>
                  </c:pt>
                  <c:pt idx="10">
                    <c:v>*FTSE Index</c:v>
                  </c:pt>
                </c15:dlblRangeCache>
              </c15:datalabelsRange>
            </c:ext>
          </c:extLst>
        </c:ser>
        <c:dLbls>
          <c:dLblPos val="t"/>
          <c:showLegendKey val="0"/>
          <c:showVal val="1"/>
          <c:showCatName val="0"/>
          <c:showSerName val="0"/>
          <c:showPercent val="0"/>
          <c:showBubbleSize val="0"/>
        </c:dLbls>
        <c:axId val="215543104"/>
        <c:axId val="215548200"/>
      </c:scatterChart>
      <c:valAx>
        <c:axId val="215543104"/>
        <c:scaling>
          <c:orientation val="minMax"/>
          <c:min val="0.35000000000000003"/>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AU"/>
                  <a:t>Equity Beta</a:t>
                </a:r>
              </a:p>
            </c:rich>
          </c:tx>
          <c:layout/>
          <c:overlay val="0"/>
          <c:spPr>
            <a:noFill/>
            <a:ln>
              <a:noFill/>
            </a:ln>
            <a:effectLst/>
          </c:spPr>
          <c:txPr>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5548200"/>
        <c:crosses val="autoZero"/>
        <c:crossBetween val="midCat"/>
      </c:valAx>
      <c:valAx>
        <c:axId val="215548200"/>
        <c:scaling>
          <c:orientation val="minMax"/>
          <c:min val="7"/>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AU"/>
                  <a:t>Volitility (% p.a.)</a:t>
                </a:r>
              </a:p>
            </c:rich>
          </c:tx>
          <c:layout/>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0.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5543104"/>
        <c:crosses val="autoZero"/>
        <c:crossBetween val="midCat"/>
      </c:valAx>
      <c:spPr>
        <a:noFill/>
        <a:ln>
          <a:noFill/>
        </a:ln>
        <a:effectLst/>
      </c:spPr>
    </c:plotArea>
    <c:plotVisOnly val="1"/>
    <c:dispBlanksAs val="gap"/>
    <c:showDLblsOverMax val="0"/>
    <c:extLst xmlns:c16r2="http://schemas.microsoft.com/office/drawing/2015/06/chart"/>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5733350831790066E-2"/>
          <c:y val="8.0466898148148142E-2"/>
          <c:w val="0.87978444493668484"/>
          <c:h val="0.66270902777777785"/>
        </c:manualLayout>
      </c:layout>
      <c:barChart>
        <c:barDir val="col"/>
        <c:grouping val="stacked"/>
        <c:varyColors val="0"/>
        <c:ser>
          <c:idx val="0"/>
          <c:order val="0"/>
          <c:tx>
            <c:strRef>
              <c:f>Sheet1!$A$6</c:f>
              <c:strCache>
                <c:ptCount val="1"/>
                <c:pt idx="0">
                  <c:v>Treasury/Rates</c:v>
                </c:pt>
              </c:strCache>
            </c:strRef>
          </c:tx>
          <c:spPr>
            <a:solidFill>
              <a:srgbClr val="298FC2"/>
            </a:solidFill>
          </c:spPr>
          <c:invertIfNegative val="0"/>
          <c:cat>
            <c:strRef>
              <c:f>Sheet1!$B$1:$G$1</c:f>
              <c:strCache>
                <c:ptCount val="6"/>
                <c:pt idx="0">
                  <c:v>U.S. Aggregate
Bond</c:v>
                </c:pt>
                <c:pt idx="1">
                  <c:v>MBS</c:v>
                </c:pt>
                <c:pt idx="2">
                  <c:v>Long Gov/Credit</c:v>
                </c:pt>
                <c:pt idx="3">
                  <c:v>Corporate
Investment Grade</c:v>
                </c:pt>
                <c:pt idx="4">
                  <c:v>Corporate
High Yield</c:v>
                </c:pt>
                <c:pt idx="5">
                  <c:v>Emerging-Market
Debt</c:v>
                </c:pt>
              </c:strCache>
            </c:strRef>
          </c:cat>
          <c:val>
            <c:numRef>
              <c:f>Sheet1!$B$11:$G$11</c:f>
              <c:numCache>
                <c:formatCode>0%</c:formatCode>
                <c:ptCount val="6"/>
                <c:pt idx="0">
                  <c:v>2.0300000000000002E-2</c:v>
                </c:pt>
                <c:pt idx="1">
                  <c:v>2.2400000000000003E-2</c:v>
                </c:pt>
                <c:pt idx="2">
                  <c:v>2.3900000000000001E-2</c:v>
                </c:pt>
                <c:pt idx="3">
                  <c:v>2.0100000000000003E-2</c:v>
                </c:pt>
                <c:pt idx="4">
                  <c:v>2.1000000000000001E-2</c:v>
                </c:pt>
                <c:pt idx="5">
                  <c:v>2.0997000000000002E-2</c:v>
                </c:pt>
              </c:numCache>
            </c:numRef>
          </c:val>
          <c:extLst xmlns:c16r2="http://schemas.microsoft.com/office/drawing/2015/06/chart">
            <c:ext xmlns:c16="http://schemas.microsoft.com/office/drawing/2014/chart" uri="{C3380CC4-5D6E-409C-BE32-E72D297353CC}">
              <c16:uniqueId val="{00000000-D542-410E-8EB1-E48ABDEAA291}"/>
            </c:ext>
          </c:extLst>
        </c:ser>
        <c:ser>
          <c:idx val="1"/>
          <c:order val="1"/>
          <c:tx>
            <c:strRef>
              <c:f>Sheet1!$A$3</c:f>
              <c:strCache>
                <c:ptCount val="1"/>
                <c:pt idx="0">
                  <c:v>Credit Spread</c:v>
                </c:pt>
              </c:strCache>
            </c:strRef>
          </c:tx>
          <c:spPr>
            <a:solidFill>
              <a:srgbClr val="7A9B3D"/>
            </a:solidFill>
          </c:spPr>
          <c:invertIfNegative val="0"/>
          <c:cat>
            <c:strRef>
              <c:f>Sheet1!$B$1:$G$1</c:f>
              <c:strCache>
                <c:ptCount val="6"/>
                <c:pt idx="0">
                  <c:v>U.S. Aggregate
Bond</c:v>
                </c:pt>
                <c:pt idx="1">
                  <c:v>MBS</c:v>
                </c:pt>
                <c:pt idx="2">
                  <c:v>Long Gov/Credit</c:v>
                </c:pt>
                <c:pt idx="3">
                  <c:v>Corporate
Investment Grade</c:v>
                </c:pt>
                <c:pt idx="4">
                  <c:v>Corporate
High Yield</c:v>
                </c:pt>
                <c:pt idx="5">
                  <c:v>Emerging-Market
Debt</c:v>
                </c:pt>
              </c:strCache>
            </c:strRef>
          </c:cat>
          <c:val>
            <c:numRef>
              <c:f>Sheet1!$B$9:$G$9</c:f>
              <c:numCache>
                <c:formatCode>0%</c:formatCode>
                <c:ptCount val="6"/>
                <c:pt idx="0">
                  <c:v>4.5999999999999999E-3</c:v>
                </c:pt>
                <c:pt idx="1">
                  <c:v>4.5999999999999999E-3</c:v>
                </c:pt>
                <c:pt idx="2">
                  <c:v>9.1999999999999998E-3</c:v>
                </c:pt>
                <c:pt idx="3">
                  <c:v>1.15E-2</c:v>
                </c:pt>
                <c:pt idx="4">
                  <c:v>3.7699999999999997E-2</c:v>
                </c:pt>
                <c:pt idx="5">
                  <c:v>3.6582999999999997E-2</c:v>
                </c:pt>
              </c:numCache>
            </c:numRef>
          </c:val>
          <c:extLst xmlns:c16r2="http://schemas.microsoft.com/office/drawing/2015/06/chart">
            <c:ext xmlns:c16="http://schemas.microsoft.com/office/drawing/2014/chart" uri="{C3380CC4-5D6E-409C-BE32-E72D297353CC}">
              <c16:uniqueId val="{00000001-D542-410E-8EB1-E48ABDEAA291}"/>
            </c:ext>
          </c:extLst>
        </c:ser>
        <c:dLbls>
          <c:showLegendKey val="0"/>
          <c:showVal val="0"/>
          <c:showCatName val="0"/>
          <c:showSerName val="0"/>
          <c:showPercent val="0"/>
          <c:showBubbleSize val="0"/>
        </c:dLbls>
        <c:gapWidth val="150"/>
        <c:overlap val="100"/>
        <c:axId val="210158544"/>
        <c:axId val="210158152"/>
      </c:barChart>
      <c:scatterChart>
        <c:scatterStyle val="lineMarker"/>
        <c:varyColors val="0"/>
        <c:ser>
          <c:idx val="3"/>
          <c:order val="2"/>
          <c:tx>
            <c:strRef>
              <c:f>Sheet1!$A$5</c:f>
              <c:strCache>
                <c:ptCount val="1"/>
                <c:pt idx="0">
                  <c:v>Spread Percentile</c:v>
                </c:pt>
              </c:strCache>
            </c:strRef>
          </c:tx>
          <c:spPr>
            <a:ln w="28575">
              <a:noFill/>
            </a:ln>
          </c:spPr>
          <c:marker>
            <c:symbol val="circle"/>
            <c:size val="7"/>
            <c:spPr>
              <a:solidFill>
                <a:srgbClr val="333F48"/>
              </a:solidFill>
              <a:ln>
                <a:noFill/>
              </a:ln>
            </c:spPr>
          </c:marker>
          <c:dLbls>
            <c:dLbl>
              <c:idx val="0"/>
              <c:layout>
                <c:manualLayout>
                  <c:x val="-2.7198295705864829E-2"/>
                  <c:y val="-3.8476042203531256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D542-410E-8EB1-E48ABDEAA291}"/>
                </c:ext>
                <c:ext xmlns:c15="http://schemas.microsoft.com/office/drawing/2012/chart" uri="{CE6537A1-D6FC-4f65-9D91-7224C49458BB}"/>
              </c:extLst>
            </c:dLbl>
            <c:dLbl>
              <c:idx val="1"/>
              <c:layout>
                <c:manualLayout>
                  <c:x val="-2.8991424598895327E-2"/>
                  <c:y val="-4.4511737420526214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A-D542-410E-8EB1-E48ABDEAA291}"/>
                </c:ext>
                <c:ext xmlns:c15="http://schemas.microsoft.com/office/drawing/2012/chart" uri="{CE6537A1-D6FC-4f65-9D91-7224C49458BB}"/>
              </c:extLst>
            </c:dLbl>
            <c:dLbl>
              <c:idx val="2"/>
              <c:layout>
                <c:manualLayout>
                  <c:x val="-2.7198295705864829E-2"/>
                  <c:y val="-4.1494483853131175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B-D542-410E-8EB1-E48ABDEAA291}"/>
                </c:ext>
                <c:ext xmlns:c15="http://schemas.microsoft.com/office/drawing/2012/chart" uri="{CE6537A1-D6FC-4f65-9D91-7224C49458BB}"/>
              </c:extLst>
            </c:dLbl>
            <c:dLbl>
              <c:idx val="3"/>
              <c:layout>
                <c:manualLayout>
                  <c:x val="-2.4258740143519749E-2"/>
                  <c:y val="-4.4511737420526214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C-D542-410E-8EB1-E48ABDEAA291}"/>
                </c:ext>
                <c:ext xmlns:c15="http://schemas.microsoft.com/office/drawing/2012/chart" uri="{CE6537A1-D6FC-4f65-9D91-7224C49458BB}"/>
              </c:extLst>
            </c:dLbl>
            <c:dLbl>
              <c:idx val="4"/>
              <c:layout>
                <c:manualLayout>
                  <c:x val="-2.5728517924692291E-2"/>
                  <c:y val="-4.7529228604362213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D-D542-410E-8EB1-E48ABDEAA291}"/>
                </c:ext>
                <c:ext xmlns:c15="http://schemas.microsoft.com/office/drawing/2012/chart" uri="{CE6537A1-D6FC-4f65-9D91-7224C49458BB}"/>
              </c:extLst>
            </c:dLbl>
            <c:spPr>
              <a:noFill/>
              <a:ln>
                <a:noFill/>
              </a:ln>
              <a:effectLst/>
            </c:spPr>
            <c:txPr>
              <a:bodyPr/>
              <a:lstStyle/>
              <a:p>
                <a:pPr>
                  <a:defRPr b="1">
                    <a:solidFill>
                      <a:schemeClr val="tx1"/>
                    </a:solidFill>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yVal>
            <c:numRef>
              <c:f>Sheet1!$B$10:$G$10</c:f>
              <c:numCache>
                <c:formatCode>0%</c:formatCode>
                <c:ptCount val="6"/>
                <c:pt idx="0">
                  <c:v>0.36259541984732818</c:v>
                </c:pt>
                <c:pt idx="1">
                  <c:v>0.48208469055374592</c:v>
                </c:pt>
                <c:pt idx="2">
                  <c:v>0.57189542483660127</c:v>
                </c:pt>
                <c:pt idx="3">
                  <c:v>0.44951140065146578</c:v>
                </c:pt>
                <c:pt idx="4">
                  <c:v>0.36928104575163401</c:v>
                </c:pt>
                <c:pt idx="5">
                  <c:v>0.41368078175895762</c:v>
                </c:pt>
              </c:numCache>
            </c:numRef>
          </c:yVal>
          <c:smooth val="0"/>
          <c:extLst xmlns:c16r2="http://schemas.microsoft.com/office/drawing/2015/06/chart">
            <c:ext xmlns:c16="http://schemas.microsoft.com/office/drawing/2014/chart" uri="{C3380CC4-5D6E-409C-BE32-E72D297353CC}">
              <c16:uniqueId val="{0000000E-D542-410E-8EB1-E48ABDEAA291}"/>
            </c:ext>
          </c:extLst>
        </c:ser>
        <c:dLbls>
          <c:showLegendKey val="0"/>
          <c:showVal val="0"/>
          <c:showCatName val="0"/>
          <c:showSerName val="0"/>
          <c:showPercent val="0"/>
          <c:showBubbleSize val="0"/>
        </c:dLbls>
        <c:axId val="210159328"/>
        <c:axId val="210158936"/>
      </c:scatterChart>
      <c:catAx>
        <c:axId val="210158544"/>
        <c:scaling>
          <c:orientation val="minMax"/>
        </c:scaling>
        <c:delete val="0"/>
        <c:axPos val="b"/>
        <c:numFmt formatCode="General" sourceLinked="0"/>
        <c:majorTickMark val="out"/>
        <c:minorTickMark val="none"/>
        <c:tickLblPos val="nextTo"/>
        <c:spPr>
          <a:ln>
            <a:solidFill>
              <a:schemeClr val="bg1">
                <a:lumMod val="50000"/>
              </a:schemeClr>
            </a:solidFill>
          </a:ln>
        </c:spPr>
        <c:txPr>
          <a:bodyPr rot="-5400000" vert="horz"/>
          <a:lstStyle/>
          <a:p>
            <a:pPr>
              <a:defRPr sz="1000"/>
            </a:pPr>
            <a:endParaRPr lang="en-US"/>
          </a:p>
        </c:txPr>
        <c:crossAx val="210158152"/>
        <c:crosses val="autoZero"/>
        <c:auto val="1"/>
        <c:lblAlgn val="ctr"/>
        <c:lblOffset val="100"/>
        <c:noMultiLvlLbl val="0"/>
      </c:catAx>
      <c:valAx>
        <c:axId val="210158152"/>
        <c:scaling>
          <c:orientation val="minMax"/>
          <c:max val="8.0000000000000016E-2"/>
        </c:scaling>
        <c:delete val="0"/>
        <c:axPos val="l"/>
        <c:numFmt formatCode="0%" sourceLinked="0"/>
        <c:majorTickMark val="out"/>
        <c:minorTickMark val="none"/>
        <c:tickLblPos val="nextTo"/>
        <c:spPr>
          <a:ln>
            <a:solidFill>
              <a:schemeClr val="bg1">
                <a:lumMod val="50000"/>
              </a:schemeClr>
            </a:solidFill>
          </a:ln>
        </c:spPr>
        <c:crossAx val="210158544"/>
        <c:crosses val="autoZero"/>
        <c:crossBetween val="between"/>
      </c:valAx>
      <c:valAx>
        <c:axId val="210158936"/>
        <c:scaling>
          <c:orientation val="minMax"/>
          <c:max val="1"/>
        </c:scaling>
        <c:delete val="1"/>
        <c:axPos val="r"/>
        <c:numFmt formatCode="0%" sourceLinked="1"/>
        <c:majorTickMark val="out"/>
        <c:minorTickMark val="none"/>
        <c:tickLblPos val="nextTo"/>
        <c:crossAx val="210159328"/>
        <c:crosses val="max"/>
        <c:crossBetween val="midCat"/>
      </c:valAx>
      <c:valAx>
        <c:axId val="210159328"/>
        <c:scaling>
          <c:orientation val="minMax"/>
        </c:scaling>
        <c:delete val="1"/>
        <c:axPos val="b"/>
        <c:majorTickMark val="out"/>
        <c:minorTickMark val="none"/>
        <c:tickLblPos val="none"/>
        <c:crossAx val="210158936"/>
        <c:crosses val="autoZero"/>
        <c:crossBetween val="midCat"/>
      </c:valAx>
    </c:plotArea>
    <c:plotVisOnly val="1"/>
    <c:dispBlanksAs val="gap"/>
    <c:showDLblsOverMax val="0"/>
  </c:chart>
  <c:txPr>
    <a:bodyPr/>
    <a:lstStyle/>
    <a:p>
      <a:pPr>
        <a:defRPr>
          <a:latin typeface="+mj-lt"/>
        </a:defRPr>
      </a:pPr>
      <a:endParaRPr lang="en-US"/>
    </a:p>
  </c:txPr>
  <c:externalData r:id="rId1">
    <c:autoUpdate val="0"/>
  </c:externalData>
  <c:userShapes r:id="rId2"/>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AU" sz="900" b="1" i="0" u="none" strike="noStrike" kern="1200" spc="0" baseline="0">
                <a:solidFill>
                  <a:srgbClr val="8D0011"/>
                </a:solidFill>
                <a:latin typeface="Arial" panose="020B0604020202020204" pitchFamily="34" charset="0"/>
                <a:ea typeface="+mn-ea"/>
                <a:cs typeface="Arial" panose="020B0604020202020204" pitchFamily="34" charset="0"/>
              </a:defRPr>
            </a:pPr>
            <a:r>
              <a:rPr lang="en-AU" sz="900" b="1" i="0" u="none" strike="noStrike" kern="1200" spc="0" baseline="0">
                <a:solidFill>
                  <a:srgbClr val="8D0011"/>
                </a:solidFill>
                <a:latin typeface="Arial" panose="020B0604020202020204" pitchFamily="34" charset="0"/>
                <a:ea typeface="+mn-ea"/>
                <a:cs typeface="Arial" panose="020B0604020202020204" pitchFamily="34" charset="0"/>
              </a:rPr>
              <a:t>US Purchasing Power Parity vs Aus - Left Hand Side</a:t>
            </a:r>
          </a:p>
          <a:p>
            <a:pPr algn="ctr" rtl="0">
              <a:defRPr lang="en-AU" sz="900" b="1">
                <a:solidFill>
                  <a:srgbClr val="8D0011"/>
                </a:solidFill>
                <a:latin typeface="Arial" panose="020B0604020202020204" pitchFamily="34" charset="0"/>
                <a:cs typeface="Arial" panose="020B0604020202020204" pitchFamily="34" charset="0"/>
              </a:defRPr>
            </a:pPr>
            <a:r>
              <a:rPr lang="en-AU" sz="900" b="1" i="0" u="none" strike="noStrike" kern="1200" spc="0" baseline="0">
                <a:solidFill>
                  <a:srgbClr val="8D0011"/>
                </a:solidFill>
                <a:latin typeface="Arial" panose="020B0604020202020204" pitchFamily="34" charset="0"/>
                <a:ea typeface="+mn-ea"/>
                <a:cs typeface="Arial" panose="020B0604020202020204" pitchFamily="34" charset="0"/>
              </a:rPr>
              <a:t>Level of Currency Hedging - Right Hand Side</a:t>
            </a:r>
          </a:p>
        </c:rich>
      </c:tx>
      <c:layout/>
      <c:overlay val="0"/>
      <c:spPr>
        <a:noFill/>
        <a:ln>
          <a:noFill/>
        </a:ln>
        <a:effectLst/>
      </c:spPr>
      <c:txPr>
        <a:bodyPr rot="0" spcFirstLastPara="1" vertOverflow="ellipsis" vert="horz" wrap="square" anchor="ctr" anchorCtr="1"/>
        <a:lstStyle/>
        <a:p>
          <a:pPr algn="ctr" rtl="0">
            <a:defRPr lang="en-AU" sz="900" b="1" i="0" u="none" strike="noStrike" kern="1200" spc="0" baseline="0">
              <a:solidFill>
                <a:srgbClr val="8D0011"/>
              </a:solidFill>
              <a:latin typeface="Arial" panose="020B0604020202020204" pitchFamily="34" charset="0"/>
              <a:ea typeface="+mn-ea"/>
              <a:cs typeface="Arial" panose="020B0604020202020204" pitchFamily="34" charset="0"/>
            </a:defRPr>
          </a:pPr>
          <a:endParaRPr lang="en-US"/>
        </a:p>
      </c:txPr>
    </c:title>
    <c:autoTitleDeleted val="0"/>
    <c:plotArea>
      <c:layout>
        <c:manualLayout>
          <c:layoutTarget val="inner"/>
          <c:xMode val="edge"/>
          <c:yMode val="edge"/>
          <c:x val="0.10941579330195181"/>
          <c:y val="0.12966061850964281"/>
          <c:w val="0.80942574403237377"/>
          <c:h val="0.6855289754977304"/>
        </c:manualLayout>
      </c:layout>
      <c:lineChart>
        <c:grouping val="standard"/>
        <c:varyColors val="0"/>
        <c:ser>
          <c:idx val="0"/>
          <c:order val="0"/>
          <c:tx>
            <c:strRef>
              <c:f>'USD PPP'!$C$9</c:f>
              <c:strCache>
                <c:ptCount val="1"/>
                <c:pt idx="0">
                  <c:v>PPP level</c:v>
                </c:pt>
              </c:strCache>
            </c:strRef>
          </c:tx>
          <c:spPr>
            <a:ln w="28575" cap="rnd">
              <a:solidFill>
                <a:schemeClr val="accent1"/>
              </a:solidFill>
              <a:round/>
            </a:ln>
            <a:effectLst/>
          </c:spPr>
          <c:marker>
            <c:symbol val="none"/>
          </c:marker>
          <c:cat>
            <c:numRef>
              <c:f>'USD PPP'!$B$11:$B$275</c:f>
              <c:numCache>
                <c:formatCode>m/d/yyyy</c:formatCode>
                <c:ptCount val="265"/>
                <c:pt idx="0">
                  <c:v>35611</c:v>
                </c:pt>
                <c:pt idx="1">
                  <c:v>35642</c:v>
                </c:pt>
                <c:pt idx="2">
                  <c:v>35673</c:v>
                </c:pt>
                <c:pt idx="3">
                  <c:v>35703</c:v>
                </c:pt>
                <c:pt idx="4">
                  <c:v>35734</c:v>
                </c:pt>
                <c:pt idx="5">
                  <c:v>35764</c:v>
                </c:pt>
                <c:pt idx="6">
                  <c:v>35795</c:v>
                </c:pt>
                <c:pt idx="7">
                  <c:v>35826</c:v>
                </c:pt>
                <c:pt idx="8">
                  <c:v>35854</c:v>
                </c:pt>
                <c:pt idx="9">
                  <c:v>35885</c:v>
                </c:pt>
                <c:pt idx="10">
                  <c:v>35915</c:v>
                </c:pt>
                <c:pt idx="11">
                  <c:v>35946</c:v>
                </c:pt>
                <c:pt idx="12">
                  <c:v>35976</c:v>
                </c:pt>
                <c:pt idx="13">
                  <c:v>36007</c:v>
                </c:pt>
                <c:pt idx="14">
                  <c:v>36038</c:v>
                </c:pt>
                <c:pt idx="15">
                  <c:v>36068</c:v>
                </c:pt>
                <c:pt idx="16">
                  <c:v>36099</c:v>
                </c:pt>
                <c:pt idx="17">
                  <c:v>36129</c:v>
                </c:pt>
                <c:pt idx="18">
                  <c:v>36160</c:v>
                </c:pt>
                <c:pt idx="19">
                  <c:v>36191</c:v>
                </c:pt>
                <c:pt idx="20">
                  <c:v>36219</c:v>
                </c:pt>
                <c:pt idx="21">
                  <c:v>36250</c:v>
                </c:pt>
                <c:pt idx="22">
                  <c:v>36280</c:v>
                </c:pt>
                <c:pt idx="23">
                  <c:v>36311</c:v>
                </c:pt>
                <c:pt idx="24">
                  <c:v>36341</c:v>
                </c:pt>
                <c:pt idx="25">
                  <c:v>36372</c:v>
                </c:pt>
                <c:pt idx="26">
                  <c:v>36403</c:v>
                </c:pt>
                <c:pt idx="27">
                  <c:v>36433</c:v>
                </c:pt>
                <c:pt idx="28">
                  <c:v>36464</c:v>
                </c:pt>
                <c:pt idx="29">
                  <c:v>36494</c:v>
                </c:pt>
                <c:pt idx="30">
                  <c:v>36525</c:v>
                </c:pt>
                <c:pt idx="31">
                  <c:v>36556</c:v>
                </c:pt>
                <c:pt idx="32">
                  <c:v>36585</c:v>
                </c:pt>
                <c:pt idx="33">
                  <c:v>36616</c:v>
                </c:pt>
                <c:pt idx="34">
                  <c:v>36646</c:v>
                </c:pt>
                <c:pt idx="35">
                  <c:v>36677</c:v>
                </c:pt>
                <c:pt idx="36">
                  <c:v>36707</c:v>
                </c:pt>
                <c:pt idx="37">
                  <c:v>36738</c:v>
                </c:pt>
                <c:pt idx="38">
                  <c:v>36769</c:v>
                </c:pt>
                <c:pt idx="39">
                  <c:v>36799</c:v>
                </c:pt>
                <c:pt idx="40">
                  <c:v>36830</c:v>
                </c:pt>
                <c:pt idx="41">
                  <c:v>36860</c:v>
                </c:pt>
                <c:pt idx="42">
                  <c:v>36891</c:v>
                </c:pt>
                <c:pt idx="43">
                  <c:v>36922</c:v>
                </c:pt>
                <c:pt idx="44">
                  <c:v>36950</c:v>
                </c:pt>
                <c:pt idx="45">
                  <c:v>36981</c:v>
                </c:pt>
                <c:pt idx="46">
                  <c:v>37011</c:v>
                </c:pt>
                <c:pt idx="47">
                  <c:v>37042</c:v>
                </c:pt>
                <c:pt idx="48">
                  <c:v>37072</c:v>
                </c:pt>
                <c:pt idx="49">
                  <c:v>37103</c:v>
                </c:pt>
                <c:pt idx="50">
                  <c:v>37134</c:v>
                </c:pt>
                <c:pt idx="51">
                  <c:v>37164</c:v>
                </c:pt>
                <c:pt idx="52">
                  <c:v>37195</c:v>
                </c:pt>
                <c:pt idx="53">
                  <c:v>37225</c:v>
                </c:pt>
                <c:pt idx="54">
                  <c:v>37256</c:v>
                </c:pt>
                <c:pt idx="55">
                  <c:v>37287</c:v>
                </c:pt>
                <c:pt idx="56">
                  <c:v>37315</c:v>
                </c:pt>
                <c:pt idx="57">
                  <c:v>37346</c:v>
                </c:pt>
                <c:pt idx="58">
                  <c:v>37376</c:v>
                </c:pt>
                <c:pt idx="59">
                  <c:v>37407</c:v>
                </c:pt>
                <c:pt idx="60">
                  <c:v>37437</c:v>
                </c:pt>
                <c:pt idx="61">
                  <c:v>37468</c:v>
                </c:pt>
                <c:pt idx="62">
                  <c:v>37499</c:v>
                </c:pt>
                <c:pt idx="63">
                  <c:v>37529</c:v>
                </c:pt>
                <c:pt idx="64">
                  <c:v>37560</c:v>
                </c:pt>
                <c:pt idx="65">
                  <c:v>37590</c:v>
                </c:pt>
                <c:pt idx="66">
                  <c:v>37621</c:v>
                </c:pt>
                <c:pt idx="67">
                  <c:v>37652</c:v>
                </c:pt>
                <c:pt idx="68">
                  <c:v>37680</c:v>
                </c:pt>
                <c:pt idx="69">
                  <c:v>37711</c:v>
                </c:pt>
                <c:pt idx="70">
                  <c:v>37741</c:v>
                </c:pt>
                <c:pt idx="71">
                  <c:v>37772</c:v>
                </c:pt>
                <c:pt idx="72">
                  <c:v>37802</c:v>
                </c:pt>
                <c:pt idx="73">
                  <c:v>37833</c:v>
                </c:pt>
                <c:pt idx="74">
                  <c:v>37864</c:v>
                </c:pt>
                <c:pt idx="75">
                  <c:v>37894</c:v>
                </c:pt>
                <c:pt idx="76">
                  <c:v>37925</c:v>
                </c:pt>
                <c:pt idx="77">
                  <c:v>37955</c:v>
                </c:pt>
                <c:pt idx="78">
                  <c:v>37986</c:v>
                </c:pt>
                <c:pt idx="79">
                  <c:v>38017</c:v>
                </c:pt>
                <c:pt idx="80">
                  <c:v>38046</c:v>
                </c:pt>
                <c:pt idx="81">
                  <c:v>38077</c:v>
                </c:pt>
                <c:pt idx="82">
                  <c:v>38107</c:v>
                </c:pt>
                <c:pt idx="83">
                  <c:v>38138</c:v>
                </c:pt>
                <c:pt idx="84">
                  <c:v>38168</c:v>
                </c:pt>
                <c:pt idx="85">
                  <c:v>38199</c:v>
                </c:pt>
                <c:pt idx="86">
                  <c:v>38230</c:v>
                </c:pt>
                <c:pt idx="87">
                  <c:v>38260</c:v>
                </c:pt>
                <c:pt idx="88">
                  <c:v>38291</c:v>
                </c:pt>
                <c:pt idx="89">
                  <c:v>38321</c:v>
                </c:pt>
                <c:pt idx="90">
                  <c:v>38352</c:v>
                </c:pt>
                <c:pt idx="91">
                  <c:v>38383</c:v>
                </c:pt>
                <c:pt idx="92">
                  <c:v>38411</c:v>
                </c:pt>
                <c:pt idx="93">
                  <c:v>38442</c:v>
                </c:pt>
                <c:pt idx="94">
                  <c:v>38472</c:v>
                </c:pt>
                <c:pt idx="95">
                  <c:v>38503</c:v>
                </c:pt>
                <c:pt idx="96">
                  <c:v>38533</c:v>
                </c:pt>
                <c:pt idx="97">
                  <c:v>38564</c:v>
                </c:pt>
                <c:pt idx="98">
                  <c:v>38595</c:v>
                </c:pt>
                <c:pt idx="99">
                  <c:v>38625</c:v>
                </c:pt>
                <c:pt idx="100">
                  <c:v>38656</c:v>
                </c:pt>
                <c:pt idx="101">
                  <c:v>38686</c:v>
                </c:pt>
                <c:pt idx="102">
                  <c:v>38717</c:v>
                </c:pt>
                <c:pt idx="103">
                  <c:v>38748</c:v>
                </c:pt>
                <c:pt idx="104">
                  <c:v>38776</c:v>
                </c:pt>
                <c:pt idx="105">
                  <c:v>38807</c:v>
                </c:pt>
                <c:pt idx="106">
                  <c:v>38837</c:v>
                </c:pt>
                <c:pt idx="107">
                  <c:v>38868</c:v>
                </c:pt>
                <c:pt idx="108">
                  <c:v>38898</c:v>
                </c:pt>
                <c:pt idx="109">
                  <c:v>38929</c:v>
                </c:pt>
                <c:pt idx="110">
                  <c:v>38960</c:v>
                </c:pt>
                <c:pt idx="111">
                  <c:v>38990</c:v>
                </c:pt>
                <c:pt idx="112">
                  <c:v>39021</c:v>
                </c:pt>
                <c:pt idx="113">
                  <c:v>39051</c:v>
                </c:pt>
                <c:pt idx="114">
                  <c:v>39082</c:v>
                </c:pt>
                <c:pt idx="115">
                  <c:v>39113</c:v>
                </c:pt>
                <c:pt idx="116">
                  <c:v>39141</c:v>
                </c:pt>
                <c:pt idx="117">
                  <c:v>39172</c:v>
                </c:pt>
                <c:pt idx="118">
                  <c:v>39202</c:v>
                </c:pt>
                <c:pt idx="119">
                  <c:v>39233</c:v>
                </c:pt>
                <c:pt idx="120">
                  <c:v>39263</c:v>
                </c:pt>
                <c:pt idx="121">
                  <c:v>39294</c:v>
                </c:pt>
                <c:pt idx="122">
                  <c:v>39325</c:v>
                </c:pt>
                <c:pt idx="123">
                  <c:v>39355</c:v>
                </c:pt>
                <c:pt idx="124">
                  <c:v>39386</c:v>
                </c:pt>
                <c:pt idx="125">
                  <c:v>39416</c:v>
                </c:pt>
                <c:pt idx="126">
                  <c:v>39447</c:v>
                </c:pt>
                <c:pt idx="127">
                  <c:v>39478</c:v>
                </c:pt>
                <c:pt idx="128">
                  <c:v>39507</c:v>
                </c:pt>
                <c:pt idx="129">
                  <c:v>39538</c:v>
                </c:pt>
                <c:pt idx="130">
                  <c:v>39568</c:v>
                </c:pt>
                <c:pt idx="131">
                  <c:v>39599</c:v>
                </c:pt>
                <c:pt idx="132">
                  <c:v>39629</c:v>
                </c:pt>
                <c:pt idx="133">
                  <c:v>39660</c:v>
                </c:pt>
                <c:pt idx="134">
                  <c:v>39691</c:v>
                </c:pt>
                <c:pt idx="135">
                  <c:v>39721</c:v>
                </c:pt>
                <c:pt idx="136">
                  <c:v>39752</c:v>
                </c:pt>
                <c:pt idx="137">
                  <c:v>39782</c:v>
                </c:pt>
                <c:pt idx="138">
                  <c:v>39813</c:v>
                </c:pt>
                <c:pt idx="139">
                  <c:v>39844</c:v>
                </c:pt>
                <c:pt idx="140">
                  <c:v>39872</c:v>
                </c:pt>
                <c:pt idx="141">
                  <c:v>39903</c:v>
                </c:pt>
                <c:pt idx="142">
                  <c:v>39933</c:v>
                </c:pt>
                <c:pt idx="143">
                  <c:v>39964</c:v>
                </c:pt>
                <c:pt idx="144">
                  <c:v>39994</c:v>
                </c:pt>
                <c:pt idx="145">
                  <c:v>40025</c:v>
                </c:pt>
                <c:pt idx="146">
                  <c:v>40056</c:v>
                </c:pt>
                <c:pt idx="147">
                  <c:v>40086</c:v>
                </c:pt>
                <c:pt idx="148">
                  <c:v>40117</c:v>
                </c:pt>
                <c:pt idx="149">
                  <c:v>40147</c:v>
                </c:pt>
                <c:pt idx="150">
                  <c:v>40178</c:v>
                </c:pt>
                <c:pt idx="151">
                  <c:v>40209</c:v>
                </c:pt>
                <c:pt idx="152">
                  <c:v>40237</c:v>
                </c:pt>
                <c:pt idx="153">
                  <c:v>40268</c:v>
                </c:pt>
                <c:pt idx="154">
                  <c:v>40298</c:v>
                </c:pt>
                <c:pt idx="155">
                  <c:v>40329</c:v>
                </c:pt>
                <c:pt idx="156">
                  <c:v>40359</c:v>
                </c:pt>
                <c:pt idx="157">
                  <c:v>40390</c:v>
                </c:pt>
                <c:pt idx="158">
                  <c:v>40421</c:v>
                </c:pt>
                <c:pt idx="159">
                  <c:v>40451</c:v>
                </c:pt>
                <c:pt idx="160">
                  <c:v>40482</c:v>
                </c:pt>
                <c:pt idx="161">
                  <c:v>40512</c:v>
                </c:pt>
                <c:pt idx="162">
                  <c:v>40543</c:v>
                </c:pt>
                <c:pt idx="163">
                  <c:v>40574</c:v>
                </c:pt>
                <c:pt idx="164">
                  <c:v>40602</c:v>
                </c:pt>
                <c:pt idx="165">
                  <c:v>40633</c:v>
                </c:pt>
                <c:pt idx="166">
                  <c:v>40663</c:v>
                </c:pt>
                <c:pt idx="167">
                  <c:v>40694</c:v>
                </c:pt>
                <c:pt idx="168">
                  <c:v>40724</c:v>
                </c:pt>
                <c:pt idx="169">
                  <c:v>40755</c:v>
                </c:pt>
                <c:pt idx="170">
                  <c:v>40786</c:v>
                </c:pt>
                <c:pt idx="171">
                  <c:v>40816</c:v>
                </c:pt>
                <c:pt idx="172">
                  <c:v>40847</c:v>
                </c:pt>
                <c:pt idx="173">
                  <c:v>40877</c:v>
                </c:pt>
                <c:pt idx="174">
                  <c:v>40908</c:v>
                </c:pt>
                <c:pt idx="175">
                  <c:v>40939</c:v>
                </c:pt>
                <c:pt idx="176">
                  <c:v>40968</c:v>
                </c:pt>
                <c:pt idx="177">
                  <c:v>40999</c:v>
                </c:pt>
                <c:pt idx="178">
                  <c:v>41029</c:v>
                </c:pt>
                <c:pt idx="179">
                  <c:v>41060</c:v>
                </c:pt>
                <c:pt idx="180">
                  <c:v>41090</c:v>
                </c:pt>
                <c:pt idx="181">
                  <c:v>41121</c:v>
                </c:pt>
                <c:pt idx="182">
                  <c:v>41152</c:v>
                </c:pt>
                <c:pt idx="183">
                  <c:v>41182</c:v>
                </c:pt>
                <c:pt idx="184">
                  <c:v>41213</c:v>
                </c:pt>
                <c:pt idx="185">
                  <c:v>41243</c:v>
                </c:pt>
                <c:pt idx="186">
                  <c:v>41274</c:v>
                </c:pt>
                <c:pt idx="187">
                  <c:v>41305</c:v>
                </c:pt>
                <c:pt idx="188">
                  <c:v>41333</c:v>
                </c:pt>
                <c:pt idx="189">
                  <c:v>41364</c:v>
                </c:pt>
                <c:pt idx="190">
                  <c:v>41394</c:v>
                </c:pt>
                <c:pt idx="191">
                  <c:v>41425</c:v>
                </c:pt>
                <c:pt idx="192">
                  <c:v>41455</c:v>
                </c:pt>
                <c:pt idx="193">
                  <c:v>41486</c:v>
                </c:pt>
                <c:pt idx="194">
                  <c:v>41517</c:v>
                </c:pt>
                <c:pt idx="195">
                  <c:v>41547</c:v>
                </c:pt>
                <c:pt idx="196">
                  <c:v>41578</c:v>
                </c:pt>
                <c:pt idx="197">
                  <c:v>41608</c:v>
                </c:pt>
                <c:pt idx="198">
                  <c:v>41639</c:v>
                </c:pt>
                <c:pt idx="199">
                  <c:v>41670</c:v>
                </c:pt>
                <c:pt idx="200">
                  <c:v>41698</c:v>
                </c:pt>
                <c:pt idx="201">
                  <c:v>41729</c:v>
                </c:pt>
                <c:pt idx="202">
                  <c:v>41759</c:v>
                </c:pt>
                <c:pt idx="203">
                  <c:v>41790</c:v>
                </c:pt>
                <c:pt idx="204">
                  <c:v>41820</c:v>
                </c:pt>
                <c:pt idx="205">
                  <c:v>41851</c:v>
                </c:pt>
                <c:pt idx="206">
                  <c:v>41882</c:v>
                </c:pt>
                <c:pt idx="207">
                  <c:v>41912</c:v>
                </c:pt>
                <c:pt idx="208">
                  <c:v>41943</c:v>
                </c:pt>
                <c:pt idx="209">
                  <c:v>41973</c:v>
                </c:pt>
                <c:pt idx="210">
                  <c:v>42004</c:v>
                </c:pt>
                <c:pt idx="211">
                  <c:v>42035</c:v>
                </c:pt>
                <c:pt idx="212">
                  <c:v>42063</c:v>
                </c:pt>
                <c:pt idx="213">
                  <c:v>42094</c:v>
                </c:pt>
                <c:pt idx="214">
                  <c:v>42124</c:v>
                </c:pt>
                <c:pt idx="215">
                  <c:v>42155</c:v>
                </c:pt>
                <c:pt idx="216">
                  <c:v>42185</c:v>
                </c:pt>
                <c:pt idx="217">
                  <c:v>42216</c:v>
                </c:pt>
                <c:pt idx="218">
                  <c:v>42247</c:v>
                </c:pt>
                <c:pt idx="219">
                  <c:v>42277</c:v>
                </c:pt>
                <c:pt idx="220">
                  <c:v>42308</c:v>
                </c:pt>
                <c:pt idx="221">
                  <c:v>42338</c:v>
                </c:pt>
                <c:pt idx="222">
                  <c:v>42369</c:v>
                </c:pt>
                <c:pt idx="223">
                  <c:v>42400</c:v>
                </c:pt>
                <c:pt idx="224">
                  <c:v>42429</c:v>
                </c:pt>
                <c:pt idx="225">
                  <c:v>42460</c:v>
                </c:pt>
                <c:pt idx="226">
                  <c:v>42490</c:v>
                </c:pt>
                <c:pt idx="227">
                  <c:v>42521</c:v>
                </c:pt>
                <c:pt idx="228">
                  <c:v>42551</c:v>
                </c:pt>
                <c:pt idx="229">
                  <c:v>42582</c:v>
                </c:pt>
                <c:pt idx="230">
                  <c:v>42613</c:v>
                </c:pt>
                <c:pt idx="231">
                  <c:v>42643</c:v>
                </c:pt>
                <c:pt idx="232">
                  <c:v>42674</c:v>
                </c:pt>
                <c:pt idx="233">
                  <c:v>42704</c:v>
                </c:pt>
                <c:pt idx="234">
                  <c:v>42735</c:v>
                </c:pt>
                <c:pt idx="235">
                  <c:v>42766</c:v>
                </c:pt>
                <c:pt idx="236">
                  <c:v>42794</c:v>
                </c:pt>
                <c:pt idx="237">
                  <c:v>42825</c:v>
                </c:pt>
                <c:pt idx="238">
                  <c:v>42855</c:v>
                </c:pt>
                <c:pt idx="239">
                  <c:v>42886</c:v>
                </c:pt>
                <c:pt idx="240">
                  <c:v>42916</c:v>
                </c:pt>
                <c:pt idx="241">
                  <c:v>42947</c:v>
                </c:pt>
                <c:pt idx="242">
                  <c:v>42978</c:v>
                </c:pt>
                <c:pt idx="243">
                  <c:v>43008</c:v>
                </c:pt>
                <c:pt idx="244">
                  <c:v>43039</c:v>
                </c:pt>
                <c:pt idx="245">
                  <c:v>43069</c:v>
                </c:pt>
                <c:pt idx="246">
                  <c:v>43100</c:v>
                </c:pt>
                <c:pt idx="247">
                  <c:v>43131</c:v>
                </c:pt>
                <c:pt idx="248">
                  <c:v>43159</c:v>
                </c:pt>
                <c:pt idx="249">
                  <c:v>43190</c:v>
                </c:pt>
                <c:pt idx="250">
                  <c:v>43220</c:v>
                </c:pt>
                <c:pt idx="251">
                  <c:v>43251</c:v>
                </c:pt>
                <c:pt idx="252">
                  <c:v>43281</c:v>
                </c:pt>
                <c:pt idx="253">
                  <c:v>43312</c:v>
                </c:pt>
                <c:pt idx="254">
                  <c:v>43343</c:v>
                </c:pt>
                <c:pt idx="255">
                  <c:v>43373</c:v>
                </c:pt>
                <c:pt idx="256">
                  <c:v>43404</c:v>
                </c:pt>
                <c:pt idx="257">
                  <c:v>43434</c:v>
                </c:pt>
                <c:pt idx="258">
                  <c:v>43465</c:v>
                </c:pt>
                <c:pt idx="259">
                  <c:v>43496</c:v>
                </c:pt>
                <c:pt idx="260">
                  <c:v>43524</c:v>
                </c:pt>
                <c:pt idx="261">
                  <c:v>43555</c:v>
                </c:pt>
                <c:pt idx="262">
                  <c:v>43585</c:v>
                </c:pt>
                <c:pt idx="263">
                  <c:v>43616</c:v>
                </c:pt>
                <c:pt idx="264">
                  <c:v>43646</c:v>
                </c:pt>
              </c:numCache>
            </c:numRef>
          </c:cat>
          <c:val>
            <c:numRef>
              <c:f>'USD PPP'!$C$11:$C$275</c:f>
              <c:numCache>
                <c:formatCode>General</c:formatCode>
                <c:ptCount val="265"/>
                <c:pt idx="0">
                  <c:v>1.0900000000000001</c:v>
                </c:pt>
                <c:pt idx="1">
                  <c:v>1.9</c:v>
                </c:pt>
                <c:pt idx="2">
                  <c:v>3.93</c:v>
                </c:pt>
                <c:pt idx="3">
                  <c:v>4.88</c:v>
                </c:pt>
                <c:pt idx="4">
                  <c:v>8.01</c:v>
                </c:pt>
                <c:pt idx="5">
                  <c:v>10.62</c:v>
                </c:pt>
                <c:pt idx="6">
                  <c:v>14.92</c:v>
                </c:pt>
                <c:pt idx="7">
                  <c:v>10.62</c:v>
                </c:pt>
                <c:pt idx="8">
                  <c:v>11.05</c:v>
                </c:pt>
                <c:pt idx="9">
                  <c:v>13.35</c:v>
                </c:pt>
                <c:pt idx="10">
                  <c:v>15.07</c:v>
                </c:pt>
                <c:pt idx="11">
                  <c:v>18.510000000000002</c:v>
                </c:pt>
                <c:pt idx="12">
                  <c:v>18.8</c:v>
                </c:pt>
                <c:pt idx="13">
                  <c:v>20.79</c:v>
                </c:pt>
                <c:pt idx="14">
                  <c:v>25.73</c:v>
                </c:pt>
                <c:pt idx="15">
                  <c:v>22.37</c:v>
                </c:pt>
                <c:pt idx="16">
                  <c:v>18.25</c:v>
                </c:pt>
                <c:pt idx="17">
                  <c:v>17.739999999999998</c:v>
                </c:pt>
                <c:pt idx="18">
                  <c:v>20.66</c:v>
                </c:pt>
                <c:pt idx="19">
                  <c:v>18.059999999999999</c:v>
                </c:pt>
                <c:pt idx="20">
                  <c:v>19.559999999999999</c:v>
                </c:pt>
                <c:pt idx="21">
                  <c:v>17.54</c:v>
                </c:pt>
                <c:pt idx="22">
                  <c:v>14.03</c:v>
                </c:pt>
                <c:pt idx="23">
                  <c:v>15.65</c:v>
                </c:pt>
                <c:pt idx="24">
                  <c:v>13.23</c:v>
                </c:pt>
                <c:pt idx="25">
                  <c:v>15.21</c:v>
                </c:pt>
                <c:pt idx="26">
                  <c:v>16.71</c:v>
                </c:pt>
                <c:pt idx="27">
                  <c:v>15.24</c:v>
                </c:pt>
                <c:pt idx="28">
                  <c:v>16.93</c:v>
                </c:pt>
                <c:pt idx="29">
                  <c:v>17.37</c:v>
                </c:pt>
                <c:pt idx="30">
                  <c:v>14.84</c:v>
                </c:pt>
                <c:pt idx="31">
                  <c:v>17.39</c:v>
                </c:pt>
                <c:pt idx="32">
                  <c:v>19.88</c:v>
                </c:pt>
                <c:pt idx="33">
                  <c:v>21.27</c:v>
                </c:pt>
                <c:pt idx="34">
                  <c:v>24.28</c:v>
                </c:pt>
                <c:pt idx="35">
                  <c:v>25.76</c:v>
                </c:pt>
                <c:pt idx="36">
                  <c:v>22.53</c:v>
                </c:pt>
                <c:pt idx="37">
                  <c:v>24.68</c:v>
                </c:pt>
                <c:pt idx="38">
                  <c:v>25.25</c:v>
                </c:pt>
                <c:pt idx="39">
                  <c:v>29.61</c:v>
                </c:pt>
                <c:pt idx="40">
                  <c:v>32.76</c:v>
                </c:pt>
                <c:pt idx="41">
                  <c:v>31.55</c:v>
                </c:pt>
                <c:pt idx="42">
                  <c:v>26.74</c:v>
                </c:pt>
                <c:pt idx="43">
                  <c:v>27.82</c:v>
                </c:pt>
                <c:pt idx="44">
                  <c:v>31</c:v>
                </c:pt>
                <c:pt idx="45">
                  <c:v>36.340000000000003</c:v>
                </c:pt>
                <c:pt idx="46">
                  <c:v>32.83</c:v>
                </c:pt>
                <c:pt idx="47">
                  <c:v>33.590000000000003</c:v>
                </c:pt>
                <c:pt idx="48">
                  <c:v>32.89</c:v>
                </c:pt>
                <c:pt idx="49">
                  <c:v>33.14</c:v>
                </c:pt>
                <c:pt idx="50">
                  <c:v>30.57</c:v>
                </c:pt>
                <c:pt idx="51">
                  <c:v>35.590000000000003</c:v>
                </c:pt>
                <c:pt idx="52">
                  <c:v>34.049999999999997</c:v>
                </c:pt>
                <c:pt idx="53">
                  <c:v>31.58</c:v>
                </c:pt>
                <c:pt idx="54">
                  <c:v>32.369999999999997</c:v>
                </c:pt>
                <c:pt idx="55">
                  <c:v>32.6</c:v>
                </c:pt>
                <c:pt idx="56">
                  <c:v>31.23</c:v>
                </c:pt>
                <c:pt idx="57">
                  <c:v>29.28</c:v>
                </c:pt>
                <c:pt idx="58">
                  <c:v>28.55</c:v>
                </c:pt>
                <c:pt idx="59">
                  <c:v>24.69</c:v>
                </c:pt>
                <c:pt idx="60">
                  <c:v>25.21</c:v>
                </c:pt>
                <c:pt idx="61">
                  <c:v>27.98</c:v>
                </c:pt>
                <c:pt idx="62">
                  <c:v>26.93</c:v>
                </c:pt>
                <c:pt idx="63">
                  <c:v>27.98</c:v>
                </c:pt>
                <c:pt idx="64">
                  <c:v>26.37</c:v>
                </c:pt>
                <c:pt idx="65">
                  <c:v>25.54</c:v>
                </c:pt>
                <c:pt idx="66">
                  <c:v>24.95</c:v>
                </c:pt>
                <c:pt idx="67">
                  <c:v>21.54</c:v>
                </c:pt>
                <c:pt idx="68">
                  <c:v>18.68</c:v>
                </c:pt>
                <c:pt idx="69">
                  <c:v>19.22</c:v>
                </c:pt>
                <c:pt idx="70">
                  <c:v>16.25</c:v>
                </c:pt>
                <c:pt idx="71">
                  <c:v>12.76</c:v>
                </c:pt>
                <c:pt idx="72">
                  <c:v>9.98</c:v>
                </c:pt>
                <c:pt idx="73">
                  <c:v>13.3</c:v>
                </c:pt>
                <c:pt idx="74">
                  <c:v>13.47</c:v>
                </c:pt>
                <c:pt idx="75">
                  <c:v>9.11</c:v>
                </c:pt>
                <c:pt idx="76">
                  <c:v>5.3</c:v>
                </c:pt>
                <c:pt idx="77">
                  <c:v>3.2</c:v>
                </c:pt>
                <c:pt idx="78">
                  <c:v>-1.97</c:v>
                </c:pt>
                <c:pt idx="79">
                  <c:v>-3.61</c:v>
                </c:pt>
                <c:pt idx="80">
                  <c:v>-4.92</c:v>
                </c:pt>
                <c:pt idx="81">
                  <c:v>-3.97</c:v>
                </c:pt>
                <c:pt idx="82">
                  <c:v>2.2799999999999998</c:v>
                </c:pt>
                <c:pt idx="83">
                  <c:v>3.02</c:v>
                </c:pt>
                <c:pt idx="84">
                  <c:v>5.19</c:v>
                </c:pt>
                <c:pt idx="85">
                  <c:v>4.72</c:v>
                </c:pt>
                <c:pt idx="86">
                  <c:v>4.5199999999999996</c:v>
                </c:pt>
                <c:pt idx="87">
                  <c:v>1.34</c:v>
                </c:pt>
                <c:pt idx="88">
                  <c:v>-1.48</c:v>
                </c:pt>
                <c:pt idx="89">
                  <c:v>-4.8</c:v>
                </c:pt>
                <c:pt idx="90">
                  <c:v>-6.5</c:v>
                </c:pt>
                <c:pt idx="91">
                  <c:v>-5.88</c:v>
                </c:pt>
                <c:pt idx="92">
                  <c:v>-8.07</c:v>
                </c:pt>
                <c:pt idx="93">
                  <c:v>-5.5</c:v>
                </c:pt>
                <c:pt idx="94">
                  <c:v>-6.64</c:v>
                </c:pt>
                <c:pt idx="95">
                  <c:v>-3.17</c:v>
                </c:pt>
                <c:pt idx="96">
                  <c:v>-4.07</c:v>
                </c:pt>
                <c:pt idx="97">
                  <c:v>-3.27</c:v>
                </c:pt>
                <c:pt idx="98">
                  <c:v>-3.09</c:v>
                </c:pt>
                <c:pt idx="99">
                  <c:v>-4.01</c:v>
                </c:pt>
                <c:pt idx="100">
                  <c:v>-2.12</c:v>
                </c:pt>
                <c:pt idx="101">
                  <c:v>-0.73</c:v>
                </c:pt>
                <c:pt idx="102">
                  <c:v>-1.74</c:v>
                </c:pt>
                <c:pt idx="103">
                  <c:v>-5.27</c:v>
                </c:pt>
                <c:pt idx="104">
                  <c:v>-3.06</c:v>
                </c:pt>
                <c:pt idx="105">
                  <c:v>0.53</c:v>
                </c:pt>
                <c:pt idx="106">
                  <c:v>-5.45</c:v>
                </c:pt>
                <c:pt idx="107">
                  <c:v>-4.4400000000000004</c:v>
                </c:pt>
                <c:pt idx="108">
                  <c:v>-3.06</c:v>
                </c:pt>
                <c:pt idx="109">
                  <c:v>-6.4</c:v>
                </c:pt>
                <c:pt idx="110">
                  <c:v>-6.04</c:v>
                </c:pt>
                <c:pt idx="111">
                  <c:v>-3.56</c:v>
                </c:pt>
                <c:pt idx="112">
                  <c:v>-7.43</c:v>
                </c:pt>
                <c:pt idx="113">
                  <c:v>-9.5299999999999994</c:v>
                </c:pt>
                <c:pt idx="114">
                  <c:v>-10.63</c:v>
                </c:pt>
                <c:pt idx="115">
                  <c:v>-9</c:v>
                </c:pt>
                <c:pt idx="116">
                  <c:v>-10.52</c:v>
                </c:pt>
                <c:pt idx="117">
                  <c:v>-13.43</c:v>
                </c:pt>
                <c:pt idx="118">
                  <c:v>-16.45</c:v>
                </c:pt>
                <c:pt idx="119">
                  <c:v>-16.149999999999999</c:v>
                </c:pt>
                <c:pt idx="120">
                  <c:v>-19.149999999999999</c:v>
                </c:pt>
                <c:pt idx="121">
                  <c:v>-19.47</c:v>
                </c:pt>
                <c:pt idx="122">
                  <c:v>-14.74</c:v>
                </c:pt>
                <c:pt idx="123">
                  <c:v>-24.56</c:v>
                </c:pt>
                <c:pt idx="124">
                  <c:v>-31.05</c:v>
                </c:pt>
                <c:pt idx="125">
                  <c:v>-24.07</c:v>
                </c:pt>
                <c:pt idx="126">
                  <c:v>-24.88</c:v>
                </c:pt>
                <c:pt idx="127">
                  <c:v>-27.81</c:v>
                </c:pt>
                <c:pt idx="128">
                  <c:v>-32.82</c:v>
                </c:pt>
                <c:pt idx="129">
                  <c:v>-30.3</c:v>
                </c:pt>
                <c:pt idx="130">
                  <c:v>-34.65</c:v>
                </c:pt>
                <c:pt idx="131">
                  <c:v>-36.4</c:v>
                </c:pt>
                <c:pt idx="132">
                  <c:v>-36.79</c:v>
                </c:pt>
                <c:pt idx="133">
                  <c:v>-34.450000000000003</c:v>
                </c:pt>
                <c:pt idx="134">
                  <c:v>-22.4</c:v>
                </c:pt>
                <c:pt idx="135">
                  <c:v>-13.09</c:v>
                </c:pt>
                <c:pt idx="136">
                  <c:v>4.6900000000000004</c:v>
                </c:pt>
                <c:pt idx="137">
                  <c:v>6.48</c:v>
                </c:pt>
                <c:pt idx="138">
                  <c:v>-4.24</c:v>
                </c:pt>
                <c:pt idx="139">
                  <c:v>5.69</c:v>
                </c:pt>
                <c:pt idx="140">
                  <c:v>5.52</c:v>
                </c:pt>
                <c:pt idx="141">
                  <c:v>-2.2599999999999998</c:v>
                </c:pt>
                <c:pt idx="142">
                  <c:v>-7.31</c:v>
                </c:pt>
                <c:pt idx="143">
                  <c:v>-18.5</c:v>
                </c:pt>
                <c:pt idx="144">
                  <c:v>-19.29</c:v>
                </c:pt>
                <c:pt idx="145">
                  <c:v>-23.64</c:v>
                </c:pt>
                <c:pt idx="146">
                  <c:v>-24.82</c:v>
                </c:pt>
                <c:pt idx="147">
                  <c:v>-30.57</c:v>
                </c:pt>
                <c:pt idx="148">
                  <c:v>-33.06</c:v>
                </c:pt>
                <c:pt idx="149">
                  <c:v>-35.479999999999997</c:v>
                </c:pt>
                <c:pt idx="150">
                  <c:v>-29.35</c:v>
                </c:pt>
                <c:pt idx="151">
                  <c:v>-27.39</c:v>
                </c:pt>
                <c:pt idx="152">
                  <c:v>-29.07</c:v>
                </c:pt>
                <c:pt idx="153">
                  <c:v>-32.22</c:v>
                </c:pt>
                <c:pt idx="154">
                  <c:v>-33.24</c:v>
                </c:pt>
                <c:pt idx="155">
                  <c:v>-21.94</c:v>
                </c:pt>
                <c:pt idx="156">
                  <c:v>-21.19</c:v>
                </c:pt>
                <c:pt idx="157">
                  <c:v>-30.34</c:v>
                </c:pt>
                <c:pt idx="158">
                  <c:v>-28.38</c:v>
                </c:pt>
                <c:pt idx="159">
                  <c:v>-39.409999999999997</c:v>
                </c:pt>
                <c:pt idx="160">
                  <c:v>-41.8</c:v>
                </c:pt>
                <c:pt idx="161">
                  <c:v>-38.24</c:v>
                </c:pt>
                <c:pt idx="162">
                  <c:v>-53.68</c:v>
                </c:pt>
                <c:pt idx="163">
                  <c:v>-49.79</c:v>
                </c:pt>
                <c:pt idx="164">
                  <c:v>-52.98</c:v>
                </c:pt>
                <c:pt idx="165">
                  <c:v>-55.13</c:v>
                </c:pt>
                <c:pt idx="166">
                  <c:v>-64.77</c:v>
                </c:pt>
                <c:pt idx="167">
                  <c:v>-60.28</c:v>
                </c:pt>
                <c:pt idx="168">
                  <c:v>-61.03</c:v>
                </c:pt>
                <c:pt idx="169">
                  <c:v>-65.14</c:v>
                </c:pt>
                <c:pt idx="170">
                  <c:v>-60.79</c:v>
                </c:pt>
                <c:pt idx="171">
                  <c:v>-45.11</c:v>
                </c:pt>
                <c:pt idx="172">
                  <c:v>-58.15</c:v>
                </c:pt>
                <c:pt idx="173">
                  <c:v>-54.43</c:v>
                </c:pt>
                <c:pt idx="174">
                  <c:v>-54.21</c:v>
                </c:pt>
                <c:pt idx="175">
                  <c:v>-56.81</c:v>
                </c:pt>
                <c:pt idx="176">
                  <c:v>-62.16</c:v>
                </c:pt>
                <c:pt idx="177">
                  <c:v>-56.31</c:v>
                </c:pt>
                <c:pt idx="178">
                  <c:v>-57.59</c:v>
                </c:pt>
                <c:pt idx="179">
                  <c:v>-47.08</c:v>
                </c:pt>
                <c:pt idx="180">
                  <c:v>-54.7</c:v>
                </c:pt>
                <c:pt idx="181">
                  <c:v>-58.71</c:v>
                </c:pt>
                <c:pt idx="182">
                  <c:v>-55.96</c:v>
                </c:pt>
                <c:pt idx="183">
                  <c:v>-56.61</c:v>
                </c:pt>
                <c:pt idx="184">
                  <c:v>-56.79</c:v>
                </c:pt>
                <c:pt idx="185">
                  <c:v>-57.56</c:v>
                </c:pt>
                <c:pt idx="186">
                  <c:v>-60.09</c:v>
                </c:pt>
                <c:pt idx="187">
                  <c:v>-60.55</c:v>
                </c:pt>
                <c:pt idx="188">
                  <c:v>-57.32</c:v>
                </c:pt>
                <c:pt idx="189">
                  <c:v>-60.48</c:v>
                </c:pt>
                <c:pt idx="190">
                  <c:v>-59.72</c:v>
                </c:pt>
                <c:pt idx="191">
                  <c:v>-47.45</c:v>
                </c:pt>
                <c:pt idx="192">
                  <c:v>-40.369999999999997</c:v>
                </c:pt>
                <c:pt idx="193">
                  <c:v>-38.340000000000003</c:v>
                </c:pt>
                <c:pt idx="194">
                  <c:v>-37.07</c:v>
                </c:pt>
                <c:pt idx="195">
                  <c:v>-43.5</c:v>
                </c:pt>
                <c:pt idx="196">
                  <c:v>-45.66</c:v>
                </c:pt>
                <c:pt idx="197">
                  <c:v>-40.270000000000003</c:v>
                </c:pt>
                <c:pt idx="198">
                  <c:v>-29.05</c:v>
                </c:pt>
                <c:pt idx="199">
                  <c:v>-26.66</c:v>
                </c:pt>
                <c:pt idx="200">
                  <c:v>-29.16</c:v>
                </c:pt>
                <c:pt idx="201">
                  <c:v>-34.06</c:v>
                </c:pt>
                <c:pt idx="202">
                  <c:v>-34.409999999999997</c:v>
                </c:pt>
                <c:pt idx="203">
                  <c:v>-34.72</c:v>
                </c:pt>
                <c:pt idx="204">
                  <c:v>-36.51</c:v>
                </c:pt>
                <c:pt idx="205">
                  <c:v>-34.520000000000003</c:v>
                </c:pt>
                <c:pt idx="206">
                  <c:v>-35.18</c:v>
                </c:pt>
                <c:pt idx="207">
                  <c:v>-26.57</c:v>
                </c:pt>
                <c:pt idx="208">
                  <c:v>-27.31</c:v>
                </c:pt>
                <c:pt idx="209">
                  <c:v>-23.09</c:v>
                </c:pt>
                <c:pt idx="210">
                  <c:v>-18.7</c:v>
                </c:pt>
                <c:pt idx="211">
                  <c:v>-12.79</c:v>
                </c:pt>
                <c:pt idx="212">
                  <c:v>-13.44</c:v>
                </c:pt>
                <c:pt idx="213">
                  <c:v>-10.49</c:v>
                </c:pt>
                <c:pt idx="214">
                  <c:v>-14.83</c:v>
                </c:pt>
                <c:pt idx="215">
                  <c:v>-11.03</c:v>
                </c:pt>
                <c:pt idx="216">
                  <c:v>-11.96</c:v>
                </c:pt>
                <c:pt idx="217">
                  <c:v>-6.14</c:v>
                </c:pt>
                <c:pt idx="218">
                  <c:v>-3.32</c:v>
                </c:pt>
                <c:pt idx="219">
                  <c:v>-1.92</c:v>
                </c:pt>
                <c:pt idx="220">
                  <c:v>-3.69</c:v>
                </c:pt>
                <c:pt idx="221">
                  <c:v>-4.9800000000000004</c:v>
                </c:pt>
                <c:pt idx="222">
                  <c:v>-7.41</c:v>
                </c:pt>
                <c:pt idx="223">
                  <c:v>-4.42</c:v>
                </c:pt>
                <c:pt idx="224">
                  <c:v>-5.27</c:v>
                </c:pt>
                <c:pt idx="225">
                  <c:v>-12.87</c:v>
                </c:pt>
                <c:pt idx="226">
                  <c:v>-12.16</c:v>
                </c:pt>
                <c:pt idx="227">
                  <c:v>-6.63</c:v>
                </c:pt>
                <c:pt idx="228">
                  <c:v>-9.83</c:v>
                </c:pt>
                <c:pt idx="229">
                  <c:v>-11.98</c:v>
                </c:pt>
                <c:pt idx="230">
                  <c:v>-10.83</c:v>
                </c:pt>
                <c:pt idx="231">
                  <c:v>-12.9</c:v>
                </c:pt>
                <c:pt idx="232">
                  <c:v>-12.17</c:v>
                </c:pt>
                <c:pt idx="233">
                  <c:v>-8.86</c:v>
                </c:pt>
                <c:pt idx="234">
                  <c:v>-4.4400000000000004</c:v>
                </c:pt>
                <c:pt idx="235">
                  <c:v>-10.09</c:v>
                </c:pt>
                <c:pt idx="236">
                  <c:v>-11.11</c:v>
                </c:pt>
                <c:pt idx="237">
                  <c:v>-10.7</c:v>
                </c:pt>
                <c:pt idx="238">
                  <c:v>-8.67</c:v>
                </c:pt>
                <c:pt idx="239">
                  <c:v>-7.84</c:v>
                </c:pt>
                <c:pt idx="240">
                  <c:v>-11.56</c:v>
                </c:pt>
                <c:pt idx="241">
                  <c:v>-16.14</c:v>
                </c:pt>
                <c:pt idx="242">
                  <c:v>-15.33</c:v>
                </c:pt>
                <c:pt idx="243">
                  <c:v>-13.69</c:v>
                </c:pt>
                <c:pt idx="244">
                  <c:v>-11.11</c:v>
                </c:pt>
                <c:pt idx="245">
                  <c:v>-9.81</c:v>
                </c:pt>
                <c:pt idx="246">
                  <c:v>-12.8</c:v>
                </c:pt>
                <c:pt idx="247">
                  <c:v>-16.36</c:v>
                </c:pt>
                <c:pt idx="248">
                  <c:v>-12.11</c:v>
                </c:pt>
                <c:pt idx="249">
                  <c:v>-10.93</c:v>
                </c:pt>
                <c:pt idx="250">
                  <c:v>-8.77</c:v>
                </c:pt>
                <c:pt idx="251">
                  <c:v>-9.32</c:v>
                </c:pt>
                <c:pt idx="252">
                  <c:v>-6.94</c:v>
                </c:pt>
                <c:pt idx="253">
                  <c:v>-7.26</c:v>
                </c:pt>
                <c:pt idx="254">
                  <c:v>-3.89</c:v>
                </c:pt>
                <c:pt idx="255">
                  <c:v>-4.32</c:v>
                </c:pt>
                <c:pt idx="256">
                  <c:v>-2.17</c:v>
                </c:pt>
                <c:pt idx="257">
                  <c:v>-5.63</c:v>
                </c:pt>
                <c:pt idx="258">
                  <c:v>-1</c:v>
                </c:pt>
                <c:pt idx="259">
                  <c:v>-4.18</c:v>
                </c:pt>
                <c:pt idx="260">
                  <c:v>-1.63</c:v>
                </c:pt>
                <c:pt idx="261">
                  <c:v>-1.67</c:v>
                </c:pt>
                <c:pt idx="262">
                  <c:v>-1.02</c:v>
                </c:pt>
                <c:pt idx="263">
                  <c:v>0.64</c:v>
                </c:pt>
                <c:pt idx="264">
                  <c:v>-0.57999999999999996</c:v>
                </c:pt>
              </c:numCache>
            </c:numRef>
          </c:val>
          <c:smooth val="0"/>
          <c:extLst xmlns:c16r2="http://schemas.microsoft.com/office/drawing/2015/06/chart">
            <c:ext xmlns:c16="http://schemas.microsoft.com/office/drawing/2014/chart" uri="{C3380CC4-5D6E-409C-BE32-E72D297353CC}">
              <c16:uniqueId val="{00000000-6D11-4953-9D11-C2B174AD166C}"/>
            </c:ext>
          </c:extLst>
        </c:ser>
        <c:dLbls>
          <c:showLegendKey val="0"/>
          <c:showVal val="0"/>
          <c:showCatName val="0"/>
          <c:showSerName val="0"/>
          <c:showPercent val="0"/>
          <c:showBubbleSize val="0"/>
        </c:dLbls>
        <c:marker val="1"/>
        <c:smooth val="0"/>
        <c:axId val="215547024"/>
        <c:axId val="215542712"/>
      </c:lineChart>
      <c:lineChart>
        <c:grouping val="standard"/>
        <c:varyColors val="0"/>
        <c:ser>
          <c:idx val="1"/>
          <c:order val="1"/>
          <c:tx>
            <c:strRef>
              <c:f>'USD PPP'!$D$10</c:f>
              <c:strCache>
                <c:ptCount val="1"/>
                <c:pt idx="0">
                  <c:v>Level for Hedging</c:v>
                </c:pt>
              </c:strCache>
            </c:strRef>
          </c:tx>
          <c:spPr>
            <a:ln w="28575" cap="rnd">
              <a:solidFill>
                <a:schemeClr val="accent2"/>
              </a:solidFill>
              <a:round/>
            </a:ln>
            <a:effectLst/>
          </c:spPr>
          <c:marker>
            <c:symbol val="none"/>
          </c:marker>
          <c:cat>
            <c:numRef>
              <c:f>'USD PPP'!$B$11:$B$275</c:f>
              <c:numCache>
                <c:formatCode>m/d/yyyy</c:formatCode>
                <c:ptCount val="265"/>
                <c:pt idx="0">
                  <c:v>35611</c:v>
                </c:pt>
                <c:pt idx="1">
                  <c:v>35642</c:v>
                </c:pt>
                <c:pt idx="2">
                  <c:v>35673</c:v>
                </c:pt>
                <c:pt idx="3">
                  <c:v>35703</c:v>
                </c:pt>
                <c:pt idx="4">
                  <c:v>35734</c:v>
                </c:pt>
                <c:pt idx="5">
                  <c:v>35764</c:v>
                </c:pt>
                <c:pt idx="6">
                  <c:v>35795</c:v>
                </c:pt>
                <c:pt idx="7">
                  <c:v>35826</c:v>
                </c:pt>
                <c:pt idx="8">
                  <c:v>35854</c:v>
                </c:pt>
                <c:pt idx="9">
                  <c:v>35885</c:v>
                </c:pt>
                <c:pt idx="10">
                  <c:v>35915</c:v>
                </c:pt>
                <c:pt idx="11">
                  <c:v>35946</c:v>
                </c:pt>
                <c:pt idx="12">
                  <c:v>35976</c:v>
                </c:pt>
                <c:pt idx="13">
                  <c:v>36007</c:v>
                </c:pt>
                <c:pt idx="14">
                  <c:v>36038</c:v>
                </c:pt>
                <c:pt idx="15">
                  <c:v>36068</c:v>
                </c:pt>
                <c:pt idx="16">
                  <c:v>36099</c:v>
                </c:pt>
                <c:pt idx="17">
                  <c:v>36129</c:v>
                </c:pt>
                <c:pt idx="18">
                  <c:v>36160</c:v>
                </c:pt>
                <c:pt idx="19">
                  <c:v>36191</c:v>
                </c:pt>
                <c:pt idx="20">
                  <c:v>36219</c:v>
                </c:pt>
                <c:pt idx="21">
                  <c:v>36250</c:v>
                </c:pt>
                <c:pt idx="22">
                  <c:v>36280</c:v>
                </c:pt>
                <c:pt idx="23">
                  <c:v>36311</c:v>
                </c:pt>
                <c:pt idx="24">
                  <c:v>36341</c:v>
                </c:pt>
                <c:pt idx="25">
                  <c:v>36372</c:v>
                </c:pt>
                <c:pt idx="26">
                  <c:v>36403</c:v>
                </c:pt>
                <c:pt idx="27">
                  <c:v>36433</c:v>
                </c:pt>
                <c:pt idx="28">
                  <c:v>36464</c:v>
                </c:pt>
                <c:pt idx="29">
                  <c:v>36494</c:v>
                </c:pt>
                <c:pt idx="30">
                  <c:v>36525</c:v>
                </c:pt>
                <c:pt idx="31">
                  <c:v>36556</c:v>
                </c:pt>
                <c:pt idx="32">
                  <c:v>36585</c:v>
                </c:pt>
                <c:pt idx="33">
                  <c:v>36616</c:v>
                </c:pt>
                <c:pt idx="34">
                  <c:v>36646</c:v>
                </c:pt>
                <c:pt idx="35">
                  <c:v>36677</c:v>
                </c:pt>
                <c:pt idx="36">
                  <c:v>36707</c:v>
                </c:pt>
                <c:pt idx="37">
                  <c:v>36738</c:v>
                </c:pt>
                <c:pt idx="38">
                  <c:v>36769</c:v>
                </c:pt>
                <c:pt idx="39">
                  <c:v>36799</c:v>
                </c:pt>
                <c:pt idx="40">
                  <c:v>36830</c:v>
                </c:pt>
                <c:pt idx="41">
                  <c:v>36860</c:v>
                </c:pt>
                <c:pt idx="42">
                  <c:v>36891</c:v>
                </c:pt>
                <c:pt idx="43">
                  <c:v>36922</c:v>
                </c:pt>
                <c:pt idx="44">
                  <c:v>36950</c:v>
                </c:pt>
                <c:pt idx="45">
                  <c:v>36981</c:v>
                </c:pt>
                <c:pt idx="46">
                  <c:v>37011</c:v>
                </c:pt>
                <c:pt idx="47">
                  <c:v>37042</c:v>
                </c:pt>
                <c:pt idx="48">
                  <c:v>37072</c:v>
                </c:pt>
                <c:pt idx="49">
                  <c:v>37103</c:v>
                </c:pt>
                <c:pt idx="50">
                  <c:v>37134</c:v>
                </c:pt>
                <c:pt idx="51">
                  <c:v>37164</c:v>
                </c:pt>
                <c:pt idx="52">
                  <c:v>37195</c:v>
                </c:pt>
                <c:pt idx="53">
                  <c:v>37225</c:v>
                </c:pt>
                <c:pt idx="54">
                  <c:v>37256</c:v>
                </c:pt>
                <c:pt idx="55">
                  <c:v>37287</c:v>
                </c:pt>
                <c:pt idx="56">
                  <c:v>37315</c:v>
                </c:pt>
                <c:pt idx="57">
                  <c:v>37346</c:v>
                </c:pt>
                <c:pt idx="58">
                  <c:v>37376</c:v>
                </c:pt>
                <c:pt idx="59">
                  <c:v>37407</c:v>
                </c:pt>
                <c:pt idx="60">
                  <c:v>37437</c:v>
                </c:pt>
                <c:pt idx="61">
                  <c:v>37468</c:v>
                </c:pt>
                <c:pt idx="62">
                  <c:v>37499</c:v>
                </c:pt>
                <c:pt idx="63">
                  <c:v>37529</c:v>
                </c:pt>
                <c:pt idx="64">
                  <c:v>37560</c:v>
                </c:pt>
                <c:pt idx="65">
                  <c:v>37590</c:v>
                </c:pt>
                <c:pt idx="66">
                  <c:v>37621</c:v>
                </c:pt>
                <c:pt idx="67">
                  <c:v>37652</c:v>
                </c:pt>
                <c:pt idx="68">
                  <c:v>37680</c:v>
                </c:pt>
                <c:pt idx="69">
                  <c:v>37711</c:v>
                </c:pt>
                <c:pt idx="70">
                  <c:v>37741</c:v>
                </c:pt>
                <c:pt idx="71">
                  <c:v>37772</c:v>
                </c:pt>
                <c:pt idx="72">
                  <c:v>37802</c:v>
                </c:pt>
                <c:pt idx="73">
                  <c:v>37833</c:v>
                </c:pt>
                <c:pt idx="74">
                  <c:v>37864</c:v>
                </c:pt>
                <c:pt idx="75">
                  <c:v>37894</c:v>
                </c:pt>
                <c:pt idx="76">
                  <c:v>37925</c:v>
                </c:pt>
                <c:pt idx="77">
                  <c:v>37955</c:v>
                </c:pt>
                <c:pt idx="78">
                  <c:v>37986</c:v>
                </c:pt>
                <c:pt idx="79">
                  <c:v>38017</c:v>
                </c:pt>
                <c:pt idx="80">
                  <c:v>38046</c:v>
                </c:pt>
                <c:pt idx="81">
                  <c:v>38077</c:v>
                </c:pt>
                <c:pt idx="82">
                  <c:v>38107</c:v>
                </c:pt>
                <c:pt idx="83">
                  <c:v>38138</c:v>
                </c:pt>
                <c:pt idx="84">
                  <c:v>38168</c:v>
                </c:pt>
                <c:pt idx="85">
                  <c:v>38199</c:v>
                </c:pt>
                <c:pt idx="86">
                  <c:v>38230</c:v>
                </c:pt>
                <c:pt idx="87">
                  <c:v>38260</c:v>
                </c:pt>
                <c:pt idx="88">
                  <c:v>38291</c:v>
                </c:pt>
                <c:pt idx="89">
                  <c:v>38321</c:v>
                </c:pt>
                <c:pt idx="90">
                  <c:v>38352</c:v>
                </c:pt>
                <c:pt idx="91">
                  <c:v>38383</c:v>
                </c:pt>
                <c:pt idx="92">
                  <c:v>38411</c:v>
                </c:pt>
                <c:pt idx="93">
                  <c:v>38442</c:v>
                </c:pt>
                <c:pt idx="94">
                  <c:v>38472</c:v>
                </c:pt>
                <c:pt idx="95">
                  <c:v>38503</c:v>
                </c:pt>
                <c:pt idx="96">
                  <c:v>38533</c:v>
                </c:pt>
                <c:pt idx="97">
                  <c:v>38564</c:v>
                </c:pt>
                <c:pt idx="98">
                  <c:v>38595</c:v>
                </c:pt>
                <c:pt idx="99">
                  <c:v>38625</c:v>
                </c:pt>
                <c:pt idx="100">
                  <c:v>38656</c:v>
                </c:pt>
                <c:pt idx="101">
                  <c:v>38686</c:v>
                </c:pt>
                <c:pt idx="102">
                  <c:v>38717</c:v>
                </c:pt>
                <c:pt idx="103">
                  <c:v>38748</c:v>
                </c:pt>
                <c:pt idx="104">
                  <c:v>38776</c:v>
                </c:pt>
                <c:pt idx="105">
                  <c:v>38807</c:v>
                </c:pt>
                <c:pt idx="106">
                  <c:v>38837</c:v>
                </c:pt>
                <c:pt idx="107">
                  <c:v>38868</c:v>
                </c:pt>
                <c:pt idx="108">
                  <c:v>38898</c:v>
                </c:pt>
                <c:pt idx="109">
                  <c:v>38929</c:v>
                </c:pt>
                <c:pt idx="110">
                  <c:v>38960</c:v>
                </c:pt>
                <c:pt idx="111">
                  <c:v>38990</c:v>
                </c:pt>
                <c:pt idx="112">
                  <c:v>39021</c:v>
                </c:pt>
                <c:pt idx="113">
                  <c:v>39051</c:v>
                </c:pt>
                <c:pt idx="114">
                  <c:v>39082</c:v>
                </c:pt>
                <c:pt idx="115">
                  <c:v>39113</c:v>
                </c:pt>
                <c:pt idx="116">
                  <c:v>39141</c:v>
                </c:pt>
                <c:pt idx="117">
                  <c:v>39172</c:v>
                </c:pt>
                <c:pt idx="118">
                  <c:v>39202</c:v>
                </c:pt>
                <c:pt idx="119">
                  <c:v>39233</c:v>
                </c:pt>
                <c:pt idx="120">
                  <c:v>39263</c:v>
                </c:pt>
                <c:pt idx="121">
                  <c:v>39294</c:v>
                </c:pt>
                <c:pt idx="122">
                  <c:v>39325</c:v>
                </c:pt>
                <c:pt idx="123">
                  <c:v>39355</c:v>
                </c:pt>
                <c:pt idx="124">
                  <c:v>39386</c:v>
                </c:pt>
                <c:pt idx="125">
                  <c:v>39416</c:v>
                </c:pt>
                <c:pt idx="126">
                  <c:v>39447</c:v>
                </c:pt>
                <c:pt idx="127">
                  <c:v>39478</c:v>
                </c:pt>
                <c:pt idx="128">
                  <c:v>39507</c:v>
                </c:pt>
                <c:pt idx="129">
                  <c:v>39538</c:v>
                </c:pt>
                <c:pt idx="130">
                  <c:v>39568</c:v>
                </c:pt>
                <c:pt idx="131">
                  <c:v>39599</c:v>
                </c:pt>
                <c:pt idx="132">
                  <c:v>39629</c:v>
                </c:pt>
                <c:pt idx="133">
                  <c:v>39660</c:v>
                </c:pt>
                <c:pt idx="134">
                  <c:v>39691</c:v>
                </c:pt>
                <c:pt idx="135">
                  <c:v>39721</c:v>
                </c:pt>
                <c:pt idx="136">
                  <c:v>39752</c:v>
                </c:pt>
                <c:pt idx="137">
                  <c:v>39782</c:v>
                </c:pt>
                <c:pt idx="138">
                  <c:v>39813</c:v>
                </c:pt>
                <c:pt idx="139">
                  <c:v>39844</c:v>
                </c:pt>
                <c:pt idx="140">
                  <c:v>39872</c:v>
                </c:pt>
                <c:pt idx="141">
                  <c:v>39903</c:v>
                </c:pt>
                <c:pt idx="142">
                  <c:v>39933</c:v>
                </c:pt>
                <c:pt idx="143">
                  <c:v>39964</c:v>
                </c:pt>
                <c:pt idx="144">
                  <c:v>39994</c:v>
                </c:pt>
                <c:pt idx="145">
                  <c:v>40025</c:v>
                </c:pt>
                <c:pt idx="146">
                  <c:v>40056</c:v>
                </c:pt>
                <c:pt idx="147">
                  <c:v>40086</c:v>
                </c:pt>
                <c:pt idx="148">
                  <c:v>40117</c:v>
                </c:pt>
                <c:pt idx="149">
                  <c:v>40147</c:v>
                </c:pt>
                <c:pt idx="150">
                  <c:v>40178</c:v>
                </c:pt>
                <c:pt idx="151">
                  <c:v>40209</c:v>
                </c:pt>
                <c:pt idx="152">
                  <c:v>40237</c:v>
                </c:pt>
                <c:pt idx="153">
                  <c:v>40268</c:v>
                </c:pt>
                <c:pt idx="154">
                  <c:v>40298</c:v>
                </c:pt>
                <c:pt idx="155">
                  <c:v>40329</c:v>
                </c:pt>
                <c:pt idx="156">
                  <c:v>40359</c:v>
                </c:pt>
                <c:pt idx="157">
                  <c:v>40390</c:v>
                </c:pt>
                <c:pt idx="158">
                  <c:v>40421</c:v>
                </c:pt>
                <c:pt idx="159">
                  <c:v>40451</c:v>
                </c:pt>
                <c:pt idx="160">
                  <c:v>40482</c:v>
                </c:pt>
                <c:pt idx="161">
                  <c:v>40512</c:v>
                </c:pt>
                <c:pt idx="162">
                  <c:v>40543</c:v>
                </c:pt>
                <c:pt idx="163">
                  <c:v>40574</c:v>
                </c:pt>
                <c:pt idx="164">
                  <c:v>40602</c:v>
                </c:pt>
                <c:pt idx="165">
                  <c:v>40633</c:v>
                </c:pt>
                <c:pt idx="166">
                  <c:v>40663</c:v>
                </c:pt>
                <c:pt idx="167">
                  <c:v>40694</c:v>
                </c:pt>
                <c:pt idx="168">
                  <c:v>40724</c:v>
                </c:pt>
                <c:pt idx="169">
                  <c:v>40755</c:v>
                </c:pt>
                <c:pt idx="170">
                  <c:v>40786</c:v>
                </c:pt>
                <c:pt idx="171">
                  <c:v>40816</c:v>
                </c:pt>
                <c:pt idx="172">
                  <c:v>40847</c:v>
                </c:pt>
                <c:pt idx="173">
                  <c:v>40877</c:v>
                </c:pt>
                <c:pt idx="174">
                  <c:v>40908</c:v>
                </c:pt>
                <c:pt idx="175">
                  <c:v>40939</c:v>
                </c:pt>
                <c:pt idx="176">
                  <c:v>40968</c:v>
                </c:pt>
                <c:pt idx="177">
                  <c:v>40999</c:v>
                </c:pt>
                <c:pt idx="178">
                  <c:v>41029</c:v>
                </c:pt>
                <c:pt idx="179">
                  <c:v>41060</c:v>
                </c:pt>
                <c:pt idx="180">
                  <c:v>41090</c:v>
                </c:pt>
                <c:pt idx="181">
                  <c:v>41121</c:v>
                </c:pt>
                <c:pt idx="182">
                  <c:v>41152</c:v>
                </c:pt>
                <c:pt idx="183">
                  <c:v>41182</c:v>
                </c:pt>
                <c:pt idx="184">
                  <c:v>41213</c:v>
                </c:pt>
                <c:pt idx="185">
                  <c:v>41243</c:v>
                </c:pt>
                <c:pt idx="186">
                  <c:v>41274</c:v>
                </c:pt>
                <c:pt idx="187">
                  <c:v>41305</c:v>
                </c:pt>
                <c:pt idx="188">
                  <c:v>41333</c:v>
                </c:pt>
                <c:pt idx="189">
                  <c:v>41364</c:v>
                </c:pt>
                <c:pt idx="190">
                  <c:v>41394</c:v>
                </c:pt>
                <c:pt idx="191">
                  <c:v>41425</c:v>
                </c:pt>
                <c:pt idx="192">
                  <c:v>41455</c:v>
                </c:pt>
                <c:pt idx="193">
                  <c:v>41486</c:v>
                </c:pt>
                <c:pt idx="194">
                  <c:v>41517</c:v>
                </c:pt>
                <c:pt idx="195">
                  <c:v>41547</c:v>
                </c:pt>
                <c:pt idx="196">
                  <c:v>41578</c:v>
                </c:pt>
                <c:pt idx="197">
                  <c:v>41608</c:v>
                </c:pt>
                <c:pt idx="198">
                  <c:v>41639</c:v>
                </c:pt>
                <c:pt idx="199">
                  <c:v>41670</c:v>
                </c:pt>
                <c:pt idx="200">
                  <c:v>41698</c:v>
                </c:pt>
                <c:pt idx="201">
                  <c:v>41729</c:v>
                </c:pt>
                <c:pt idx="202">
                  <c:v>41759</c:v>
                </c:pt>
                <c:pt idx="203">
                  <c:v>41790</c:v>
                </c:pt>
                <c:pt idx="204">
                  <c:v>41820</c:v>
                </c:pt>
                <c:pt idx="205">
                  <c:v>41851</c:v>
                </c:pt>
                <c:pt idx="206">
                  <c:v>41882</c:v>
                </c:pt>
                <c:pt idx="207">
                  <c:v>41912</c:v>
                </c:pt>
                <c:pt idx="208">
                  <c:v>41943</c:v>
                </c:pt>
                <c:pt idx="209">
                  <c:v>41973</c:v>
                </c:pt>
                <c:pt idx="210">
                  <c:v>42004</c:v>
                </c:pt>
                <c:pt idx="211">
                  <c:v>42035</c:v>
                </c:pt>
                <c:pt idx="212">
                  <c:v>42063</c:v>
                </c:pt>
                <c:pt idx="213">
                  <c:v>42094</c:v>
                </c:pt>
                <c:pt idx="214">
                  <c:v>42124</c:v>
                </c:pt>
                <c:pt idx="215">
                  <c:v>42155</c:v>
                </c:pt>
                <c:pt idx="216">
                  <c:v>42185</c:v>
                </c:pt>
                <c:pt idx="217">
                  <c:v>42216</c:v>
                </c:pt>
                <c:pt idx="218">
                  <c:v>42247</c:v>
                </c:pt>
                <c:pt idx="219">
                  <c:v>42277</c:v>
                </c:pt>
                <c:pt idx="220">
                  <c:v>42308</c:v>
                </c:pt>
                <c:pt idx="221">
                  <c:v>42338</c:v>
                </c:pt>
                <c:pt idx="222">
                  <c:v>42369</c:v>
                </c:pt>
                <c:pt idx="223">
                  <c:v>42400</c:v>
                </c:pt>
                <c:pt idx="224">
                  <c:v>42429</c:v>
                </c:pt>
                <c:pt idx="225">
                  <c:v>42460</c:v>
                </c:pt>
                <c:pt idx="226">
                  <c:v>42490</c:v>
                </c:pt>
                <c:pt idx="227">
                  <c:v>42521</c:v>
                </c:pt>
                <c:pt idx="228">
                  <c:v>42551</c:v>
                </c:pt>
                <c:pt idx="229">
                  <c:v>42582</c:v>
                </c:pt>
                <c:pt idx="230">
                  <c:v>42613</c:v>
                </c:pt>
                <c:pt idx="231">
                  <c:v>42643</c:v>
                </c:pt>
                <c:pt idx="232">
                  <c:v>42674</c:v>
                </c:pt>
                <c:pt idx="233">
                  <c:v>42704</c:v>
                </c:pt>
                <c:pt idx="234">
                  <c:v>42735</c:v>
                </c:pt>
                <c:pt idx="235">
                  <c:v>42766</c:v>
                </c:pt>
                <c:pt idx="236">
                  <c:v>42794</c:v>
                </c:pt>
                <c:pt idx="237">
                  <c:v>42825</c:v>
                </c:pt>
                <c:pt idx="238">
                  <c:v>42855</c:v>
                </c:pt>
                <c:pt idx="239">
                  <c:v>42886</c:v>
                </c:pt>
                <c:pt idx="240">
                  <c:v>42916</c:v>
                </c:pt>
                <c:pt idx="241">
                  <c:v>42947</c:v>
                </c:pt>
                <c:pt idx="242">
                  <c:v>42978</c:v>
                </c:pt>
                <c:pt idx="243">
                  <c:v>43008</c:v>
                </c:pt>
                <c:pt idx="244">
                  <c:v>43039</c:v>
                </c:pt>
                <c:pt idx="245">
                  <c:v>43069</c:v>
                </c:pt>
                <c:pt idx="246">
                  <c:v>43100</c:v>
                </c:pt>
                <c:pt idx="247">
                  <c:v>43131</c:v>
                </c:pt>
                <c:pt idx="248">
                  <c:v>43159</c:v>
                </c:pt>
                <c:pt idx="249">
                  <c:v>43190</c:v>
                </c:pt>
                <c:pt idx="250">
                  <c:v>43220</c:v>
                </c:pt>
                <c:pt idx="251">
                  <c:v>43251</c:v>
                </c:pt>
                <c:pt idx="252">
                  <c:v>43281</c:v>
                </c:pt>
                <c:pt idx="253">
                  <c:v>43312</c:v>
                </c:pt>
                <c:pt idx="254">
                  <c:v>43343</c:v>
                </c:pt>
                <c:pt idx="255">
                  <c:v>43373</c:v>
                </c:pt>
                <c:pt idx="256">
                  <c:v>43404</c:v>
                </c:pt>
                <c:pt idx="257">
                  <c:v>43434</c:v>
                </c:pt>
                <c:pt idx="258">
                  <c:v>43465</c:v>
                </c:pt>
                <c:pt idx="259">
                  <c:v>43496</c:v>
                </c:pt>
                <c:pt idx="260">
                  <c:v>43524</c:v>
                </c:pt>
                <c:pt idx="261">
                  <c:v>43555</c:v>
                </c:pt>
                <c:pt idx="262">
                  <c:v>43585</c:v>
                </c:pt>
                <c:pt idx="263">
                  <c:v>43616</c:v>
                </c:pt>
                <c:pt idx="264">
                  <c:v>43646</c:v>
                </c:pt>
              </c:numCache>
            </c:numRef>
          </c:cat>
          <c:val>
            <c:numRef>
              <c:f>'USD PPP'!$D$11:$D$275</c:f>
              <c:numCache>
                <c:formatCode>0%</c:formatCode>
                <c:ptCount val="265"/>
                <c:pt idx="0">
                  <c:v>0.5</c:v>
                </c:pt>
                <c:pt idx="1">
                  <c:v>0.5</c:v>
                </c:pt>
                <c:pt idx="2">
                  <c:v>0.5</c:v>
                </c:pt>
                <c:pt idx="3">
                  <c:v>0.5</c:v>
                </c:pt>
                <c:pt idx="4">
                  <c:v>0.5</c:v>
                </c:pt>
                <c:pt idx="5">
                  <c:v>0.5</c:v>
                </c:pt>
                <c:pt idx="6">
                  <c:v>0.5</c:v>
                </c:pt>
                <c:pt idx="7">
                  <c:v>0.5</c:v>
                </c:pt>
                <c:pt idx="8">
                  <c:v>0.5</c:v>
                </c:pt>
                <c:pt idx="9">
                  <c:v>0.5</c:v>
                </c:pt>
                <c:pt idx="10">
                  <c:v>0.5</c:v>
                </c:pt>
                <c:pt idx="11">
                  <c:v>0.5</c:v>
                </c:pt>
                <c:pt idx="12">
                  <c:v>0.5</c:v>
                </c:pt>
                <c:pt idx="13">
                  <c:v>1</c:v>
                </c:pt>
                <c:pt idx="14">
                  <c:v>1</c:v>
                </c:pt>
                <c:pt idx="15">
                  <c:v>1</c:v>
                </c:pt>
                <c:pt idx="16">
                  <c:v>1</c:v>
                </c:pt>
                <c:pt idx="17">
                  <c:v>1</c:v>
                </c:pt>
                <c:pt idx="18">
                  <c:v>1</c:v>
                </c:pt>
                <c:pt idx="19">
                  <c:v>1</c:v>
                </c:pt>
                <c:pt idx="20">
                  <c:v>1</c:v>
                </c:pt>
                <c:pt idx="21">
                  <c:v>1</c:v>
                </c:pt>
                <c:pt idx="22">
                  <c:v>1</c:v>
                </c:pt>
                <c:pt idx="23">
                  <c:v>1</c:v>
                </c:pt>
                <c:pt idx="24">
                  <c:v>1</c:v>
                </c:pt>
                <c:pt idx="25">
                  <c:v>1</c:v>
                </c:pt>
                <c:pt idx="26">
                  <c:v>1</c:v>
                </c:pt>
                <c:pt idx="27">
                  <c:v>1</c:v>
                </c:pt>
                <c:pt idx="28">
                  <c:v>1</c:v>
                </c:pt>
                <c:pt idx="29">
                  <c:v>1</c:v>
                </c:pt>
                <c:pt idx="30">
                  <c:v>1</c:v>
                </c:pt>
                <c:pt idx="31">
                  <c:v>1</c:v>
                </c:pt>
                <c:pt idx="32">
                  <c:v>1</c:v>
                </c:pt>
                <c:pt idx="33">
                  <c:v>1</c:v>
                </c:pt>
                <c:pt idx="34">
                  <c:v>1</c:v>
                </c:pt>
                <c:pt idx="35">
                  <c:v>1</c:v>
                </c:pt>
                <c:pt idx="36">
                  <c:v>1</c:v>
                </c:pt>
                <c:pt idx="37">
                  <c:v>1</c:v>
                </c:pt>
                <c:pt idx="38">
                  <c:v>1</c:v>
                </c:pt>
                <c:pt idx="39">
                  <c:v>1</c:v>
                </c:pt>
                <c:pt idx="40">
                  <c:v>1</c:v>
                </c:pt>
                <c:pt idx="41">
                  <c:v>1</c:v>
                </c:pt>
                <c:pt idx="42">
                  <c:v>1</c:v>
                </c:pt>
                <c:pt idx="43">
                  <c:v>1</c:v>
                </c:pt>
                <c:pt idx="44">
                  <c:v>1</c:v>
                </c:pt>
                <c:pt idx="45">
                  <c:v>1</c:v>
                </c:pt>
                <c:pt idx="46">
                  <c:v>1</c:v>
                </c:pt>
                <c:pt idx="47">
                  <c:v>1</c:v>
                </c:pt>
                <c:pt idx="48">
                  <c:v>1</c:v>
                </c:pt>
                <c:pt idx="49">
                  <c:v>1</c:v>
                </c:pt>
                <c:pt idx="50">
                  <c:v>1</c:v>
                </c:pt>
                <c:pt idx="51">
                  <c:v>1</c:v>
                </c:pt>
                <c:pt idx="52">
                  <c:v>1</c:v>
                </c:pt>
                <c:pt idx="53">
                  <c:v>1</c:v>
                </c:pt>
                <c:pt idx="54">
                  <c:v>1</c:v>
                </c:pt>
                <c:pt idx="55">
                  <c:v>1</c:v>
                </c:pt>
                <c:pt idx="56">
                  <c:v>1</c:v>
                </c:pt>
                <c:pt idx="57">
                  <c:v>1</c:v>
                </c:pt>
                <c:pt idx="58">
                  <c:v>1</c:v>
                </c:pt>
                <c:pt idx="59">
                  <c:v>1</c:v>
                </c:pt>
                <c:pt idx="60">
                  <c:v>1</c:v>
                </c:pt>
                <c:pt idx="61">
                  <c:v>1</c:v>
                </c:pt>
                <c:pt idx="62">
                  <c:v>1</c:v>
                </c:pt>
                <c:pt idx="63">
                  <c:v>1</c:v>
                </c:pt>
                <c:pt idx="64">
                  <c:v>1</c:v>
                </c:pt>
                <c:pt idx="65">
                  <c:v>1</c:v>
                </c:pt>
                <c:pt idx="66">
                  <c:v>1</c:v>
                </c:pt>
                <c:pt idx="67">
                  <c:v>1</c:v>
                </c:pt>
                <c:pt idx="68">
                  <c:v>1</c:v>
                </c:pt>
                <c:pt idx="69">
                  <c:v>1</c:v>
                </c:pt>
                <c:pt idx="70">
                  <c:v>1</c:v>
                </c:pt>
                <c:pt idx="71">
                  <c:v>1</c:v>
                </c:pt>
                <c:pt idx="72">
                  <c:v>1</c:v>
                </c:pt>
                <c:pt idx="73">
                  <c:v>1</c:v>
                </c:pt>
                <c:pt idx="74">
                  <c:v>1</c:v>
                </c:pt>
                <c:pt idx="75">
                  <c:v>1</c:v>
                </c:pt>
                <c:pt idx="76">
                  <c:v>1</c:v>
                </c:pt>
                <c:pt idx="77">
                  <c:v>0.5</c:v>
                </c:pt>
                <c:pt idx="78">
                  <c:v>0.5</c:v>
                </c:pt>
                <c:pt idx="79">
                  <c:v>0.5</c:v>
                </c:pt>
                <c:pt idx="80">
                  <c:v>0.5</c:v>
                </c:pt>
                <c:pt idx="81">
                  <c:v>0.5</c:v>
                </c:pt>
                <c:pt idx="82">
                  <c:v>0.5</c:v>
                </c:pt>
                <c:pt idx="83">
                  <c:v>0.5</c:v>
                </c:pt>
                <c:pt idx="84">
                  <c:v>0.5</c:v>
                </c:pt>
                <c:pt idx="85">
                  <c:v>0.5</c:v>
                </c:pt>
                <c:pt idx="86">
                  <c:v>0.5</c:v>
                </c:pt>
                <c:pt idx="87">
                  <c:v>0.5</c:v>
                </c:pt>
                <c:pt idx="88">
                  <c:v>0.5</c:v>
                </c:pt>
                <c:pt idx="89">
                  <c:v>0.5</c:v>
                </c:pt>
                <c:pt idx="90">
                  <c:v>0.5</c:v>
                </c:pt>
                <c:pt idx="91">
                  <c:v>0.5</c:v>
                </c:pt>
                <c:pt idx="92">
                  <c:v>0.5</c:v>
                </c:pt>
                <c:pt idx="93">
                  <c:v>0.5</c:v>
                </c:pt>
                <c:pt idx="94">
                  <c:v>0.5</c:v>
                </c:pt>
                <c:pt idx="95">
                  <c:v>0.5</c:v>
                </c:pt>
                <c:pt idx="96">
                  <c:v>0.5</c:v>
                </c:pt>
                <c:pt idx="97">
                  <c:v>0.5</c:v>
                </c:pt>
                <c:pt idx="98">
                  <c:v>0.5</c:v>
                </c:pt>
                <c:pt idx="99">
                  <c:v>0.5</c:v>
                </c:pt>
                <c:pt idx="100">
                  <c:v>0.5</c:v>
                </c:pt>
                <c:pt idx="101">
                  <c:v>0.5</c:v>
                </c:pt>
                <c:pt idx="102">
                  <c:v>0.5</c:v>
                </c:pt>
                <c:pt idx="103">
                  <c:v>0.5</c:v>
                </c:pt>
                <c:pt idx="104">
                  <c:v>0.5</c:v>
                </c:pt>
                <c:pt idx="105">
                  <c:v>0.5</c:v>
                </c:pt>
                <c:pt idx="106">
                  <c:v>0.5</c:v>
                </c:pt>
                <c:pt idx="107">
                  <c:v>0.5</c:v>
                </c:pt>
                <c:pt idx="108">
                  <c:v>0.5</c:v>
                </c:pt>
                <c:pt idx="109">
                  <c:v>0.5</c:v>
                </c:pt>
                <c:pt idx="110">
                  <c:v>0.5</c:v>
                </c:pt>
                <c:pt idx="111">
                  <c:v>0.5</c:v>
                </c:pt>
                <c:pt idx="112">
                  <c:v>0.5</c:v>
                </c:pt>
                <c:pt idx="113">
                  <c:v>0.5</c:v>
                </c:pt>
                <c:pt idx="114">
                  <c:v>0.5</c:v>
                </c:pt>
                <c:pt idx="115">
                  <c:v>0.5</c:v>
                </c:pt>
                <c:pt idx="116">
                  <c:v>0.5</c:v>
                </c:pt>
                <c:pt idx="117">
                  <c:v>0.5</c:v>
                </c:pt>
                <c:pt idx="118">
                  <c:v>0.5</c:v>
                </c:pt>
                <c:pt idx="119">
                  <c:v>0.5</c:v>
                </c:pt>
                <c:pt idx="120">
                  <c:v>0.5</c:v>
                </c:pt>
                <c:pt idx="121">
                  <c:v>0.5</c:v>
                </c:pt>
                <c:pt idx="122">
                  <c:v>0.5</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0.5</c:v>
                </c:pt>
                <c:pt idx="138">
                  <c:v>0.5</c:v>
                </c:pt>
                <c:pt idx="139">
                  <c:v>0.5</c:v>
                </c:pt>
                <c:pt idx="140">
                  <c:v>0.5</c:v>
                </c:pt>
                <c:pt idx="141">
                  <c:v>0.5</c:v>
                </c:pt>
                <c:pt idx="142">
                  <c:v>0.5</c:v>
                </c:pt>
                <c:pt idx="143">
                  <c:v>0.5</c:v>
                </c:pt>
                <c:pt idx="144">
                  <c:v>0.5</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0.5</c:v>
                </c:pt>
                <c:pt idx="219">
                  <c:v>0.5</c:v>
                </c:pt>
                <c:pt idx="220">
                  <c:v>0.5</c:v>
                </c:pt>
                <c:pt idx="221">
                  <c:v>0.5</c:v>
                </c:pt>
                <c:pt idx="222">
                  <c:v>0.5</c:v>
                </c:pt>
                <c:pt idx="223">
                  <c:v>0.5</c:v>
                </c:pt>
                <c:pt idx="224">
                  <c:v>0.5</c:v>
                </c:pt>
                <c:pt idx="225">
                  <c:v>0.5</c:v>
                </c:pt>
                <c:pt idx="226">
                  <c:v>0.5</c:v>
                </c:pt>
                <c:pt idx="227">
                  <c:v>0.5</c:v>
                </c:pt>
                <c:pt idx="228">
                  <c:v>0.5</c:v>
                </c:pt>
                <c:pt idx="229">
                  <c:v>0.5</c:v>
                </c:pt>
                <c:pt idx="230">
                  <c:v>0.5</c:v>
                </c:pt>
                <c:pt idx="231">
                  <c:v>0.5</c:v>
                </c:pt>
                <c:pt idx="232">
                  <c:v>0.5</c:v>
                </c:pt>
                <c:pt idx="233">
                  <c:v>0.5</c:v>
                </c:pt>
                <c:pt idx="234">
                  <c:v>0.5</c:v>
                </c:pt>
                <c:pt idx="235">
                  <c:v>0.5</c:v>
                </c:pt>
                <c:pt idx="236">
                  <c:v>0.5</c:v>
                </c:pt>
                <c:pt idx="237">
                  <c:v>0.5</c:v>
                </c:pt>
                <c:pt idx="238">
                  <c:v>0.5</c:v>
                </c:pt>
                <c:pt idx="239">
                  <c:v>0.5</c:v>
                </c:pt>
                <c:pt idx="240">
                  <c:v>0.5</c:v>
                </c:pt>
                <c:pt idx="241">
                  <c:v>0.5</c:v>
                </c:pt>
                <c:pt idx="242">
                  <c:v>0.5</c:v>
                </c:pt>
                <c:pt idx="243">
                  <c:v>0.5</c:v>
                </c:pt>
                <c:pt idx="244">
                  <c:v>0.5</c:v>
                </c:pt>
                <c:pt idx="245">
                  <c:v>0.5</c:v>
                </c:pt>
                <c:pt idx="246">
                  <c:v>0.5</c:v>
                </c:pt>
                <c:pt idx="247">
                  <c:v>0.5</c:v>
                </c:pt>
                <c:pt idx="248">
                  <c:v>0.5</c:v>
                </c:pt>
                <c:pt idx="249">
                  <c:v>0.5</c:v>
                </c:pt>
                <c:pt idx="250">
                  <c:v>0.5</c:v>
                </c:pt>
                <c:pt idx="251">
                  <c:v>0.5</c:v>
                </c:pt>
                <c:pt idx="252">
                  <c:v>0.5</c:v>
                </c:pt>
                <c:pt idx="253">
                  <c:v>0.5</c:v>
                </c:pt>
                <c:pt idx="254">
                  <c:v>0.5</c:v>
                </c:pt>
                <c:pt idx="255">
                  <c:v>0.5</c:v>
                </c:pt>
                <c:pt idx="256">
                  <c:v>0.5</c:v>
                </c:pt>
                <c:pt idx="257">
                  <c:v>0.5</c:v>
                </c:pt>
                <c:pt idx="258">
                  <c:v>0.5</c:v>
                </c:pt>
                <c:pt idx="259">
                  <c:v>0.5</c:v>
                </c:pt>
                <c:pt idx="260">
                  <c:v>0.5</c:v>
                </c:pt>
                <c:pt idx="261">
                  <c:v>0.5</c:v>
                </c:pt>
                <c:pt idx="262">
                  <c:v>0.5</c:v>
                </c:pt>
                <c:pt idx="263">
                  <c:v>0.5</c:v>
                </c:pt>
                <c:pt idx="264">
                  <c:v>0.5</c:v>
                </c:pt>
              </c:numCache>
            </c:numRef>
          </c:val>
          <c:smooth val="0"/>
          <c:extLst xmlns:c16r2="http://schemas.microsoft.com/office/drawing/2015/06/chart">
            <c:ext xmlns:c16="http://schemas.microsoft.com/office/drawing/2014/chart" uri="{C3380CC4-5D6E-409C-BE32-E72D297353CC}">
              <c16:uniqueId val="{00000001-6D11-4953-9D11-C2B174AD166C}"/>
            </c:ext>
          </c:extLst>
        </c:ser>
        <c:dLbls>
          <c:showLegendKey val="0"/>
          <c:showVal val="0"/>
          <c:showCatName val="0"/>
          <c:showSerName val="0"/>
          <c:showPercent val="0"/>
          <c:showBubbleSize val="0"/>
        </c:dLbls>
        <c:marker val="1"/>
        <c:smooth val="0"/>
        <c:axId val="215541536"/>
        <c:axId val="215546240"/>
      </c:lineChart>
      <c:dateAx>
        <c:axId val="215547024"/>
        <c:scaling>
          <c:orientation val="minMax"/>
          <c:max val="43646"/>
        </c:scaling>
        <c:delete val="0"/>
        <c:axPos val="b"/>
        <c:numFmt formatCode="mmm\-yy" sourceLinked="0"/>
        <c:majorTickMark val="out"/>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59"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215542712"/>
        <c:crosses val="autoZero"/>
        <c:auto val="1"/>
        <c:lblOffset val="100"/>
        <c:baseTimeUnit val="months"/>
      </c:dateAx>
      <c:valAx>
        <c:axId val="215542712"/>
        <c:scaling>
          <c:orientation val="minMax"/>
          <c:max val="8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7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AU" sz="700" b="1">
                    <a:latin typeface="Arial" panose="020B0604020202020204" pitchFamily="34" charset="0"/>
                    <a:cs typeface="Arial" panose="020B0604020202020204" pitchFamily="34" charset="0"/>
                  </a:rPr>
                  <a:t>Level of Over</a:t>
                </a:r>
                <a:r>
                  <a:rPr lang="en-AU" sz="700" b="1" baseline="0">
                    <a:latin typeface="Arial" panose="020B0604020202020204" pitchFamily="34" charset="0"/>
                    <a:cs typeface="Arial" panose="020B0604020202020204" pitchFamily="34" charset="0"/>
                  </a:rPr>
                  <a:t> - Under Valuation</a:t>
                </a:r>
                <a:endParaRPr lang="en-AU" sz="700" b="1">
                  <a:latin typeface="Arial" panose="020B0604020202020204" pitchFamily="34" charset="0"/>
                  <a:cs typeface="Arial" panose="020B0604020202020204" pitchFamily="34" charset="0"/>
                </a:endParaRPr>
              </a:p>
            </c:rich>
          </c:tx>
          <c:layout>
            <c:manualLayout>
              <c:xMode val="edge"/>
              <c:yMode val="edge"/>
              <c:x val="1.4960900952258695E-2"/>
              <c:y val="0.29488056978979038"/>
            </c:manualLayout>
          </c:layout>
          <c:overlay val="0"/>
          <c:spPr>
            <a:noFill/>
            <a:ln>
              <a:noFill/>
            </a:ln>
            <a:effectLst/>
          </c:spPr>
          <c:txPr>
            <a:bodyPr rot="-5400000" spcFirstLastPara="1" vertOverflow="ellipsis" vert="horz" wrap="square" anchor="ctr" anchorCtr="1"/>
            <a:lstStyle/>
            <a:p>
              <a:pPr>
                <a:defRPr sz="7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215547024"/>
        <c:crosses val="autoZero"/>
        <c:crossBetween val="between"/>
      </c:valAx>
      <c:valAx>
        <c:axId val="215546240"/>
        <c:scaling>
          <c:orientation val="minMax"/>
          <c:max val="1"/>
        </c:scaling>
        <c:delete val="0"/>
        <c:axPos val="r"/>
        <c:title>
          <c:tx>
            <c:rich>
              <a:bodyPr rot="5400000" spcFirstLastPara="1" vertOverflow="ellipsis" wrap="square" anchor="ctr" anchorCtr="1"/>
              <a:lstStyle/>
              <a:p>
                <a:pPr>
                  <a:defRPr sz="8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AU" sz="800" b="1">
                    <a:latin typeface="Arial" panose="020B0604020202020204" pitchFamily="34" charset="0"/>
                    <a:cs typeface="Arial" panose="020B0604020202020204" pitchFamily="34" charset="0"/>
                  </a:rPr>
                  <a:t>Level</a:t>
                </a:r>
                <a:r>
                  <a:rPr lang="en-AU" sz="800" b="1" baseline="0">
                    <a:latin typeface="Arial" panose="020B0604020202020204" pitchFamily="34" charset="0"/>
                    <a:cs typeface="Arial" panose="020B0604020202020204" pitchFamily="34" charset="0"/>
                  </a:rPr>
                  <a:t> of Currency Hedging Implied By Model</a:t>
                </a:r>
                <a:endParaRPr lang="en-AU" sz="800" b="1">
                  <a:latin typeface="Arial" panose="020B0604020202020204" pitchFamily="34" charset="0"/>
                  <a:cs typeface="Arial" panose="020B0604020202020204" pitchFamily="34" charset="0"/>
                </a:endParaRPr>
              </a:p>
            </c:rich>
          </c:tx>
          <c:layout/>
          <c:overlay val="0"/>
          <c:spPr>
            <a:noFill/>
            <a:ln>
              <a:noFill/>
            </a:ln>
            <a:effectLst/>
          </c:spPr>
          <c:txPr>
            <a:bodyPr rot="5400000" spcFirstLastPara="1" vertOverflow="ellipsis" wrap="square" anchor="ctr" anchorCtr="1"/>
            <a:lstStyle/>
            <a:p>
              <a:pPr>
                <a:defRPr sz="8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700" b="0" i="0" u="none" strike="noStrike" kern="1200" baseline="0">
                <a:ln w="0">
                  <a:noFill/>
                </a:ln>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215541536"/>
        <c:crosses val="max"/>
        <c:crossBetween val="between"/>
      </c:valAx>
      <c:dateAx>
        <c:axId val="215541536"/>
        <c:scaling>
          <c:orientation val="minMax"/>
        </c:scaling>
        <c:delete val="1"/>
        <c:axPos val="b"/>
        <c:numFmt formatCode="m/d/yyyy" sourceLinked="1"/>
        <c:majorTickMark val="out"/>
        <c:minorTickMark val="none"/>
        <c:tickLblPos val="nextTo"/>
        <c:crossAx val="215546240"/>
        <c:crosses val="autoZero"/>
        <c:auto val="1"/>
        <c:lblOffset val="100"/>
        <c:baseTimeUnit val="months"/>
      </c:dateAx>
      <c:spPr>
        <a:solidFill>
          <a:schemeClr val="accent1">
            <a:lumMod val="20000"/>
            <a:lumOff val="80000"/>
            <a:alpha val="70000"/>
          </a:schemeClr>
        </a:solidFill>
        <a:ln w="3175">
          <a:solidFill>
            <a:schemeClr val="bg1">
              <a:lumMod val="75000"/>
            </a:schemeClr>
          </a:solidFill>
        </a:ln>
        <a:effectLst/>
      </c:spPr>
    </c:plotArea>
    <c:legend>
      <c:legendPos val="b"/>
      <c:layout/>
      <c:overlay val="0"/>
      <c:spPr>
        <a:noFill/>
        <a:ln w="3175">
          <a:solidFill>
            <a:schemeClr val="bg1">
              <a:lumMod val="75000"/>
            </a:schemeClr>
          </a:solidFill>
        </a:ln>
        <a:effectLst/>
      </c:spPr>
      <c:txPr>
        <a:bodyPr rot="0" spcFirstLastPara="1" vertOverflow="ellipsis" vert="horz" wrap="square" anchor="ctr" anchorCtr="1"/>
        <a:lstStyle/>
        <a:p>
          <a:pPr>
            <a:defRPr sz="75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w="3175" cap="flat" cmpd="sng" algn="ctr">
      <a:noFill/>
      <a:round/>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9588696898745898E-2"/>
          <c:y val="0.12183657407407407"/>
          <c:w val="0.88441924603174604"/>
          <c:h val="0.67151435185185171"/>
        </c:manualLayout>
      </c:layout>
      <c:stockChart>
        <c:ser>
          <c:idx val="0"/>
          <c:order val="0"/>
          <c:spPr>
            <a:ln w="28575">
              <a:noFill/>
            </a:ln>
          </c:spPr>
          <c:marker>
            <c:symbol val="none"/>
          </c:marker>
          <c:cat>
            <c:strRef>
              <c:f>SUMMARY!$O$10:$O$29</c:f>
              <c:strCache>
                <c:ptCount val="20"/>
                <c:pt idx="0">
                  <c:v>Turkey</c:v>
                </c:pt>
                <c:pt idx="1">
                  <c:v>Russia</c:v>
                </c:pt>
                <c:pt idx="2">
                  <c:v>South Korea</c:v>
                </c:pt>
                <c:pt idx="3">
                  <c:v>China</c:v>
                </c:pt>
                <c:pt idx="4">
                  <c:v>Italy</c:v>
                </c:pt>
                <c:pt idx="5">
                  <c:v>Japan</c:v>
                </c:pt>
                <c:pt idx="6">
                  <c:v>Spain</c:v>
                </c:pt>
                <c:pt idx="7">
                  <c:v>EM</c:v>
                </c:pt>
                <c:pt idx="8">
                  <c:v>Germany</c:v>
                </c:pt>
                <c:pt idx="9">
                  <c:v>UK</c:v>
                </c:pt>
                <c:pt idx="10">
                  <c:v>DM</c:v>
                </c:pt>
                <c:pt idx="11">
                  <c:v>Brazil</c:v>
                </c:pt>
                <c:pt idx="12">
                  <c:v>Mexico</c:v>
                </c:pt>
                <c:pt idx="13">
                  <c:v>France</c:v>
                </c:pt>
                <c:pt idx="14">
                  <c:v>Australia</c:v>
                </c:pt>
                <c:pt idx="15">
                  <c:v>Indonesia</c:v>
                </c:pt>
                <c:pt idx="16">
                  <c:v>Canada</c:v>
                </c:pt>
                <c:pt idx="17">
                  <c:v>U.S.</c:v>
                </c:pt>
                <c:pt idx="18">
                  <c:v>Philippines</c:v>
                </c:pt>
                <c:pt idx="19">
                  <c:v>India</c:v>
                </c:pt>
              </c:strCache>
            </c:strRef>
          </c:cat>
          <c:val>
            <c:numRef>
              <c:f>SUMMARY!$P$10:$P$29</c:f>
              <c:numCache>
                <c:formatCode>0.0</c:formatCode>
                <c:ptCount val="20"/>
                <c:pt idx="0">
                  <c:v>24.706518548637064</c:v>
                </c:pt>
                <c:pt idx="1">
                  <c:v>15.014349484962073</c:v>
                </c:pt>
                <c:pt idx="2">
                  <c:v>16.226446233978834</c:v>
                </c:pt>
                <c:pt idx="3">
                  <c:v>31.640154439544943</c:v>
                </c:pt>
                <c:pt idx="4">
                  <c:v>31.076872856639437</c:v>
                </c:pt>
                <c:pt idx="5">
                  <c:v>55.285637502401151</c:v>
                </c:pt>
                <c:pt idx="6">
                  <c:v>27.214347656572805</c:v>
                </c:pt>
                <c:pt idx="7">
                  <c:v>19.622683701377579</c:v>
                </c:pt>
                <c:pt idx="8">
                  <c:v>33.798278850432624</c:v>
                </c:pt>
                <c:pt idx="9">
                  <c:v>21.053772692009833</c:v>
                </c:pt>
                <c:pt idx="10">
                  <c:v>35.243217426830533</c:v>
                </c:pt>
                <c:pt idx="11">
                  <c:v>17.432471647758273</c:v>
                </c:pt>
                <c:pt idx="12">
                  <c:v>20.948872294141658</c:v>
                </c:pt>
                <c:pt idx="13">
                  <c:v>37.92300856039958</c:v>
                </c:pt>
                <c:pt idx="14">
                  <c:v>20.653384066800164</c:v>
                </c:pt>
                <c:pt idx="15">
                  <c:v>21.051996239709815</c:v>
                </c:pt>
                <c:pt idx="16">
                  <c:v>35.82054484817305</c:v>
                </c:pt>
                <c:pt idx="17">
                  <c:v>31.576082290300974</c:v>
                </c:pt>
                <c:pt idx="18">
                  <c:v>23.16681847253534</c:v>
                </c:pt>
                <c:pt idx="19">
                  <c:v>30.302023447071935</c:v>
                </c:pt>
              </c:numCache>
            </c:numRef>
          </c:val>
          <c:smooth val="0"/>
          <c:extLst xmlns:c16r2="http://schemas.microsoft.com/office/drawing/2015/06/chart">
            <c:ext xmlns:c16="http://schemas.microsoft.com/office/drawing/2014/chart" uri="{C3380CC4-5D6E-409C-BE32-E72D297353CC}">
              <c16:uniqueId val="{00000000-E5A8-4CC1-A03A-63DEB13038C2}"/>
            </c:ext>
          </c:extLst>
        </c:ser>
        <c:ser>
          <c:idx val="1"/>
          <c:order val="1"/>
          <c:spPr>
            <a:ln w="28575">
              <a:noFill/>
            </a:ln>
          </c:spPr>
          <c:marker>
            <c:symbol val="none"/>
          </c:marker>
          <c:cat>
            <c:strRef>
              <c:f>SUMMARY!$O$10:$O$29</c:f>
              <c:strCache>
                <c:ptCount val="20"/>
                <c:pt idx="0">
                  <c:v>Turkey</c:v>
                </c:pt>
                <c:pt idx="1">
                  <c:v>Russia</c:v>
                </c:pt>
                <c:pt idx="2">
                  <c:v>South Korea</c:v>
                </c:pt>
                <c:pt idx="3">
                  <c:v>China</c:v>
                </c:pt>
                <c:pt idx="4">
                  <c:v>Italy</c:v>
                </c:pt>
                <c:pt idx="5">
                  <c:v>Japan</c:v>
                </c:pt>
                <c:pt idx="6">
                  <c:v>Spain</c:v>
                </c:pt>
                <c:pt idx="7">
                  <c:v>EM</c:v>
                </c:pt>
                <c:pt idx="8">
                  <c:v>Germany</c:v>
                </c:pt>
                <c:pt idx="9">
                  <c:v>UK</c:v>
                </c:pt>
                <c:pt idx="10">
                  <c:v>DM</c:v>
                </c:pt>
                <c:pt idx="11">
                  <c:v>Brazil</c:v>
                </c:pt>
                <c:pt idx="12">
                  <c:v>Mexico</c:v>
                </c:pt>
                <c:pt idx="13">
                  <c:v>France</c:v>
                </c:pt>
                <c:pt idx="14">
                  <c:v>Australia</c:v>
                </c:pt>
                <c:pt idx="15">
                  <c:v>Indonesia</c:v>
                </c:pt>
                <c:pt idx="16">
                  <c:v>Canada</c:v>
                </c:pt>
                <c:pt idx="17">
                  <c:v>U.S.</c:v>
                </c:pt>
                <c:pt idx="18">
                  <c:v>Philippines</c:v>
                </c:pt>
                <c:pt idx="19">
                  <c:v>India</c:v>
                </c:pt>
              </c:strCache>
            </c:strRef>
          </c:cat>
          <c:val>
            <c:numRef>
              <c:f>SUMMARY!$Q$10:$Q$29</c:f>
              <c:numCache>
                <c:formatCode>0.0</c:formatCode>
                <c:ptCount val="20"/>
                <c:pt idx="0">
                  <c:v>4.0579312138592041</c:v>
                </c:pt>
                <c:pt idx="1">
                  <c:v>1.4103213522844802</c:v>
                </c:pt>
                <c:pt idx="2">
                  <c:v>6.7961813378795117</c:v>
                </c:pt>
                <c:pt idx="3">
                  <c:v>3.2341287044552796</c:v>
                </c:pt>
                <c:pt idx="4">
                  <c:v>4.1107761191117502</c:v>
                </c:pt>
                <c:pt idx="5">
                  <c:v>8.1425723268249506</c:v>
                </c:pt>
                <c:pt idx="6">
                  <c:v>4.3946294505472441</c:v>
                </c:pt>
                <c:pt idx="7">
                  <c:v>8.0926301141821639</c:v>
                </c:pt>
                <c:pt idx="8">
                  <c:v>5.9014206495329855</c:v>
                </c:pt>
                <c:pt idx="9">
                  <c:v>5.9294651194041137</c:v>
                </c:pt>
                <c:pt idx="10">
                  <c:v>6.7564306097649638</c:v>
                </c:pt>
                <c:pt idx="11">
                  <c:v>4.9962489328782764</c:v>
                </c:pt>
                <c:pt idx="12">
                  <c:v>8.2324708577277033</c:v>
                </c:pt>
                <c:pt idx="13">
                  <c:v>6.6649195704516293</c:v>
                </c:pt>
                <c:pt idx="14">
                  <c:v>8.6077153792985417</c:v>
                </c:pt>
                <c:pt idx="15">
                  <c:v>3.4262846313640165</c:v>
                </c:pt>
                <c:pt idx="16">
                  <c:v>8.5899613205204641</c:v>
                </c:pt>
                <c:pt idx="17">
                  <c:v>8.316560107364996</c:v>
                </c:pt>
                <c:pt idx="18">
                  <c:v>3.8865355059462576</c:v>
                </c:pt>
                <c:pt idx="19">
                  <c:v>9.4593535198858909</c:v>
                </c:pt>
              </c:numCache>
            </c:numRef>
          </c:val>
          <c:smooth val="0"/>
          <c:extLst xmlns:c16r2="http://schemas.microsoft.com/office/drawing/2015/06/chart">
            <c:ext xmlns:c16="http://schemas.microsoft.com/office/drawing/2014/chart" uri="{C3380CC4-5D6E-409C-BE32-E72D297353CC}">
              <c16:uniqueId val="{00000001-E5A8-4CC1-A03A-63DEB13038C2}"/>
            </c:ext>
          </c:extLst>
        </c:ser>
        <c:ser>
          <c:idx val="2"/>
          <c:order val="2"/>
          <c:spPr>
            <a:ln w="28575">
              <a:noFill/>
            </a:ln>
          </c:spPr>
          <c:marker>
            <c:symbol val="diamond"/>
            <c:size val="8"/>
            <c:spPr>
              <a:solidFill>
                <a:srgbClr val="D3D75F"/>
              </a:solidFill>
              <a:ln>
                <a:noFill/>
              </a:ln>
            </c:spPr>
          </c:marker>
          <c:dPt>
            <c:idx val="7"/>
            <c:bubble3D val="0"/>
            <c:extLst xmlns:c16r2="http://schemas.microsoft.com/office/drawing/2015/06/chart">
              <c:ext xmlns:c16="http://schemas.microsoft.com/office/drawing/2014/chart" uri="{C3380CC4-5D6E-409C-BE32-E72D297353CC}">
                <c16:uniqueId val="{00000002-E5A8-4CC1-A03A-63DEB13038C2}"/>
              </c:ext>
            </c:extLst>
          </c:dPt>
          <c:dPt>
            <c:idx val="10"/>
            <c:bubble3D val="0"/>
            <c:extLst xmlns:c16r2="http://schemas.microsoft.com/office/drawing/2015/06/chart">
              <c:ext xmlns:c16="http://schemas.microsoft.com/office/drawing/2014/chart" uri="{C3380CC4-5D6E-409C-BE32-E72D297353CC}">
                <c16:uniqueId val="{00000003-E5A8-4CC1-A03A-63DEB13038C2}"/>
              </c:ext>
            </c:extLst>
          </c:dPt>
          <c:dPt>
            <c:idx val="18"/>
            <c:bubble3D val="0"/>
            <c:extLst xmlns:c16r2="http://schemas.microsoft.com/office/drawing/2015/06/chart">
              <c:ext xmlns:c16="http://schemas.microsoft.com/office/drawing/2014/chart" uri="{C3380CC4-5D6E-409C-BE32-E72D297353CC}">
                <c16:uniqueId val="{00000004-E5A8-4CC1-A03A-63DEB13038C2}"/>
              </c:ext>
            </c:extLst>
          </c:dPt>
          <c:cat>
            <c:strRef>
              <c:f>SUMMARY!$O$10:$O$29</c:f>
              <c:strCache>
                <c:ptCount val="20"/>
                <c:pt idx="0">
                  <c:v>Turkey</c:v>
                </c:pt>
                <c:pt idx="1">
                  <c:v>Russia</c:v>
                </c:pt>
                <c:pt idx="2">
                  <c:v>South Korea</c:v>
                </c:pt>
                <c:pt idx="3">
                  <c:v>China</c:v>
                </c:pt>
                <c:pt idx="4">
                  <c:v>Italy</c:v>
                </c:pt>
                <c:pt idx="5">
                  <c:v>Japan</c:v>
                </c:pt>
                <c:pt idx="6">
                  <c:v>Spain</c:v>
                </c:pt>
                <c:pt idx="7">
                  <c:v>EM</c:v>
                </c:pt>
                <c:pt idx="8">
                  <c:v>Germany</c:v>
                </c:pt>
                <c:pt idx="9">
                  <c:v>UK</c:v>
                </c:pt>
                <c:pt idx="10">
                  <c:v>DM</c:v>
                </c:pt>
                <c:pt idx="11">
                  <c:v>Brazil</c:v>
                </c:pt>
                <c:pt idx="12">
                  <c:v>Mexico</c:v>
                </c:pt>
                <c:pt idx="13">
                  <c:v>France</c:v>
                </c:pt>
                <c:pt idx="14">
                  <c:v>Australia</c:v>
                </c:pt>
                <c:pt idx="15">
                  <c:v>Indonesia</c:v>
                </c:pt>
                <c:pt idx="16">
                  <c:v>Canada</c:v>
                </c:pt>
                <c:pt idx="17">
                  <c:v>U.S.</c:v>
                </c:pt>
                <c:pt idx="18">
                  <c:v>Philippines</c:v>
                </c:pt>
                <c:pt idx="19">
                  <c:v>India</c:v>
                </c:pt>
              </c:strCache>
            </c:strRef>
          </c:cat>
          <c:val>
            <c:numRef>
              <c:f>SUMMARY!$R$10:$R$29</c:f>
              <c:numCache>
                <c:formatCode>0.0</c:formatCode>
                <c:ptCount val="20"/>
                <c:pt idx="0">
                  <c:v>6.1099076649413266</c:v>
                </c:pt>
                <c:pt idx="1">
                  <c:v>6.1840017702045094</c:v>
                </c:pt>
                <c:pt idx="2">
                  <c:v>7.8488345705688545</c:v>
                </c:pt>
                <c:pt idx="3">
                  <c:v>10.634641401656632</c:v>
                </c:pt>
                <c:pt idx="4">
                  <c:v>10.778513290462572</c:v>
                </c:pt>
                <c:pt idx="5">
                  <c:v>11.611674590584295</c:v>
                </c:pt>
                <c:pt idx="6">
                  <c:v>12.099564507288479</c:v>
                </c:pt>
                <c:pt idx="7">
                  <c:v>12.613642603570135</c:v>
                </c:pt>
                <c:pt idx="8">
                  <c:v>13.082225925049046</c:v>
                </c:pt>
                <c:pt idx="9">
                  <c:v>13.281572608746968</c:v>
                </c:pt>
                <c:pt idx="10">
                  <c:v>13.812219653104748</c:v>
                </c:pt>
                <c:pt idx="11">
                  <c:v>14.482388116574034</c:v>
                </c:pt>
                <c:pt idx="12">
                  <c:v>14.658991127246088</c:v>
                </c:pt>
                <c:pt idx="13">
                  <c:v>14.850034183557117</c:v>
                </c:pt>
                <c:pt idx="14">
                  <c:v>15.384745832931538</c:v>
                </c:pt>
                <c:pt idx="15">
                  <c:v>16.67793312036121</c:v>
                </c:pt>
                <c:pt idx="16">
                  <c:v>17.133854259187366</c:v>
                </c:pt>
                <c:pt idx="17">
                  <c:v>19.590234078900234</c:v>
                </c:pt>
                <c:pt idx="18">
                  <c:v>19.992599069701562</c:v>
                </c:pt>
                <c:pt idx="19">
                  <c:v>21.99030872347344</c:v>
                </c:pt>
              </c:numCache>
            </c:numRef>
          </c:val>
          <c:smooth val="0"/>
          <c:extLst xmlns:c16r2="http://schemas.microsoft.com/office/drawing/2015/06/chart">
            <c:ext xmlns:c16="http://schemas.microsoft.com/office/drawing/2014/chart" uri="{C3380CC4-5D6E-409C-BE32-E72D297353CC}">
              <c16:uniqueId val="{00000005-E5A8-4CC1-A03A-63DEB13038C2}"/>
            </c:ext>
          </c:extLst>
        </c:ser>
        <c:dLbls>
          <c:showLegendKey val="0"/>
          <c:showVal val="0"/>
          <c:showCatName val="0"/>
          <c:showSerName val="0"/>
          <c:showPercent val="0"/>
          <c:showBubbleSize val="0"/>
        </c:dLbls>
        <c:hiLowLines>
          <c:spPr>
            <a:ln w="95250">
              <a:solidFill>
                <a:schemeClr val="accent1"/>
              </a:solidFill>
            </a:ln>
          </c:spPr>
        </c:hiLowLines>
        <c:axId val="210159720"/>
        <c:axId val="210157368"/>
      </c:stockChart>
      <c:catAx>
        <c:axId val="210159720"/>
        <c:scaling>
          <c:orientation val="minMax"/>
        </c:scaling>
        <c:delete val="0"/>
        <c:axPos val="b"/>
        <c:numFmt formatCode="General" sourceLinked="0"/>
        <c:majorTickMark val="out"/>
        <c:minorTickMark val="none"/>
        <c:tickLblPos val="nextTo"/>
        <c:txPr>
          <a:bodyPr rot="-5400000" vert="horz"/>
          <a:lstStyle/>
          <a:p>
            <a:pPr>
              <a:defRPr/>
            </a:pPr>
            <a:endParaRPr lang="en-US"/>
          </a:p>
        </c:txPr>
        <c:crossAx val="210157368"/>
        <c:crosses val="autoZero"/>
        <c:auto val="1"/>
        <c:lblAlgn val="ctr"/>
        <c:lblOffset val="100"/>
        <c:noMultiLvlLbl val="0"/>
      </c:catAx>
      <c:valAx>
        <c:axId val="210157368"/>
        <c:scaling>
          <c:orientation val="minMax"/>
        </c:scaling>
        <c:delete val="0"/>
        <c:axPos val="l"/>
        <c:numFmt formatCode="0" sourceLinked="0"/>
        <c:majorTickMark val="out"/>
        <c:minorTickMark val="none"/>
        <c:tickLblPos val="nextTo"/>
        <c:crossAx val="210159720"/>
        <c:crosses val="autoZero"/>
        <c:crossBetween val="between"/>
      </c:valAx>
    </c:plotArea>
    <c:plotVisOnly val="1"/>
    <c:dispBlanksAs val="gap"/>
    <c:showDLblsOverMax val="0"/>
  </c:chart>
  <c:txPr>
    <a:bodyPr/>
    <a:lstStyle/>
    <a:p>
      <a:pPr>
        <a:defRPr>
          <a:latin typeface="+mj-lt"/>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AU"/>
              <a:t>12 Month Total Return Attribution of the ASX 300 AREIT Index </a:t>
            </a:r>
          </a:p>
        </c:rich>
      </c:tx>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'Index returns'!$G$2</c:f>
              <c:strCache>
                <c:ptCount val="1"/>
                <c:pt idx="0">
                  <c:v>12 Months Ending 31 May 2018</c:v>
                </c:pt>
              </c:strCache>
            </c:strRef>
          </c:tx>
          <c:spPr>
            <a:solidFill>
              <a:schemeClr val="accent1"/>
            </a:solidFill>
            <a:ln>
              <a:noFill/>
            </a:ln>
            <a:effectLst/>
          </c:spPr>
          <c:invertIfNegative val="0"/>
          <c:cat>
            <c:strRef>
              <c:f>'Index returns'!$D$3:$D$30</c:f>
              <c:strCache>
                <c:ptCount val="28"/>
                <c:pt idx="0">
                  <c:v>GMG</c:v>
                </c:pt>
                <c:pt idx="1">
                  <c:v>SCG</c:v>
                </c:pt>
                <c:pt idx="2">
                  <c:v>DXS</c:v>
                </c:pt>
                <c:pt idx="3">
                  <c:v>MGR</c:v>
                </c:pt>
                <c:pt idx="4">
                  <c:v>GPT</c:v>
                </c:pt>
                <c:pt idx="5">
                  <c:v>SGP</c:v>
                </c:pt>
                <c:pt idx="6">
                  <c:v>VCX</c:v>
                </c:pt>
                <c:pt idx="7">
                  <c:v>CHC</c:v>
                </c:pt>
                <c:pt idx="8">
                  <c:v>URW</c:v>
                </c:pt>
                <c:pt idx="9">
                  <c:v>SCP</c:v>
                </c:pt>
                <c:pt idx="10">
                  <c:v>CMW</c:v>
                </c:pt>
                <c:pt idx="11">
                  <c:v>BWP</c:v>
                </c:pt>
                <c:pt idx="12">
                  <c:v>CQR</c:v>
                </c:pt>
                <c:pt idx="13">
                  <c:v>ABP</c:v>
                </c:pt>
                <c:pt idx="14">
                  <c:v>VVR</c:v>
                </c:pt>
                <c:pt idx="15">
                  <c:v>CLW</c:v>
                </c:pt>
                <c:pt idx="16">
                  <c:v>GOZ</c:v>
                </c:pt>
                <c:pt idx="17">
                  <c:v>NSR</c:v>
                </c:pt>
                <c:pt idx="18">
                  <c:v>CQE</c:v>
                </c:pt>
                <c:pt idx="19">
                  <c:v>AVN</c:v>
                </c:pt>
                <c:pt idx="20">
                  <c:v>ARF</c:v>
                </c:pt>
                <c:pt idx="21">
                  <c:v>RFF</c:v>
                </c:pt>
                <c:pt idx="22">
                  <c:v>CMA</c:v>
                </c:pt>
                <c:pt idx="23">
                  <c:v>GDI</c:v>
                </c:pt>
                <c:pt idx="24">
                  <c:v>INA</c:v>
                </c:pt>
                <c:pt idx="25">
                  <c:v>CIP</c:v>
                </c:pt>
                <c:pt idx="26">
                  <c:v>HPI</c:v>
                </c:pt>
                <c:pt idx="27">
                  <c:v>ADI</c:v>
                </c:pt>
              </c:strCache>
            </c:strRef>
          </c:cat>
          <c:val>
            <c:numRef>
              <c:f>'Index returns'!$G$3:$G$30</c:f>
              <c:numCache>
                <c:formatCode>0%</c:formatCode>
                <c:ptCount val="28"/>
                <c:pt idx="0">
                  <c:v>1.4292970588235306E-2</c:v>
                </c:pt>
                <c:pt idx="1">
                  <c:v>5.9206596244131332E-3</c:v>
                </c:pt>
                <c:pt idx="2">
                  <c:v>-1.9899518768045455E-4</c:v>
                </c:pt>
                <c:pt idx="3">
                  <c:v>3.6951754385964918E-3</c:v>
                </c:pt>
                <c:pt idx="4">
                  <c:v>5.2763358778624926E-4</c:v>
                </c:pt>
                <c:pt idx="5">
                  <c:v>-6.068453389830494E-3</c:v>
                </c:pt>
                <c:pt idx="6">
                  <c:v>2.0393840579710121E-3</c:v>
                </c:pt>
                <c:pt idx="7">
                  <c:v>3.7483304042179237E-3</c:v>
                </c:pt>
                <c:pt idx="8">
                  <c:v>-1.8004073319755396E-4</c:v>
                </c:pt>
                <c:pt idx="9">
                  <c:v>1.6655844155844125E-3</c:v>
                </c:pt>
                <c:pt idx="10">
                  <c:v>2.2792460808842801E-3</c:v>
                </c:pt>
                <c:pt idx="11">
                  <c:v>1.3397565789473689E-3</c:v>
                </c:pt>
                <c:pt idx="12">
                  <c:v>4.0000000000000078E-4</c:v>
                </c:pt>
                <c:pt idx="13">
                  <c:v>1.1976428571428578E-3</c:v>
                </c:pt>
                <c:pt idx="14">
                  <c:v>-7.6862240663900464E-4</c:v>
                </c:pt>
                <c:pt idx="15">
                  <c:v>6.0429756066895826E-4</c:v>
                </c:pt>
                <c:pt idx="16">
                  <c:v>8.8327327831873737E-4</c:v>
                </c:pt>
                <c:pt idx="17">
                  <c:v>9.3491408154830436E-4</c:v>
                </c:pt>
                <c:pt idx="18">
                  <c:v>1.1028880866426148E-5</c:v>
                </c:pt>
                <c:pt idx="19">
                  <c:v>-5.9499999999999352E-5</c:v>
                </c:pt>
                <c:pt idx="20">
                  <c:v>2.1524999999999995E-4</c:v>
                </c:pt>
                <c:pt idx="21">
                  <c:v>7.1454076995554013E-4</c:v>
                </c:pt>
                <c:pt idx="22">
                  <c:v>0</c:v>
                </c:pt>
                <c:pt idx="23">
                  <c:v>1.4026190476190464E-3</c:v>
                </c:pt>
                <c:pt idx="24">
                  <c:v>2.3390334572490748E-4</c:v>
                </c:pt>
                <c:pt idx="25">
                  <c:v>2.9369649069226669E-4</c:v>
                </c:pt>
                <c:pt idx="26">
                  <c:v>4.555737704918033E-4</c:v>
                </c:pt>
                <c:pt idx="27">
                  <c:v>5.0222222222222226E-4</c:v>
                </c:pt>
              </c:numCache>
            </c:numRef>
          </c:val>
          <c:extLst xmlns:c16r2="http://schemas.microsoft.com/office/drawing/2015/06/chart">
            <c:ext xmlns:c16="http://schemas.microsoft.com/office/drawing/2014/chart" uri="{C3380CC4-5D6E-409C-BE32-E72D297353CC}">
              <c16:uniqueId val="{00000000-0E94-4EDF-9DBC-3B8BEA0E99E2}"/>
            </c:ext>
          </c:extLst>
        </c:ser>
        <c:ser>
          <c:idx val="1"/>
          <c:order val="1"/>
          <c:tx>
            <c:strRef>
              <c:f>'Index returns'!$H$2</c:f>
              <c:strCache>
                <c:ptCount val="1"/>
                <c:pt idx="0">
                  <c:v>12 Months Ending 31 May 2019</c:v>
                </c:pt>
              </c:strCache>
            </c:strRef>
          </c:tx>
          <c:spPr>
            <a:solidFill>
              <a:schemeClr val="accent2"/>
            </a:solidFill>
            <a:ln>
              <a:noFill/>
            </a:ln>
            <a:effectLst/>
          </c:spPr>
          <c:invertIfNegative val="0"/>
          <c:cat>
            <c:strRef>
              <c:f>'Index returns'!$D$3:$D$30</c:f>
              <c:strCache>
                <c:ptCount val="28"/>
                <c:pt idx="0">
                  <c:v>GMG</c:v>
                </c:pt>
                <c:pt idx="1">
                  <c:v>SCG</c:v>
                </c:pt>
                <c:pt idx="2">
                  <c:v>DXS</c:v>
                </c:pt>
                <c:pt idx="3">
                  <c:v>MGR</c:v>
                </c:pt>
                <c:pt idx="4">
                  <c:v>GPT</c:v>
                </c:pt>
                <c:pt idx="5">
                  <c:v>SGP</c:v>
                </c:pt>
                <c:pt idx="6">
                  <c:v>VCX</c:v>
                </c:pt>
                <c:pt idx="7">
                  <c:v>CHC</c:v>
                </c:pt>
                <c:pt idx="8">
                  <c:v>URW</c:v>
                </c:pt>
                <c:pt idx="9">
                  <c:v>SCP</c:v>
                </c:pt>
                <c:pt idx="10">
                  <c:v>CMW</c:v>
                </c:pt>
                <c:pt idx="11">
                  <c:v>BWP</c:v>
                </c:pt>
                <c:pt idx="12">
                  <c:v>CQR</c:v>
                </c:pt>
                <c:pt idx="13">
                  <c:v>ABP</c:v>
                </c:pt>
                <c:pt idx="14">
                  <c:v>VVR</c:v>
                </c:pt>
                <c:pt idx="15">
                  <c:v>CLW</c:v>
                </c:pt>
                <c:pt idx="16">
                  <c:v>GOZ</c:v>
                </c:pt>
                <c:pt idx="17">
                  <c:v>NSR</c:v>
                </c:pt>
                <c:pt idx="18">
                  <c:v>CQE</c:v>
                </c:pt>
                <c:pt idx="19">
                  <c:v>AVN</c:v>
                </c:pt>
                <c:pt idx="20">
                  <c:v>ARF</c:v>
                </c:pt>
                <c:pt idx="21">
                  <c:v>RFF</c:v>
                </c:pt>
                <c:pt idx="22">
                  <c:v>CMA</c:v>
                </c:pt>
                <c:pt idx="23">
                  <c:v>GDI</c:v>
                </c:pt>
                <c:pt idx="24">
                  <c:v>INA</c:v>
                </c:pt>
                <c:pt idx="25">
                  <c:v>CIP</c:v>
                </c:pt>
                <c:pt idx="26">
                  <c:v>HPI</c:v>
                </c:pt>
                <c:pt idx="27">
                  <c:v>ADI</c:v>
                </c:pt>
              </c:strCache>
            </c:strRef>
          </c:cat>
          <c:val>
            <c:numRef>
              <c:f>'Index returns'!$H$3:$H$30</c:f>
              <c:numCache>
                <c:formatCode>0.0%</c:formatCode>
                <c:ptCount val="28"/>
                <c:pt idx="0">
                  <c:v>6.0208029978586729E-2</c:v>
                </c:pt>
                <c:pt idx="1">
                  <c:v>-7.188631578947377E-3</c:v>
                </c:pt>
                <c:pt idx="2">
                  <c:v>3.0035834175935278E-2</c:v>
                </c:pt>
                <c:pt idx="3">
                  <c:v>2.6756086956521735E-2</c:v>
                </c:pt>
                <c:pt idx="4">
                  <c:v>1.5209427435387661E-2</c:v>
                </c:pt>
                <c:pt idx="5">
                  <c:v>1.1463855421686717E-2</c:v>
                </c:pt>
                <c:pt idx="6">
                  <c:v>1.976292134831463E-3</c:v>
                </c:pt>
                <c:pt idx="7">
                  <c:v>1.7134034536891676E-2</c:v>
                </c:pt>
                <c:pt idx="8">
                  <c:v>-2.3519918422841603E-2</c:v>
                </c:pt>
                <c:pt idx="9">
                  <c:v>1.3105081300812992E-3</c:v>
                </c:pt>
                <c:pt idx="10">
                  <c:v>2.1384597849976963E-3</c:v>
                </c:pt>
                <c:pt idx="11">
                  <c:v>2.4089624999999999E-3</c:v>
                </c:pt>
                <c:pt idx="12">
                  <c:v>1.3670900473933651E-3</c:v>
                </c:pt>
                <c:pt idx="13">
                  <c:v>4.7617187499999998E-4</c:v>
                </c:pt>
                <c:pt idx="14">
                  <c:v>2.5217170731707322E-3</c:v>
                </c:pt>
                <c:pt idx="15">
                  <c:v>1.6645127515920862E-3</c:v>
                </c:pt>
                <c:pt idx="16">
                  <c:v>1.9209693695399722E-3</c:v>
                </c:pt>
                <c:pt idx="17">
                  <c:v>8.8581291812927609E-4</c:v>
                </c:pt>
                <c:pt idx="18">
                  <c:v>2.1967680608365016E-3</c:v>
                </c:pt>
                <c:pt idx="19">
                  <c:v>6.3365470852018012E-4</c:v>
                </c:pt>
                <c:pt idx="20">
                  <c:v>1.5471917808219176E-3</c:v>
                </c:pt>
                <c:pt idx="21">
                  <c:v>5.0079749966893783E-4</c:v>
                </c:pt>
                <c:pt idx="22">
                  <c:v>6.4920856000128197E-4</c:v>
                </c:pt>
                <c:pt idx="23">
                  <c:v>5.4724334600760429E-4</c:v>
                </c:pt>
                <c:pt idx="24">
                  <c:v>1.2026865671641792E-3</c:v>
                </c:pt>
                <c:pt idx="25">
                  <c:v>1.1002286012136364E-3</c:v>
                </c:pt>
                <c:pt idx="26">
                  <c:v>5.248000000000004E-4</c:v>
                </c:pt>
                <c:pt idx="27">
                  <c:v>3.7937007874015754E-4</c:v>
                </c:pt>
              </c:numCache>
            </c:numRef>
          </c:val>
          <c:extLst xmlns:c16r2="http://schemas.microsoft.com/office/drawing/2015/06/chart">
            <c:ext xmlns:c16="http://schemas.microsoft.com/office/drawing/2014/chart" uri="{C3380CC4-5D6E-409C-BE32-E72D297353CC}">
              <c16:uniqueId val="{00000001-0E94-4EDF-9DBC-3B8BEA0E99E2}"/>
            </c:ext>
          </c:extLst>
        </c:ser>
        <c:dLbls>
          <c:showLegendKey val="0"/>
          <c:showVal val="0"/>
          <c:showCatName val="0"/>
          <c:showSerName val="0"/>
          <c:showPercent val="0"/>
          <c:showBubbleSize val="0"/>
        </c:dLbls>
        <c:gapWidth val="219"/>
        <c:overlap val="-27"/>
        <c:axId val="210157760"/>
        <c:axId val="210160112"/>
      </c:barChart>
      <c:catAx>
        <c:axId val="210157760"/>
        <c:scaling>
          <c:orientation val="minMax"/>
        </c:scaling>
        <c:delete val="0"/>
        <c:axPos val="b"/>
        <c:title>
          <c:tx>
            <c:rich>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a:t>Stocks Ranked in Order of Market Capitalisation (L to R)</a:t>
                </a:r>
              </a:p>
            </c:rich>
          </c:tx>
          <c:layout>
            <c:manualLayout>
              <c:xMode val="edge"/>
              <c:yMode val="edge"/>
              <c:x val="0.34573197629410657"/>
              <c:y val="0.94997611111111113"/>
            </c:manualLayout>
          </c:layout>
          <c:overlay val="0"/>
          <c:spPr>
            <a:noFill/>
            <a:ln>
              <a:noFill/>
            </a:ln>
            <a:effectLst/>
          </c:spPr>
          <c:txPr>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0160112"/>
        <c:crosses val="autoZero"/>
        <c:auto val="1"/>
        <c:lblAlgn val="ctr"/>
        <c:lblOffset val="100"/>
        <c:noMultiLvlLbl val="0"/>
      </c:catAx>
      <c:valAx>
        <c:axId val="21016011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AU"/>
                  <a:t>12 Month Total Return Attribution</a:t>
                </a:r>
              </a:p>
            </c:rich>
          </c:tx>
          <c:layout/>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0157760"/>
        <c:crosses val="autoZero"/>
        <c:crossBetween val="between"/>
      </c:valAx>
      <c:spPr>
        <a:noFill/>
        <a:ln>
          <a:noFill/>
        </a:ln>
        <a:effectLst/>
      </c:spPr>
    </c:plotArea>
    <c:legend>
      <c:legendPos val="b"/>
      <c:layout>
        <c:manualLayout>
          <c:xMode val="edge"/>
          <c:yMode val="edge"/>
          <c:x val="0.26830341906915767"/>
          <c:y val="0.8793256723965811"/>
          <c:w val="0.51954037327611868"/>
          <c:h val="5.3645622365827254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50000"/>
                  </a:schemeClr>
                </a:solidFill>
                <a:latin typeface="+mn-lt"/>
                <a:ea typeface="+mn-ea"/>
                <a:cs typeface="+mn-cs"/>
              </a:defRPr>
            </a:pPr>
            <a:r>
              <a:rPr lang="en-US" b="1">
                <a:solidFill>
                  <a:schemeClr val="tx1">
                    <a:lumMod val="50000"/>
                  </a:schemeClr>
                </a:solidFill>
              </a:rPr>
              <a:t>CBOE VIX</a:t>
            </a:r>
            <a:r>
              <a:rPr lang="en-US" b="1" baseline="0">
                <a:solidFill>
                  <a:schemeClr val="tx1">
                    <a:lumMod val="50000"/>
                  </a:schemeClr>
                </a:solidFill>
              </a:rPr>
              <a:t> Index</a:t>
            </a:r>
            <a:endParaRPr lang="en-US" b="1">
              <a:solidFill>
                <a:schemeClr val="tx1">
                  <a:lumMod val="50000"/>
                </a:schemeClr>
              </a:solidFill>
            </a:endParaRPr>
          </a:p>
        </c:rich>
      </c:tx>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50000"/>
                </a:schemeClr>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Last Price</c:v>
                </c:pt>
              </c:strCache>
            </c:strRef>
          </c:tx>
          <c:spPr>
            <a:ln w="28575" cap="rnd">
              <a:solidFill>
                <a:schemeClr val="accent1"/>
              </a:solidFill>
              <a:round/>
            </a:ln>
            <a:effectLst/>
          </c:spPr>
          <c:marker>
            <c:symbol val="none"/>
          </c:marker>
          <c:cat>
            <c:numRef>
              <c:f>Sheet1!$A$2:$A$164</c:f>
              <c:numCache>
                <c:formatCode>m/d/yyyy</c:formatCode>
                <c:ptCount val="163"/>
                <c:pt idx="0">
                  <c:v>43678</c:v>
                </c:pt>
                <c:pt idx="1">
                  <c:v>43677</c:v>
                </c:pt>
                <c:pt idx="2">
                  <c:v>43676</c:v>
                </c:pt>
                <c:pt idx="3">
                  <c:v>43675</c:v>
                </c:pt>
                <c:pt idx="4">
                  <c:v>43672</c:v>
                </c:pt>
                <c:pt idx="5">
                  <c:v>43671</c:v>
                </c:pt>
                <c:pt idx="6">
                  <c:v>43670</c:v>
                </c:pt>
                <c:pt idx="7">
                  <c:v>43669</c:v>
                </c:pt>
                <c:pt idx="8">
                  <c:v>43668</c:v>
                </c:pt>
                <c:pt idx="9">
                  <c:v>43665</c:v>
                </c:pt>
                <c:pt idx="10">
                  <c:v>43664</c:v>
                </c:pt>
                <c:pt idx="11">
                  <c:v>43663</c:v>
                </c:pt>
                <c:pt idx="12">
                  <c:v>43662</c:v>
                </c:pt>
                <c:pt idx="13">
                  <c:v>43661</c:v>
                </c:pt>
                <c:pt idx="14">
                  <c:v>43658</c:v>
                </c:pt>
                <c:pt idx="15">
                  <c:v>43657</c:v>
                </c:pt>
                <c:pt idx="16">
                  <c:v>43656</c:v>
                </c:pt>
                <c:pt idx="17">
                  <c:v>43655</c:v>
                </c:pt>
                <c:pt idx="18">
                  <c:v>43654</c:v>
                </c:pt>
                <c:pt idx="19">
                  <c:v>43651</c:v>
                </c:pt>
                <c:pt idx="20">
                  <c:v>43649</c:v>
                </c:pt>
                <c:pt idx="21">
                  <c:v>43648</c:v>
                </c:pt>
                <c:pt idx="22">
                  <c:v>43647</c:v>
                </c:pt>
                <c:pt idx="23">
                  <c:v>43644</c:v>
                </c:pt>
                <c:pt idx="24">
                  <c:v>43643</c:v>
                </c:pt>
                <c:pt idx="25">
                  <c:v>43642</c:v>
                </c:pt>
                <c:pt idx="26">
                  <c:v>43641</c:v>
                </c:pt>
                <c:pt idx="27">
                  <c:v>43640</c:v>
                </c:pt>
                <c:pt idx="28">
                  <c:v>43637</c:v>
                </c:pt>
                <c:pt idx="29">
                  <c:v>43636</c:v>
                </c:pt>
                <c:pt idx="30">
                  <c:v>43635</c:v>
                </c:pt>
                <c:pt idx="31">
                  <c:v>43634</c:v>
                </c:pt>
                <c:pt idx="32">
                  <c:v>43633</c:v>
                </c:pt>
                <c:pt idx="33">
                  <c:v>43630</c:v>
                </c:pt>
                <c:pt idx="34">
                  <c:v>43629</c:v>
                </c:pt>
                <c:pt idx="35">
                  <c:v>43628</c:v>
                </c:pt>
                <c:pt idx="36">
                  <c:v>43627</c:v>
                </c:pt>
                <c:pt idx="37">
                  <c:v>43626</c:v>
                </c:pt>
                <c:pt idx="38">
                  <c:v>43623</c:v>
                </c:pt>
                <c:pt idx="39">
                  <c:v>43622</c:v>
                </c:pt>
                <c:pt idx="40">
                  <c:v>43621</c:v>
                </c:pt>
                <c:pt idx="41">
                  <c:v>43620</c:v>
                </c:pt>
                <c:pt idx="42">
                  <c:v>43619</c:v>
                </c:pt>
                <c:pt idx="43">
                  <c:v>43616</c:v>
                </c:pt>
                <c:pt idx="44">
                  <c:v>43615</c:v>
                </c:pt>
                <c:pt idx="45">
                  <c:v>43614</c:v>
                </c:pt>
                <c:pt idx="46">
                  <c:v>43613</c:v>
                </c:pt>
                <c:pt idx="47">
                  <c:v>43609</c:v>
                </c:pt>
                <c:pt idx="48">
                  <c:v>43608</c:v>
                </c:pt>
                <c:pt idx="49">
                  <c:v>43607</c:v>
                </c:pt>
                <c:pt idx="50">
                  <c:v>43606</c:v>
                </c:pt>
                <c:pt idx="51">
                  <c:v>43605</c:v>
                </c:pt>
                <c:pt idx="52">
                  <c:v>43602</c:v>
                </c:pt>
                <c:pt idx="53">
                  <c:v>43601</c:v>
                </c:pt>
                <c:pt idx="54">
                  <c:v>43600</c:v>
                </c:pt>
                <c:pt idx="55">
                  <c:v>43599</c:v>
                </c:pt>
                <c:pt idx="56">
                  <c:v>43598</c:v>
                </c:pt>
                <c:pt idx="57">
                  <c:v>43595</c:v>
                </c:pt>
                <c:pt idx="58">
                  <c:v>43594</c:v>
                </c:pt>
                <c:pt idx="59">
                  <c:v>43593</c:v>
                </c:pt>
                <c:pt idx="60">
                  <c:v>43592</c:v>
                </c:pt>
                <c:pt idx="61">
                  <c:v>43591</c:v>
                </c:pt>
                <c:pt idx="62">
                  <c:v>43588</c:v>
                </c:pt>
                <c:pt idx="63">
                  <c:v>43587</c:v>
                </c:pt>
                <c:pt idx="64">
                  <c:v>43586</c:v>
                </c:pt>
                <c:pt idx="65">
                  <c:v>43585</c:v>
                </c:pt>
                <c:pt idx="66">
                  <c:v>43584</c:v>
                </c:pt>
                <c:pt idx="67">
                  <c:v>43581</c:v>
                </c:pt>
                <c:pt idx="68">
                  <c:v>43580</c:v>
                </c:pt>
                <c:pt idx="69">
                  <c:v>43579</c:v>
                </c:pt>
                <c:pt idx="70">
                  <c:v>43578</c:v>
                </c:pt>
                <c:pt idx="71">
                  <c:v>43577</c:v>
                </c:pt>
                <c:pt idx="72">
                  <c:v>43573</c:v>
                </c:pt>
                <c:pt idx="73">
                  <c:v>43572</c:v>
                </c:pt>
                <c:pt idx="74">
                  <c:v>43571</c:v>
                </c:pt>
                <c:pt idx="75">
                  <c:v>43570</c:v>
                </c:pt>
                <c:pt idx="76">
                  <c:v>43567</c:v>
                </c:pt>
                <c:pt idx="77">
                  <c:v>43566</c:v>
                </c:pt>
                <c:pt idx="78">
                  <c:v>43565</c:v>
                </c:pt>
                <c:pt idx="79">
                  <c:v>43564</c:v>
                </c:pt>
                <c:pt idx="80">
                  <c:v>43563</c:v>
                </c:pt>
                <c:pt idx="81">
                  <c:v>43560</c:v>
                </c:pt>
                <c:pt idx="82">
                  <c:v>43559</c:v>
                </c:pt>
                <c:pt idx="83">
                  <c:v>43558</c:v>
                </c:pt>
                <c:pt idx="84">
                  <c:v>43557</c:v>
                </c:pt>
                <c:pt idx="85">
                  <c:v>43556</c:v>
                </c:pt>
                <c:pt idx="86">
                  <c:v>43553</c:v>
                </c:pt>
                <c:pt idx="87">
                  <c:v>43552</c:v>
                </c:pt>
                <c:pt idx="88">
                  <c:v>43551</c:v>
                </c:pt>
                <c:pt idx="89">
                  <c:v>43550</c:v>
                </c:pt>
                <c:pt idx="90">
                  <c:v>43549</c:v>
                </c:pt>
                <c:pt idx="91">
                  <c:v>43546</c:v>
                </c:pt>
                <c:pt idx="92">
                  <c:v>43545</c:v>
                </c:pt>
                <c:pt idx="93">
                  <c:v>43544</c:v>
                </c:pt>
                <c:pt idx="94">
                  <c:v>43543</c:v>
                </c:pt>
                <c:pt idx="95">
                  <c:v>43542</c:v>
                </c:pt>
                <c:pt idx="96">
                  <c:v>43539</c:v>
                </c:pt>
                <c:pt idx="97">
                  <c:v>43538</c:v>
                </c:pt>
                <c:pt idx="98">
                  <c:v>43537</c:v>
                </c:pt>
                <c:pt idx="99">
                  <c:v>43536</c:v>
                </c:pt>
                <c:pt idx="100">
                  <c:v>43535</c:v>
                </c:pt>
                <c:pt idx="101">
                  <c:v>43532</c:v>
                </c:pt>
                <c:pt idx="102">
                  <c:v>43531</c:v>
                </c:pt>
                <c:pt idx="103">
                  <c:v>43530</c:v>
                </c:pt>
                <c:pt idx="104">
                  <c:v>43529</c:v>
                </c:pt>
                <c:pt idx="105">
                  <c:v>43528</c:v>
                </c:pt>
                <c:pt idx="106">
                  <c:v>43525</c:v>
                </c:pt>
                <c:pt idx="107">
                  <c:v>43524</c:v>
                </c:pt>
                <c:pt idx="108">
                  <c:v>43523</c:v>
                </c:pt>
                <c:pt idx="109">
                  <c:v>43522</c:v>
                </c:pt>
                <c:pt idx="110">
                  <c:v>43521</c:v>
                </c:pt>
                <c:pt idx="111">
                  <c:v>43518</c:v>
                </c:pt>
                <c:pt idx="112">
                  <c:v>43517</c:v>
                </c:pt>
                <c:pt idx="113">
                  <c:v>43516</c:v>
                </c:pt>
                <c:pt idx="114">
                  <c:v>43515</c:v>
                </c:pt>
                <c:pt idx="115">
                  <c:v>43511</c:v>
                </c:pt>
                <c:pt idx="116">
                  <c:v>43510</c:v>
                </c:pt>
                <c:pt idx="117">
                  <c:v>43509</c:v>
                </c:pt>
                <c:pt idx="118">
                  <c:v>43508</c:v>
                </c:pt>
                <c:pt idx="119">
                  <c:v>43507</c:v>
                </c:pt>
                <c:pt idx="120">
                  <c:v>43504</c:v>
                </c:pt>
                <c:pt idx="121">
                  <c:v>43503</c:v>
                </c:pt>
                <c:pt idx="122">
                  <c:v>43502</c:v>
                </c:pt>
                <c:pt idx="123">
                  <c:v>43501</c:v>
                </c:pt>
                <c:pt idx="124">
                  <c:v>43500</c:v>
                </c:pt>
                <c:pt idx="125">
                  <c:v>43497</c:v>
                </c:pt>
                <c:pt idx="126">
                  <c:v>43496</c:v>
                </c:pt>
                <c:pt idx="127">
                  <c:v>43495</c:v>
                </c:pt>
                <c:pt idx="128">
                  <c:v>43494</c:v>
                </c:pt>
                <c:pt idx="129">
                  <c:v>43493</c:v>
                </c:pt>
                <c:pt idx="130">
                  <c:v>43490</c:v>
                </c:pt>
                <c:pt idx="131">
                  <c:v>43489</c:v>
                </c:pt>
                <c:pt idx="132">
                  <c:v>43488</c:v>
                </c:pt>
                <c:pt idx="133">
                  <c:v>43487</c:v>
                </c:pt>
                <c:pt idx="134">
                  <c:v>43483</c:v>
                </c:pt>
                <c:pt idx="135">
                  <c:v>43482</c:v>
                </c:pt>
                <c:pt idx="136">
                  <c:v>43481</c:v>
                </c:pt>
                <c:pt idx="137">
                  <c:v>43480</c:v>
                </c:pt>
                <c:pt idx="138">
                  <c:v>43479</c:v>
                </c:pt>
                <c:pt idx="139">
                  <c:v>43476</c:v>
                </c:pt>
                <c:pt idx="140">
                  <c:v>43475</c:v>
                </c:pt>
                <c:pt idx="141">
                  <c:v>43474</c:v>
                </c:pt>
                <c:pt idx="142">
                  <c:v>43473</c:v>
                </c:pt>
                <c:pt idx="143">
                  <c:v>43472</c:v>
                </c:pt>
                <c:pt idx="144">
                  <c:v>43469</c:v>
                </c:pt>
                <c:pt idx="145">
                  <c:v>43468</c:v>
                </c:pt>
                <c:pt idx="146">
                  <c:v>43467</c:v>
                </c:pt>
                <c:pt idx="147">
                  <c:v>43465</c:v>
                </c:pt>
                <c:pt idx="148">
                  <c:v>43462</c:v>
                </c:pt>
                <c:pt idx="149">
                  <c:v>43461</c:v>
                </c:pt>
                <c:pt idx="150">
                  <c:v>43460</c:v>
                </c:pt>
                <c:pt idx="151">
                  <c:v>43458</c:v>
                </c:pt>
                <c:pt idx="152">
                  <c:v>43455</c:v>
                </c:pt>
                <c:pt idx="153">
                  <c:v>43454</c:v>
                </c:pt>
                <c:pt idx="154">
                  <c:v>43453</c:v>
                </c:pt>
                <c:pt idx="155">
                  <c:v>43452</c:v>
                </c:pt>
                <c:pt idx="156">
                  <c:v>43451</c:v>
                </c:pt>
                <c:pt idx="157">
                  <c:v>43448</c:v>
                </c:pt>
                <c:pt idx="158">
                  <c:v>43447</c:v>
                </c:pt>
                <c:pt idx="159">
                  <c:v>43446</c:v>
                </c:pt>
                <c:pt idx="160">
                  <c:v>43445</c:v>
                </c:pt>
                <c:pt idx="161">
                  <c:v>43444</c:v>
                </c:pt>
                <c:pt idx="162">
                  <c:v>43441</c:v>
                </c:pt>
              </c:numCache>
            </c:numRef>
          </c:cat>
          <c:val>
            <c:numRef>
              <c:f>Sheet1!$B$2:$B$164</c:f>
              <c:numCache>
                <c:formatCode>General</c:formatCode>
                <c:ptCount val="163"/>
                <c:pt idx="1">
                  <c:v>16.12</c:v>
                </c:pt>
                <c:pt idx="2">
                  <c:v>13.94</c:v>
                </c:pt>
                <c:pt idx="3">
                  <c:v>12.83</c:v>
                </c:pt>
                <c:pt idx="4">
                  <c:v>12.16</c:v>
                </c:pt>
                <c:pt idx="5">
                  <c:v>12.74</c:v>
                </c:pt>
                <c:pt idx="6">
                  <c:v>12.07</c:v>
                </c:pt>
                <c:pt idx="7">
                  <c:v>12.61</c:v>
                </c:pt>
                <c:pt idx="8">
                  <c:v>13.53</c:v>
                </c:pt>
                <c:pt idx="9">
                  <c:v>14.45</c:v>
                </c:pt>
                <c:pt idx="10">
                  <c:v>13.53</c:v>
                </c:pt>
                <c:pt idx="11">
                  <c:v>13.97</c:v>
                </c:pt>
                <c:pt idx="12">
                  <c:v>12.86</c:v>
                </c:pt>
                <c:pt idx="13">
                  <c:v>12.68</c:v>
                </c:pt>
                <c:pt idx="14">
                  <c:v>12.39</c:v>
                </c:pt>
                <c:pt idx="15">
                  <c:v>12.93</c:v>
                </c:pt>
                <c:pt idx="16">
                  <c:v>13.03</c:v>
                </c:pt>
                <c:pt idx="17">
                  <c:v>14.09</c:v>
                </c:pt>
                <c:pt idx="18">
                  <c:v>13.96</c:v>
                </c:pt>
                <c:pt idx="19">
                  <c:v>13.28</c:v>
                </c:pt>
                <c:pt idx="20">
                  <c:v>12.57</c:v>
                </c:pt>
                <c:pt idx="21">
                  <c:v>12.93</c:v>
                </c:pt>
                <c:pt idx="22">
                  <c:v>14.06</c:v>
                </c:pt>
                <c:pt idx="23">
                  <c:v>15.08</c:v>
                </c:pt>
                <c:pt idx="24">
                  <c:v>15.82</c:v>
                </c:pt>
                <c:pt idx="25">
                  <c:v>16.21</c:v>
                </c:pt>
                <c:pt idx="26">
                  <c:v>16.28</c:v>
                </c:pt>
                <c:pt idx="27">
                  <c:v>15.26</c:v>
                </c:pt>
                <c:pt idx="28">
                  <c:v>15.4</c:v>
                </c:pt>
                <c:pt idx="29">
                  <c:v>14.75</c:v>
                </c:pt>
                <c:pt idx="30">
                  <c:v>14.33</c:v>
                </c:pt>
                <c:pt idx="31">
                  <c:v>15.15</c:v>
                </c:pt>
                <c:pt idx="32">
                  <c:v>15.35</c:v>
                </c:pt>
                <c:pt idx="33">
                  <c:v>15.28</c:v>
                </c:pt>
                <c:pt idx="34">
                  <c:v>15.82</c:v>
                </c:pt>
                <c:pt idx="35">
                  <c:v>15.91</c:v>
                </c:pt>
                <c:pt idx="36">
                  <c:v>15.99</c:v>
                </c:pt>
                <c:pt idx="37">
                  <c:v>15.94</c:v>
                </c:pt>
                <c:pt idx="38">
                  <c:v>16.3</c:v>
                </c:pt>
                <c:pt idx="39">
                  <c:v>15.93</c:v>
                </c:pt>
                <c:pt idx="40">
                  <c:v>16.09</c:v>
                </c:pt>
                <c:pt idx="41">
                  <c:v>16.97</c:v>
                </c:pt>
                <c:pt idx="42">
                  <c:v>18.86</c:v>
                </c:pt>
                <c:pt idx="43">
                  <c:v>18.71</c:v>
                </c:pt>
                <c:pt idx="44">
                  <c:v>17.3</c:v>
                </c:pt>
                <c:pt idx="45">
                  <c:v>17.899999999999999</c:v>
                </c:pt>
                <c:pt idx="46">
                  <c:v>17.5</c:v>
                </c:pt>
                <c:pt idx="47">
                  <c:v>15.85</c:v>
                </c:pt>
                <c:pt idx="48">
                  <c:v>16.920000000000002</c:v>
                </c:pt>
                <c:pt idx="49">
                  <c:v>14.75</c:v>
                </c:pt>
                <c:pt idx="50">
                  <c:v>14.95</c:v>
                </c:pt>
                <c:pt idx="51">
                  <c:v>16.309999999999999</c:v>
                </c:pt>
                <c:pt idx="52">
                  <c:v>15.96</c:v>
                </c:pt>
                <c:pt idx="53">
                  <c:v>15.29</c:v>
                </c:pt>
                <c:pt idx="54">
                  <c:v>16.440000000000001</c:v>
                </c:pt>
                <c:pt idx="55">
                  <c:v>18.059999999999999</c:v>
                </c:pt>
                <c:pt idx="56">
                  <c:v>20.55</c:v>
                </c:pt>
                <c:pt idx="57">
                  <c:v>16.04</c:v>
                </c:pt>
                <c:pt idx="58">
                  <c:v>19.100000000000001</c:v>
                </c:pt>
                <c:pt idx="59">
                  <c:v>19.399999999999999</c:v>
                </c:pt>
                <c:pt idx="60">
                  <c:v>19.32</c:v>
                </c:pt>
                <c:pt idx="61">
                  <c:v>15.44</c:v>
                </c:pt>
                <c:pt idx="62">
                  <c:v>12.87</c:v>
                </c:pt>
                <c:pt idx="63">
                  <c:v>14.42</c:v>
                </c:pt>
                <c:pt idx="64">
                  <c:v>14.8</c:v>
                </c:pt>
                <c:pt idx="65">
                  <c:v>13.12</c:v>
                </c:pt>
                <c:pt idx="66">
                  <c:v>13.11</c:v>
                </c:pt>
                <c:pt idx="67">
                  <c:v>12.73</c:v>
                </c:pt>
                <c:pt idx="68">
                  <c:v>13.25</c:v>
                </c:pt>
                <c:pt idx="69">
                  <c:v>13.14</c:v>
                </c:pt>
                <c:pt idx="70">
                  <c:v>12.28</c:v>
                </c:pt>
                <c:pt idx="71">
                  <c:v>12.42</c:v>
                </c:pt>
                <c:pt idx="72">
                  <c:v>12.09</c:v>
                </c:pt>
                <c:pt idx="73">
                  <c:v>12.6</c:v>
                </c:pt>
                <c:pt idx="74">
                  <c:v>12.18</c:v>
                </c:pt>
                <c:pt idx="75">
                  <c:v>12.32</c:v>
                </c:pt>
                <c:pt idx="76">
                  <c:v>12.01</c:v>
                </c:pt>
                <c:pt idx="77">
                  <c:v>13.02</c:v>
                </c:pt>
                <c:pt idx="78">
                  <c:v>13.3</c:v>
                </c:pt>
                <c:pt idx="79">
                  <c:v>14.28</c:v>
                </c:pt>
                <c:pt idx="80">
                  <c:v>13.18</c:v>
                </c:pt>
                <c:pt idx="81">
                  <c:v>12.82</c:v>
                </c:pt>
                <c:pt idx="82">
                  <c:v>13.58</c:v>
                </c:pt>
                <c:pt idx="83">
                  <c:v>13.74</c:v>
                </c:pt>
                <c:pt idx="84">
                  <c:v>13.36</c:v>
                </c:pt>
                <c:pt idx="85">
                  <c:v>13.4</c:v>
                </c:pt>
                <c:pt idx="86">
                  <c:v>13.71</c:v>
                </c:pt>
                <c:pt idx="87">
                  <c:v>14.43</c:v>
                </c:pt>
                <c:pt idx="88">
                  <c:v>15.15</c:v>
                </c:pt>
                <c:pt idx="89">
                  <c:v>14.68</c:v>
                </c:pt>
                <c:pt idx="90">
                  <c:v>16.329999999999998</c:v>
                </c:pt>
                <c:pt idx="91">
                  <c:v>16.48</c:v>
                </c:pt>
                <c:pt idx="92">
                  <c:v>13.63</c:v>
                </c:pt>
                <c:pt idx="93">
                  <c:v>13.91</c:v>
                </c:pt>
                <c:pt idx="94">
                  <c:v>13.56</c:v>
                </c:pt>
                <c:pt idx="95">
                  <c:v>13.1</c:v>
                </c:pt>
                <c:pt idx="96">
                  <c:v>12.88</c:v>
                </c:pt>
                <c:pt idx="97">
                  <c:v>13.5</c:v>
                </c:pt>
                <c:pt idx="98">
                  <c:v>13.41</c:v>
                </c:pt>
                <c:pt idx="99">
                  <c:v>13.77</c:v>
                </c:pt>
                <c:pt idx="100">
                  <c:v>14.33</c:v>
                </c:pt>
                <c:pt idx="101">
                  <c:v>16.05</c:v>
                </c:pt>
                <c:pt idx="102">
                  <c:v>16.59</c:v>
                </c:pt>
                <c:pt idx="103">
                  <c:v>15.74</c:v>
                </c:pt>
                <c:pt idx="104">
                  <c:v>14.74</c:v>
                </c:pt>
                <c:pt idx="105">
                  <c:v>14.63</c:v>
                </c:pt>
                <c:pt idx="106">
                  <c:v>13.57</c:v>
                </c:pt>
                <c:pt idx="107">
                  <c:v>14.78</c:v>
                </c:pt>
                <c:pt idx="108">
                  <c:v>14.7</c:v>
                </c:pt>
                <c:pt idx="109">
                  <c:v>15.17</c:v>
                </c:pt>
                <c:pt idx="110">
                  <c:v>14.85</c:v>
                </c:pt>
                <c:pt idx="111">
                  <c:v>13.51</c:v>
                </c:pt>
                <c:pt idx="112">
                  <c:v>14.46</c:v>
                </c:pt>
                <c:pt idx="113">
                  <c:v>14.02</c:v>
                </c:pt>
                <c:pt idx="114">
                  <c:v>14.88</c:v>
                </c:pt>
                <c:pt idx="115">
                  <c:v>14.91</c:v>
                </c:pt>
                <c:pt idx="116">
                  <c:v>16.22</c:v>
                </c:pt>
                <c:pt idx="117">
                  <c:v>15.65</c:v>
                </c:pt>
                <c:pt idx="118">
                  <c:v>15.43</c:v>
                </c:pt>
                <c:pt idx="119">
                  <c:v>15.97</c:v>
                </c:pt>
                <c:pt idx="120">
                  <c:v>15.72</c:v>
                </c:pt>
                <c:pt idx="121">
                  <c:v>16.37</c:v>
                </c:pt>
                <c:pt idx="122">
                  <c:v>15.38</c:v>
                </c:pt>
                <c:pt idx="123">
                  <c:v>15.57</c:v>
                </c:pt>
                <c:pt idx="124">
                  <c:v>15.73</c:v>
                </c:pt>
                <c:pt idx="125">
                  <c:v>16.14</c:v>
                </c:pt>
                <c:pt idx="126">
                  <c:v>16.57</c:v>
                </c:pt>
                <c:pt idx="127">
                  <c:v>17.66</c:v>
                </c:pt>
                <c:pt idx="128">
                  <c:v>19.13</c:v>
                </c:pt>
                <c:pt idx="129">
                  <c:v>18.87</c:v>
                </c:pt>
                <c:pt idx="130">
                  <c:v>17.420000000000002</c:v>
                </c:pt>
                <c:pt idx="131">
                  <c:v>18.89</c:v>
                </c:pt>
                <c:pt idx="132">
                  <c:v>19.52</c:v>
                </c:pt>
                <c:pt idx="133">
                  <c:v>20.8</c:v>
                </c:pt>
                <c:pt idx="134">
                  <c:v>17.8</c:v>
                </c:pt>
                <c:pt idx="135">
                  <c:v>18.059999999999999</c:v>
                </c:pt>
                <c:pt idx="136">
                  <c:v>19.04</c:v>
                </c:pt>
                <c:pt idx="137">
                  <c:v>18.600000000000001</c:v>
                </c:pt>
                <c:pt idx="138">
                  <c:v>19.07</c:v>
                </c:pt>
                <c:pt idx="139">
                  <c:v>18.190000000000001</c:v>
                </c:pt>
                <c:pt idx="140">
                  <c:v>19.5</c:v>
                </c:pt>
                <c:pt idx="141">
                  <c:v>19.98</c:v>
                </c:pt>
                <c:pt idx="142">
                  <c:v>20.47</c:v>
                </c:pt>
                <c:pt idx="143">
                  <c:v>21.4</c:v>
                </c:pt>
                <c:pt idx="144">
                  <c:v>21.38</c:v>
                </c:pt>
                <c:pt idx="145">
                  <c:v>25.45</c:v>
                </c:pt>
                <c:pt idx="146">
                  <c:v>23.22</c:v>
                </c:pt>
                <c:pt idx="147">
                  <c:v>25.42</c:v>
                </c:pt>
                <c:pt idx="148">
                  <c:v>28.34</c:v>
                </c:pt>
                <c:pt idx="149">
                  <c:v>29.96</c:v>
                </c:pt>
                <c:pt idx="150">
                  <c:v>30.41</c:v>
                </c:pt>
                <c:pt idx="151">
                  <c:v>36.07</c:v>
                </c:pt>
                <c:pt idx="152">
                  <c:v>30.11</c:v>
                </c:pt>
                <c:pt idx="153">
                  <c:v>28.38</c:v>
                </c:pt>
                <c:pt idx="154">
                  <c:v>25.58</c:v>
                </c:pt>
                <c:pt idx="155">
                  <c:v>25.58</c:v>
                </c:pt>
                <c:pt idx="156">
                  <c:v>24.52</c:v>
                </c:pt>
                <c:pt idx="157">
                  <c:v>21.63</c:v>
                </c:pt>
                <c:pt idx="158">
                  <c:v>20.65</c:v>
                </c:pt>
                <c:pt idx="159">
                  <c:v>21.46</c:v>
                </c:pt>
                <c:pt idx="160">
                  <c:v>21.76</c:v>
                </c:pt>
                <c:pt idx="161">
                  <c:v>22.64</c:v>
                </c:pt>
                <c:pt idx="162">
                  <c:v>23.23</c:v>
                </c:pt>
              </c:numCache>
            </c:numRef>
          </c:val>
          <c:smooth val="0"/>
          <c:extLst xmlns:c16r2="http://schemas.microsoft.com/office/drawing/2015/06/chart">
            <c:ext xmlns:c16="http://schemas.microsoft.com/office/drawing/2014/chart" uri="{C3380CC4-5D6E-409C-BE32-E72D297353CC}">
              <c16:uniqueId val="{00000000-4F6E-4EEE-9023-8705632BD707}"/>
            </c:ext>
          </c:extLst>
        </c:ser>
        <c:dLbls>
          <c:showLegendKey val="0"/>
          <c:showVal val="0"/>
          <c:showCatName val="0"/>
          <c:showSerName val="0"/>
          <c:showPercent val="0"/>
          <c:showBubbleSize val="0"/>
        </c:dLbls>
        <c:smooth val="0"/>
        <c:axId val="210160504"/>
        <c:axId val="210160896"/>
      </c:lineChart>
      <c:dateAx>
        <c:axId val="210160504"/>
        <c:scaling>
          <c:orientation val="minMax"/>
          <c:min val="43465"/>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0160896"/>
        <c:crosses val="autoZero"/>
        <c:auto val="1"/>
        <c:lblOffset val="100"/>
        <c:baseTimeUnit val="days"/>
      </c:dateAx>
      <c:valAx>
        <c:axId val="210160896"/>
        <c:scaling>
          <c:orientation val="minMax"/>
          <c:max val="30"/>
          <c:min val="1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0160504"/>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50000"/>
                </a:schemeClr>
              </a:solidFill>
              <a:latin typeface="+mn-lt"/>
              <a:ea typeface="+mn-ea"/>
              <a:cs typeface="+mn-cs"/>
            </a:defRPr>
          </a:pPr>
          <a:endParaRPr lang="en-US"/>
        </a:p>
      </c:txPr>
    </c:title>
    <c:autoTitleDeleted val="0"/>
    <c:plotArea>
      <c:layout>
        <c:manualLayout>
          <c:layoutTarget val="inner"/>
          <c:xMode val="edge"/>
          <c:yMode val="edge"/>
          <c:x val="0.12814642857142858"/>
          <c:y val="0.11445"/>
          <c:w val="0.8383103621346446"/>
          <c:h val="0.7021072341845257"/>
        </c:manualLayout>
      </c:layout>
      <c:lineChart>
        <c:grouping val="standard"/>
        <c:varyColors val="0"/>
        <c:ser>
          <c:idx val="0"/>
          <c:order val="0"/>
          <c:tx>
            <c:strRef>
              <c:f>Sheet1!$B$1</c:f>
              <c:strCache>
                <c:ptCount val="1"/>
                <c:pt idx="0">
                  <c:v>Iron Ore Spot Price Index</c:v>
                </c:pt>
              </c:strCache>
            </c:strRef>
          </c:tx>
          <c:spPr>
            <a:ln w="28575" cap="rnd">
              <a:solidFill>
                <a:schemeClr val="accent1"/>
              </a:solidFill>
              <a:round/>
            </a:ln>
            <a:effectLst/>
          </c:spPr>
          <c:marker>
            <c:symbol val="none"/>
          </c:marker>
          <c:cat>
            <c:numRef>
              <c:f>Sheet1!$A$2:$A$245</c:f>
              <c:numCache>
                <c:formatCode>m/d/yyyy</c:formatCode>
                <c:ptCount val="244"/>
                <c:pt idx="0">
                  <c:v>43676</c:v>
                </c:pt>
                <c:pt idx="1">
                  <c:v>43675</c:v>
                </c:pt>
                <c:pt idx="2">
                  <c:v>43672</c:v>
                </c:pt>
                <c:pt idx="3">
                  <c:v>43671</c:v>
                </c:pt>
                <c:pt idx="4">
                  <c:v>43670</c:v>
                </c:pt>
                <c:pt idx="5">
                  <c:v>43669</c:v>
                </c:pt>
                <c:pt idx="6">
                  <c:v>43668</c:v>
                </c:pt>
                <c:pt idx="7">
                  <c:v>43665</c:v>
                </c:pt>
                <c:pt idx="8">
                  <c:v>43664</c:v>
                </c:pt>
                <c:pt idx="9">
                  <c:v>43663</c:v>
                </c:pt>
                <c:pt idx="10">
                  <c:v>43662</c:v>
                </c:pt>
                <c:pt idx="11">
                  <c:v>43661</c:v>
                </c:pt>
                <c:pt idx="12">
                  <c:v>43658</c:v>
                </c:pt>
                <c:pt idx="13">
                  <c:v>43657</c:v>
                </c:pt>
                <c:pt idx="14">
                  <c:v>43656</c:v>
                </c:pt>
                <c:pt idx="15">
                  <c:v>43655</c:v>
                </c:pt>
                <c:pt idx="16">
                  <c:v>43654</c:v>
                </c:pt>
                <c:pt idx="17">
                  <c:v>43651</c:v>
                </c:pt>
                <c:pt idx="18">
                  <c:v>43650</c:v>
                </c:pt>
                <c:pt idx="19">
                  <c:v>43649</c:v>
                </c:pt>
                <c:pt idx="20">
                  <c:v>43648</c:v>
                </c:pt>
                <c:pt idx="21">
                  <c:v>43647</c:v>
                </c:pt>
                <c:pt idx="22">
                  <c:v>43644</c:v>
                </c:pt>
                <c:pt idx="23">
                  <c:v>43643</c:v>
                </c:pt>
                <c:pt idx="24">
                  <c:v>43642</c:v>
                </c:pt>
                <c:pt idx="25">
                  <c:v>43641</c:v>
                </c:pt>
                <c:pt idx="26">
                  <c:v>43640</c:v>
                </c:pt>
                <c:pt idx="27">
                  <c:v>43637</c:v>
                </c:pt>
                <c:pt idx="28">
                  <c:v>43636</c:v>
                </c:pt>
                <c:pt idx="29">
                  <c:v>43635</c:v>
                </c:pt>
                <c:pt idx="30">
                  <c:v>43634</c:v>
                </c:pt>
                <c:pt idx="31">
                  <c:v>43633</c:v>
                </c:pt>
                <c:pt idx="32">
                  <c:v>43630</c:v>
                </c:pt>
                <c:pt idx="33">
                  <c:v>43629</c:v>
                </c:pt>
                <c:pt idx="34">
                  <c:v>43628</c:v>
                </c:pt>
                <c:pt idx="35">
                  <c:v>43627</c:v>
                </c:pt>
                <c:pt idx="36">
                  <c:v>43626</c:v>
                </c:pt>
                <c:pt idx="37">
                  <c:v>43622</c:v>
                </c:pt>
                <c:pt idx="38">
                  <c:v>43621</c:v>
                </c:pt>
                <c:pt idx="39">
                  <c:v>43620</c:v>
                </c:pt>
                <c:pt idx="40">
                  <c:v>43619</c:v>
                </c:pt>
                <c:pt idx="41">
                  <c:v>43616</c:v>
                </c:pt>
                <c:pt idx="42">
                  <c:v>43615</c:v>
                </c:pt>
                <c:pt idx="43">
                  <c:v>43614</c:v>
                </c:pt>
                <c:pt idx="44">
                  <c:v>43613</c:v>
                </c:pt>
                <c:pt idx="45">
                  <c:v>43612</c:v>
                </c:pt>
                <c:pt idx="46">
                  <c:v>43609</c:v>
                </c:pt>
                <c:pt idx="47">
                  <c:v>43608</c:v>
                </c:pt>
                <c:pt idx="48">
                  <c:v>43607</c:v>
                </c:pt>
                <c:pt idx="49">
                  <c:v>43606</c:v>
                </c:pt>
                <c:pt idx="50">
                  <c:v>43605</c:v>
                </c:pt>
                <c:pt idx="51">
                  <c:v>43602</c:v>
                </c:pt>
                <c:pt idx="52">
                  <c:v>43601</c:v>
                </c:pt>
                <c:pt idx="53">
                  <c:v>43600</c:v>
                </c:pt>
                <c:pt idx="54">
                  <c:v>43599</c:v>
                </c:pt>
                <c:pt idx="55">
                  <c:v>43598</c:v>
                </c:pt>
                <c:pt idx="56">
                  <c:v>43595</c:v>
                </c:pt>
                <c:pt idx="57">
                  <c:v>43594</c:v>
                </c:pt>
                <c:pt idx="58">
                  <c:v>43593</c:v>
                </c:pt>
                <c:pt idx="59">
                  <c:v>43592</c:v>
                </c:pt>
                <c:pt idx="60">
                  <c:v>43591</c:v>
                </c:pt>
                <c:pt idx="61">
                  <c:v>43585</c:v>
                </c:pt>
                <c:pt idx="62">
                  <c:v>43584</c:v>
                </c:pt>
                <c:pt idx="63">
                  <c:v>43581</c:v>
                </c:pt>
                <c:pt idx="64">
                  <c:v>43580</c:v>
                </c:pt>
                <c:pt idx="65">
                  <c:v>43579</c:v>
                </c:pt>
                <c:pt idx="66">
                  <c:v>43578</c:v>
                </c:pt>
                <c:pt idx="67">
                  <c:v>43577</c:v>
                </c:pt>
                <c:pt idx="68">
                  <c:v>43574</c:v>
                </c:pt>
                <c:pt idx="69">
                  <c:v>43573</c:v>
                </c:pt>
                <c:pt idx="70">
                  <c:v>43572</c:v>
                </c:pt>
                <c:pt idx="71">
                  <c:v>43571</c:v>
                </c:pt>
                <c:pt idx="72">
                  <c:v>43570</c:v>
                </c:pt>
                <c:pt idx="73">
                  <c:v>43567</c:v>
                </c:pt>
                <c:pt idx="74">
                  <c:v>43566</c:v>
                </c:pt>
                <c:pt idx="75">
                  <c:v>43565</c:v>
                </c:pt>
                <c:pt idx="76">
                  <c:v>43564</c:v>
                </c:pt>
                <c:pt idx="77">
                  <c:v>43563</c:v>
                </c:pt>
                <c:pt idx="78">
                  <c:v>43559</c:v>
                </c:pt>
                <c:pt idx="79">
                  <c:v>43558</c:v>
                </c:pt>
                <c:pt idx="80">
                  <c:v>43557</c:v>
                </c:pt>
                <c:pt idx="81">
                  <c:v>43556</c:v>
                </c:pt>
                <c:pt idx="82">
                  <c:v>43553</c:v>
                </c:pt>
                <c:pt idx="83">
                  <c:v>43552</c:v>
                </c:pt>
                <c:pt idx="84">
                  <c:v>43551</c:v>
                </c:pt>
                <c:pt idx="85">
                  <c:v>43550</c:v>
                </c:pt>
                <c:pt idx="86">
                  <c:v>43549</c:v>
                </c:pt>
                <c:pt idx="87">
                  <c:v>43546</c:v>
                </c:pt>
                <c:pt idx="88">
                  <c:v>43545</c:v>
                </c:pt>
                <c:pt idx="89">
                  <c:v>43544</c:v>
                </c:pt>
                <c:pt idx="90">
                  <c:v>43543</c:v>
                </c:pt>
                <c:pt idx="91">
                  <c:v>43542</c:v>
                </c:pt>
                <c:pt idx="92">
                  <c:v>43539</c:v>
                </c:pt>
                <c:pt idx="93">
                  <c:v>43538</c:v>
                </c:pt>
                <c:pt idx="94">
                  <c:v>43537</c:v>
                </c:pt>
                <c:pt idx="95">
                  <c:v>43536</c:v>
                </c:pt>
                <c:pt idx="96">
                  <c:v>43535</c:v>
                </c:pt>
                <c:pt idx="97">
                  <c:v>43532</c:v>
                </c:pt>
                <c:pt idx="98">
                  <c:v>43531</c:v>
                </c:pt>
                <c:pt idx="99">
                  <c:v>43530</c:v>
                </c:pt>
                <c:pt idx="100">
                  <c:v>43529</c:v>
                </c:pt>
                <c:pt idx="101">
                  <c:v>43528</c:v>
                </c:pt>
                <c:pt idx="102">
                  <c:v>43525</c:v>
                </c:pt>
                <c:pt idx="103">
                  <c:v>43524</c:v>
                </c:pt>
                <c:pt idx="104">
                  <c:v>43523</c:v>
                </c:pt>
                <c:pt idx="105">
                  <c:v>43522</c:v>
                </c:pt>
                <c:pt idx="106">
                  <c:v>43521</c:v>
                </c:pt>
                <c:pt idx="107">
                  <c:v>43518</c:v>
                </c:pt>
                <c:pt idx="108">
                  <c:v>43517</c:v>
                </c:pt>
                <c:pt idx="109">
                  <c:v>43516</c:v>
                </c:pt>
                <c:pt idx="110">
                  <c:v>43515</c:v>
                </c:pt>
                <c:pt idx="111">
                  <c:v>43514</c:v>
                </c:pt>
                <c:pt idx="112">
                  <c:v>43511</c:v>
                </c:pt>
                <c:pt idx="113">
                  <c:v>43510</c:v>
                </c:pt>
                <c:pt idx="114">
                  <c:v>43509</c:v>
                </c:pt>
                <c:pt idx="115">
                  <c:v>43508</c:v>
                </c:pt>
                <c:pt idx="116">
                  <c:v>43507</c:v>
                </c:pt>
                <c:pt idx="117">
                  <c:v>43497</c:v>
                </c:pt>
                <c:pt idx="118">
                  <c:v>43496</c:v>
                </c:pt>
                <c:pt idx="119">
                  <c:v>43495</c:v>
                </c:pt>
                <c:pt idx="120">
                  <c:v>43494</c:v>
                </c:pt>
                <c:pt idx="121">
                  <c:v>43493</c:v>
                </c:pt>
                <c:pt idx="122">
                  <c:v>43490</c:v>
                </c:pt>
                <c:pt idx="123">
                  <c:v>43489</c:v>
                </c:pt>
                <c:pt idx="124">
                  <c:v>43488</c:v>
                </c:pt>
                <c:pt idx="125">
                  <c:v>43487</c:v>
                </c:pt>
                <c:pt idx="126">
                  <c:v>43486</c:v>
                </c:pt>
                <c:pt idx="127">
                  <c:v>43483</c:v>
                </c:pt>
                <c:pt idx="128">
                  <c:v>43482</c:v>
                </c:pt>
                <c:pt idx="129">
                  <c:v>43481</c:v>
                </c:pt>
                <c:pt idx="130">
                  <c:v>43480</c:v>
                </c:pt>
                <c:pt idx="131">
                  <c:v>43479</c:v>
                </c:pt>
                <c:pt idx="132">
                  <c:v>43476</c:v>
                </c:pt>
                <c:pt idx="133">
                  <c:v>43475</c:v>
                </c:pt>
                <c:pt idx="134">
                  <c:v>43474</c:v>
                </c:pt>
                <c:pt idx="135">
                  <c:v>43473</c:v>
                </c:pt>
                <c:pt idx="136">
                  <c:v>43472</c:v>
                </c:pt>
                <c:pt idx="137">
                  <c:v>43469</c:v>
                </c:pt>
                <c:pt idx="138">
                  <c:v>43468</c:v>
                </c:pt>
                <c:pt idx="139">
                  <c:v>43467</c:v>
                </c:pt>
                <c:pt idx="140">
                  <c:v>43462</c:v>
                </c:pt>
                <c:pt idx="141">
                  <c:v>43461</c:v>
                </c:pt>
                <c:pt idx="142">
                  <c:v>43460</c:v>
                </c:pt>
                <c:pt idx="143">
                  <c:v>43459</c:v>
                </c:pt>
                <c:pt idx="144">
                  <c:v>43458</c:v>
                </c:pt>
                <c:pt idx="145">
                  <c:v>43455</c:v>
                </c:pt>
                <c:pt idx="146">
                  <c:v>43454</c:v>
                </c:pt>
                <c:pt idx="147">
                  <c:v>43453</c:v>
                </c:pt>
                <c:pt idx="148">
                  <c:v>43452</c:v>
                </c:pt>
                <c:pt idx="149">
                  <c:v>43451</c:v>
                </c:pt>
                <c:pt idx="150">
                  <c:v>43448</c:v>
                </c:pt>
                <c:pt idx="151">
                  <c:v>43447</c:v>
                </c:pt>
                <c:pt idx="152">
                  <c:v>43446</c:v>
                </c:pt>
                <c:pt idx="153">
                  <c:v>43445</c:v>
                </c:pt>
                <c:pt idx="154">
                  <c:v>43444</c:v>
                </c:pt>
                <c:pt idx="155">
                  <c:v>43441</c:v>
                </c:pt>
                <c:pt idx="156">
                  <c:v>43440</c:v>
                </c:pt>
                <c:pt idx="157">
                  <c:v>43439</c:v>
                </c:pt>
                <c:pt idx="158">
                  <c:v>43438</c:v>
                </c:pt>
                <c:pt idx="159">
                  <c:v>43437</c:v>
                </c:pt>
                <c:pt idx="160">
                  <c:v>43434</c:v>
                </c:pt>
                <c:pt idx="161">
                  <c:v>43433</c:v>
                </c:pt>
                <c:pt idx="162">
                  <c:v>43432</c:v>
                </c:pt>
                <c:pt idx="163">
                  <c:v>43431</c:v>
                </c:pt>
                <c:pt idx="164">
                  <c:v>43430</c:v>
                </c:pt>
                <c:pt idx="165">
                  <c:v>43427</c:v>
                </c:pt>
                <c:pt idx="166">
                  <c:v>43426</c:v>
                </c:pt>
                <c:pt idx="167">
                  <c:v>43425</c:v>
                </c:pt>
                <c:pt idx="168">
                  <c:v>43424</c:v>
                </c:pt>
                <c:pt idx="169">
                  <c:v>43423</c:v>
                </c:pt>
                <c:pt idx="170">
                  <c:v>43420</c:v>
                </c:pt>
                <c:pt idx="171">
                  <c:v>43419</c:v>
                </c:pt>
                <c:pt idx="172">
                  <c:v>43418</c:v>
                </c:pt>
                <c:pt idx="173">
                  <c:v>43417</c:v>
                </c:pt>
                <c:pt idx="174">
                  <c:v>43416</c:v>
                </c:pt>
                <c:pt idx="175">
                  <c:v>43413</c:v>
                </c:pt>
                <c:pt idx="176">
                  <c:v>43412</c:v>
                </c:pt>
                <c:pt idx="177">
                  <c:v>43411</c:v>
                </c:pt>
                <c:pt idx="178">
                  <c:v>43410</c:v>
                </c:pt>
                <c:pt idx="179">
                  <c:v>43409</c:v>
                </c:pt>
                <c:pt idx="180">
                  <c:v>43406</c:v>
                </c:pt>
                <c:pt idx="181">
                  <c:v>43405</c:v>
                </c:pt>
                <c:pt idx="182">
                  <c:v>43404</c:v>
                </c:pt>
                <c:pt idx="183">
                  <c:v>43403</c:v>
                </c:pt>
                <c:pt idx="184">
                  <c:v>43402</c:v>
                </c:pt>
                <c:pt idx="185">
                  <c:v>43399</c:v>
                </c:pt>
                <c:pt idx="186">
                  <c:v>43398</c:v>
                </c:pt>
                <c:pt idx="187">
                  <c:v>43397</c:v>
                </c:pt>
                <c:pt idx="188">
                  <c:v>43396</c:v>
                </c:pt>
                <c:pt idx="189">
                  <c:v>43395</c:v>
                </c:pt>
                <c:pt idx="190">
                  <c:v>43392</c:v>
                </c:pt>
                <c:pt idx="191">
                  <c:v>43391</c:v>
                </c:pt>
                <c:pt idx="192">
                  <c:v>43390</c:v>
                </c:pt>
                <c:pt idx="193">
                  <c:v>43389</c:v>
                </c:pt>
                <c:pt idx="194">
                  <c:v>43388</c:v>
                </c:pt>
                <c:pt idx="195">
                  <c:v>43385</c:v>
                </c:pt>
                <c:pt idx="196">
                  <c:v>43384</c:v>
                </c:pt>
                <c:pt idx="197">
                  <c:v>43383</c:v>
                </c:pt>
                <c:pt idx="198">
                  <c:v>43382</c:v>
                </c:pt>
                <c:pt idx="199">
                  <c:v>43381</c:v>
                </c:pt>
                <c:pt idx="200">
                  <c:v>43371</c:v>
                </c:pt>
                <c:pt idx="201">
                  <c:v>43370</c:v>
                </c:pt>
                <c:pt idx="202">
                  <c:v>43369</c:v>
                </c:pt>
                <c:pt idx="203">
                  <c:v>43368</c:v>
                </c:pt>
                <c:pt idx="204">
                  <c:v>43364</c:v>
                </c:pt>
                <c:pt idx="205">
                  <c:v>43363</c:v>
                </c:pt>
                <c:pt idx="206">
                  <c:v>43362</c:v>
                </c:pt>
                <c:pt idx="207">
                  <c:v>43361</c:v>
                </c:pt>
                <c:pt idx="208">
                  <c:v>43360</c:v>
                </c:pt>
                <c:pt idx="209">
                  <c:v>43357</c:v>
                </c:pt>
                <c:pt idx="210">
                  <c:v>43356</c:v>
                </c:pt>
                <c:pt idx="211">
                  <c:v>43355</c:v>
                </c:pt>
                <c:pt idx="212">
                  <c:v>43354</c:v>
                </c:pt>
                <c:pt idx="213">
                  <c:v>43353</c:v>
                </c:pt>
                <c:pt idx="214">
                  <c:v>43350</c:v>
                </c:pt>
                <c:pt idx="215">
                  <c:v>43349</c:v>
                </c:pt>
                <c:pt idx="216">
                  <c:v>43348</c:v>
                </c:pt>
                <c:pt idx="217">
                  <c:v>43347</c:v>
                </c:pt>
                <c:pt idx="218">
                  <c:v>43346</c:v>
                </c:pt>
                <c:pt idx="219">
                  <c:v>43343</c:v>
                </c:pt>
                <c:pt idx="220">
                  <c:v>43342</c:v>
                </c:pt>
                <c:pt idx="221">
                  <c:v>43341</c:v>
                </c:pt>
                <c:pt idx="222">
                  <c:v>43340</c:v>
                </c:pt>
                <c:pt idx="223">
                  <c:v>43339</c:v>
                </c:pt>
                <c:pt idx="224">
                  <c:v>43336</c:v>
                </c:pt>
                <c:pt idx="225">
                  <c:v>43335</c:v>
                </c:pt>
                <c:pt idx="226">
                  <c:v>43334</c:v>
                </c:pt>
                <c:pt idx="227">
                  <c:v>43333</c:v>
                </c:pt>
                <c:pt idx="228">
                  <c:v>43332</c:v>
                </c:pt>
                <c:pt idx="229">
                  <c:v>43329</c:v>
                </c:pt>
                <c:pt idx="230">
                  <c:v>43328</c:v>
                </c:pt>
                <c:pt idx="231">
                  <c:v>43327</c:v>
                </c:pt>
                <c:pt idx="232">
                  <c:v>43326</c:v>
                </c:pt>
                <c:pt idx="233">
                  <c:v>43325</c:v>
                </c:pt>
                <c:pt idx="234">
                  <c:v>43322</c:v>
                </c:pt>
                <c:pt idx="235">
                  <c:v>43321</c:v>
                </c:pt>
                <c:pt idx="236">
                  <c:v>43320</c:v>
                </c:pt>
                <c:pt idx="237">
                  <c:v>43319</c:v>
                </c:pt>
                <c:pt idx="238">
                  <c:v>43318</c:v>
                </c:pt>
                <c:pt idx="239">
                  <c:v>43315</c:v>
                </c:pt>
                <c:pt idx="240">
                  <c:v>43314</c:v>
                </c:pt>
                <c:pt idx="241">
                  <c:v>43313</c:v>
                </c:pt>
                <c:pt idx="242">
                  <c:v>43312</c:v>
                </c:pt>
                <c:pt idx="243">
                  <c:v>43311</c:v>
                </c:pt>
              </c:numCache>
            </c:numRef>
          </c:cat>
          <c:val>
            <c:numRef>
              <c:f>Sheet1!$B$2:$B$245</c:f>
              <c:numCache>
                <c:formatCode>General</c:formatCode>
                <c:ptCount val="244"/>
                <c:pt idx="0">
                  <c:v>117.05</c:v>
                </c:pt>
                <c:pt idx="1">
                  <c:v>116.23</c:v>
                </c:pt>
                <c:pt idx="2">
                  <c:v>115.51</c:v>
                </c:pt>
                <c:pt idx="3">
                  <c:v>114.23</c:v>
                </c:pt>
                <c:pt idx="4">
                  <c:v>113.74</c:v>
                </c:pt>
                <c:pt idx="5">
                  <c:v>117.13</c:v>
                </c:pt>
                <c:pt idx="6">
                  <c:v>117.07</c:v>
                </c:pt>
                <c:pt idx="7">
                  <c:v>118.33</c:v>
                </c:pt>
                <c:pt idx="8">
                  <c:v>117.64</c:v>
                </c:pt>
                <c:pt idx="9">
                  <c:v>117.6</c:v>
                </c:pt>
                <c:pt idx="10">
                  <c:v>118.96</c:v>
                </c:pt>
                <c:pt idx="11">
                  <c:v>117.6</c:v>
                </c:pt>
                <c:pt idx="12">
                  <c:v>116.55</c:v>
                </c:pt>
                <c:pt idx="13">
                  <c:v>116.97</c:v>
                </c:pt>
                <c:pt idx="14">
                  <c:v>117.71</c:v>
                </c:pt>
                <c:pt idx="15">
                  <c:v>118.33</c:v>
                </c:pt>
                <c:pt idx="16">
                  <c:v>115.63</c:v>
                </c:pt>
                <c:pt idx="17">
                  <c:v>114.45</c:v>
                </c:pt>
                <c:pt idx="18">
                  <c:v>115.98</c:v>
                </c:pt>
                <c:pt idx="19">
                  <c:v>116.33</c:v>
                </c:pt>
                <c:pt idx="20">
                  <c:v>117.02</c:v>
                </c:pt>
                <c:pt idx="21">
                  <c:v>116.37</c:v>
                </c:pt>
                <c:pt idx="22">
                  <c:v>112.64</c:v>
                </c:pt>
                <c:pt idx="23">
                  <c:v>111.75</c:v>
                </c:pt>
                <c:pt idx="24">
                  <c:v>109.6</c:v>
                </c:pt>
                <c:pt idx="25">
                  <c:v>109.94</c:v>
                </c:pt>
                <c:pt idx="26">
                  <c:v>109.97</c:v>
                </c:pt>
                <c:pt idx="27">
                  <c:v>110.44</c:v>
                </c:pt>
                <c:pt idx="28">
                  <c:v>111.3</c:v>
                </c:pt>
                <c:pt idx="29">
                  <c:v>108.64</c:v>
                </c:pt>
                <c:pt idx="30">
                  <c:v>105.6</c:v>
                </c:pt>
                <c:pt idx="31">
                  <c:v>104.66</c:v>
                </c:pt>
                <c:pt idx="32">
                  <c:v>106.05</c:v>
                </c:pt>
                <c:pt idx="33">
                  <c:v>103.68</c:v>
                </c:pt>
                <c:pt idx="34">
                  <c:v>101.69</c:v>
                </c:pt>
                <c:pt idx="35">
                  <c:v>101.21</c:v>
                </c:pt>
                <c:pt idx="36">
                  <c:v>98.53</c:v>
                </c:pt>
                <c:pt idx="37">
                  <c:v>97.71</c:v>
                </c:pt>
                <c:pt idx="38">
                  <c:v>98.52</c:v>
                </c:pt>
                <c:pt idx="39">
                  <c:v>97.36</c:v>
                </c:pt>
                <c:pt idx="40">
                  <c:v>96.74</c:v>
                </c:pt>
                <c:pt idx="41">
                  <c:v>98.72</c:v>
                </c:pt>
                <c:pt idx="42">
                  <c:v>98.94</c:v>
                </c:pt>
                <c:pt idx="43">
                  <c:v>98.52</c:v>
                </c:pt>
                <c:pt idx="44">
                  <c:v>100.13</c:v>
                </c:pt>
                <c:pt idx="45">
                  <c:v>99.86</c:v>
                </c:pt>
                <c:pt idx="46">
                  <c:v>95.46</c:v>
                </c:pt>
                <c:pt idx="47">
                  <c:v>92.9</c:v>
                </c:pt>
                <c:pt idx="48">
                  <c:v>94.58</c:v>
                </c:pt>
                <c:pt idx="49">
                  <c:v>92.9</c:v>
                </c:pt>
                <c:pt idx="50">
                  <c:v>92.91</c:v>
                </c:pt>
                <c:pt idx="51">
                  <c:v>92.48</c:v>
                </c:pt>
                <c:pt idx="52">
                  <c:v>89.6</c:v>
                </c:pt>
                <c:pt idx="53">
                  <c:v>87.82</c:v>
                </c:pt>
                <c:pt idx="54">
                  <c:v>87.2</c:v>
                </c:pt>
                <c:pt idx="55">
                  <c:v>87.76</c:v>
                </c:pt>
                <c:pt idx="56">
                  <c:v>87.99</c:v>
                </c:pt>
                <c:pt idx="57">
                  <c:v>87.48</c:v>
                </c:pt>
                <c:pt idx="58">
                  <c:v>88.14</c:v>
                </c:pt>
                <c:pt idx="59">
                  <c:v>89.33</c:v>
                </c:pt>
                <c:pt idx="60">
                  <c:v>87.69</c:v>
                </c:pt>
                <c:pt idx="61">
                  <c:v>87.99</c:v>
                </c:pt>
                <c:pt idx="62">
                  <c:v>87.68</c:v>
                </c:pt>
                <c:pt idx="63">
                  <c:v>86.94</c:v>
                </c:pt>
                <c:pt idx="64">
                  <c:v>87.16</c:v>
                </c:pt>
                <c:pt idx="65">
                  <c:v>87.41</c:v>
                </c:pt>
                <c:pt idx="66">
                  <c:v>87.99</c:v>
                </c:pt>
                <c:pt idx="67">
                  <c:v>88.08</c:v>
                </c:pt>
                <c:pt idx="68">
                  <c:v>86.36</c:v>
                </c:pt>
                <c:pt idx="69">
                  <c:v>86.47</c:v>
                </c:pt>
                <c:pt idx="70">
                  <c:v>87.17</c:v>
                </c:pt>
                <c:pt idx="71">
                  <c:v>88.3</c:v>
                </c:pt>
                <c:pt idx="72">
                  <c:v>88.3</c:v>
                </c:pt>
                <c:pt idx="73">
                  <c:v>87.77</c:v>
                </c:pt>
                <c:pt idx="74">
                  <c:v>87.74</c:v>
                </c:pt>
                <c:pt idx="75">
                  <c:v>87.48</c:v>
                </c:pt>
                <c:pt idx="76">
                  <c:v>87.77</c:v>
                </c:pt>
                <c:pt idx="77">
                  <c:v>88.11</c:v>
                </c:pt>
                <c:pt idx="78">
                  <c:v>85.56</c:v>
                </c:pt>
                <c:pt idx="79">
                  <c:v>86.19</c:v>
                </c:pt>
                <c:pt idx="80">
                  <c:v>83.73</c:v>
                </c:pt>
                <c:pt idx="81">
                  <c:v>83.39</c:v>
                </c:pt>
                <c:pt idx="82">
                  <c:v>82.06</c:v>
                </c:pt>
                <c:pt idx="83">
                  <c:v>81.099999999999994</c:v>
                </c:pt>
                <c:pt idx="84">
                  <c:v>81.209999999999994</c:v>
                </c:pt>
                <c:pt idx="85">
                  <c:v>81.3</c:v>
                </c:pt>
                <c:pt idx="86">
                  <c:v>81.290000000000006</c:v>
                </c:pt>
                <c:pt idx="87">
                  <c:v>81.28</c:v>
                </c:pt>
                <c:pt idx="88">
                  <c:v>81.87</c:v>
                </c:pt>
                <c:pt idx="89">
                  <c:v>81.03</c:v>
                </c:pt>
                <c:pt idx="90">
                  <c:v>84.03</c:v>
                </c:pt>
                <c:pt idx="91">
                  <c:v>84.06</c:v>
                </c:pt>
                <c:pt idx="92">
                  <c:v>82.61</c:v>
                </c:pt>
                <c:pt idx="93">
                  <c:v>82.66</c:v>
                </c:pt>
                <c:pt idx="94">
                  <c:v>81.33</c:v>
                </c:pt>
                <c:pt idx="95">
                  <c:v>80.84</c:v>
                </c:pt>
                <c:pt idx="96">
                  <c:v>80.48</c:v>
                </c:pt>
                <c:pt idx="97">
                  <c:v>82.26</c:v>
                </c:pt>
                <c:pt idx="98">
                  <c:v>83.17</c:v>
                </c:pt>
                <c:pt idx="99">
                  <c:v>83.14</c:v>
                </c:pt>
                <c:pt idx="100">
                  <c:v>83.45</c:v>
                </c:pt>
                <c:pt idx="101">
                  <c:v>83.98</c:v>
                </c:pt>
                <c:pt idx="102">
                  <c:v>82.88</c:v>
                </c:pt>
                <c:pt idx="103">
                  <c:v>81.61</c:v>
                </c:pt>
                <c:pt idx="104">
                  <c:v>80.900000000000006</c:v>
                </c:pt>
                <c:pt idx="105">
                  <c:v>80.81</c:v>
                </c:pt>
                <c:pt idx="106">
                  <c:v>82.2</c:v>
                </c:pt>
                <c:pt idx="107">
                  <c:v>82.56</c:v>
                </c:pt>
                <c:pt idx="108">
                  <c:v>84.4</c:v>
                </c:pt>
                <c:pt idx="109">
                  <c:v>84.31</c:v>
                </c:pt>
                <c:pt idx="110">
                  <c:v>85.21</c:v>
                </c:pt>
                <c:pt idx="111">
                  <c:v>84.75</c:v>
                </c:pt>
                <c:pt idx="112">
                  <c:v>84.1</c:v>
                </c:pt>
                <c:pt idx="113">
                  <c:v>84.75</c:v>
                </c:pt>
                <c:pt idx="114">
                  <c:v>85.56</c:v>
                </c:pt>
                <c:pt idx="115">
                  <c:v>88.08</c:v>
                </c:pt>
                <c:pt idx="116">
                  <c:v>88.53</c:v>
                </c:pt>
                <c:pt idx="117">
                  <c:v>81.069999999999993</c:v>
                </c:pt>
                <c:pt idx="118">
                  <c:v>79.27</c:v>
                </c:pt>
                <c:pt idx="119">
                  <c:v>79.19</c:v>
                </c:pt>
                <c:pt idx="120">
                  <c:v>76.069999999999993</c:v>
                </c:pt>
                <c:pt idx="121">
                  <c:v>75.59</c:v>
                </c:pt>
                <c:pt idx="122">
                  <c:v>72.73</c:v>
                </c:pt>
                <c:pt idx="123">
                  <c:v>72.13</c:v>
                </c:pt>
                <c:pt idx="124">
                  <c:v>72.5</c:v>
                </c:pt>
                <c:pt idx="125">
                  <c:v>72.23</c:v>
                </c:pt>
                <c:pt idx="126">
                  <c:v>72.86</c:v>
                </c:pt>
                <c:pt idx="127">
                  <c:v>72.739999999999995</c:v>
                </c:pt>
                <c:pt idx="128">
                  <c:v>72.09</c:v>
                </c:pt>
                <c:pt idx="129">
                  <c:v>73.2</c:v>
                </c:pt>
                <c:pt idx="130">
                  <c:v>72.53</c:v>
                </c:pt>
                <c:pt idx="131">
                  <c:v>72.25</c:v>
                </c:pt>
                <c:pt idx="132">
                  <c:v>72.819999999999993</c:v>
                </c:pt>
                <c:pt idx="133">
                  <c:v>72.819999999999993</c:v>
                </c:pt>
                <c:pt idx="134">
                  <c:v>72.650000000000006</c:v>
                </c:pt>
                <c:pt idx="135">
                  <c:v>72.38</c:v>
                </c:pt>
                <c:pt idx="136">
                  <c:v>71.709999999999994</c:v>
                </c:pt>
                <c:pt idx="137">
                  <c:v>71.03</c:v>
                </c:pt>
                <c:pt idx="138">
                  <c:v>71.66</c:v>
                </c:pt>
                <c:pt idx="139">
                  <c:v>70.58</c:v>
                </c:pt>
                <c:pt idx="140">
                  <c:v>70.58</c:v>
                </c:pt>
                <c:pt idx="141">
                  <c:v>70.45</c:v>
                </c:pt>
                <c:pt idx="142">
                  <c:v>70.45</c:v>
                </c:pt>
                <c:pt idx="143">
                  <c:v>69.510000000000005</c:v>
                </c:pt>
                <c:pt idx="144">
                  <c:v>70.180000000000007</c:v>
                </c:pt>
                <c:pt idx="145">
                  <c:v>70.45</c:v>
                </c:pt>
                <c:pt idx="146">
                  <c:v>69.64</c:v>
                </c:pt>
                <c:pt idx="147">
                  <c:v>69.11</c:v>
                </c:pt>
                <c:pt idx="148">
                  <c:v>69.239999999999995</c:v>
                </c:pt>
                <c:pt idx="149">
                  <c:v>70.150000000000006</c:v>
                </c:pt>
                <c:pt idx="150">
                  <c:v>68.930000000000007</c:v>
                </c:pt>
                <c:pt idx="151">
                  <c:v>68.12</c:v>
                </c:pt>
                <c:pt idx="152">
                  <c:v>68.010000000000005</c:v>
                </c:pt>
                <c:pt idx="153">
                  <c:v>67.459999999999994</c:v>
                </c:pt>
                <c:pt idx="154">
                  <c:v>67.48</c:v>
                </c:pt>
                <c:pt idx="155">
                  <c:v>67.39</c:v>
                </c:pt>
                <c:pt idx="156">
                  <c:v>66.59</c:v>
                </c:pt>
                <c:pt idx="157">
                  <c:v>67.25</c:v>
                </c:pt>
                <c:pt idx="158">
                  <c:v>66.849999999999994</c:v>
                </c:pt>
                <c:pt idx="159">
                  <c:v>66.180000000000007</c:v>
                </c:pt>
                <c:pt idx="160">
                  <c:v>64.709999999999994</c:v>
                </c:pt>
                <c:pt idx="161">
                  <c:v>64.98</c:v>
                </c:pt>
                <c:pt idx="162">
                  <c:v>65.12</c:v>
                </c:pt>
                <c:pt idx="163">
                  <c:v>65.12</c:v>
                </c:pt>
                <c:pt idx="164">
                  <c:v>67.52</c:v>
                </c:pt>
                <c:pt idx="165">
                  <c:v>71.53</c:v>
                </c:pt>
                <c:pt idx="166">
                  <c:v>73.13</c:v>
                </c:pt>
                <c:pt idx="167">
                  <c:v>73.53</c:v>
                </c:pt>
                <c:pt idx="168">
                  <c:v>73.67</c:v>
                </c:pt>
                <c:pt idx="169">
                  <c:v>74.2</c:v>
                </c:pt>
                <c:pt idx="170">
                  <c:v>73.67</c:v>
                </c:pt>
                <c:pt idx="171">
                  <c:v>73</c:v>
                </c:pt>
                <c:pt idx="172">
                  <c:v>73.010000000000005</c:v>
                </c:pt>
                <c:pt idx="173">
                  <c:v>73.28</c:v>
                </c:pt>
                <c:pt idx="174">
                  <c:v>73.28</c:v>
                </c:pt>
                <c:pt idx="175">
                  <c:v>74.209999999999994</c:v>
                </c:pt>
                <c:pt idx="176">
                  <c:v>74.069999999999993</c:v>
                </c:pt>
                <c:pt idx="177">
                  <c:v>73.41</c:v>
                </c:pt>
                <c:pt idx="178">
                  <c:v>73.94</c:v>
                </c:pt>
                <c:pt idx="179">
                  <c:v>73.680000000000007</c:v>
                </c:pt>
                <c:pt idx="180">
                  <c:v>73.41</c:v>
                </c:pt>
                <c:pt idx="181">
                  <c:v>74.47</c:v>
                </c:pt>
                <c:pt idx="182">
                  <c:v>74.61</c:v>
                </c:pt>
                <c:pt idx="183">
                  <c:v>74.87</c:v>
                </c:pt>
                <c:pt idx="184">
                  <c:v>74.48</c:v>
                </c:pt>
                <c:pt idx="185">
                  <c:v>73.260000000000005</c:v>
                </c:pt>
                <c:pt idx="186">
                  <c:v>71.92</c:v>
                </c:pt>
                <c:pt idx="187">
                  <c:v>71.12</c:v>
                </c:pt>
                <c:pt idx="188">
                  <c:v>70.180000000000007</c:v>
                </c:pt>
                <c:pt idx="189">
                  <c:v>70.180000000000007</c:v>
                </c:pt>
                <c:pt idx="190">
                  <c:v>68.849999999999994</c:v>
                </c:pt>
                <c:pt idx="191">
                  <c:v>69.11</c:v>
                </c:pt>
                <c:pt idx="192">
                  <c:v>68.28</c:v>
                </c:pt>
                <c:pt idx="193">
                  <c:v>67.349999999999994</c:v>
                </c:pt>
                <c:pt idx="194">
                  <c:v>67.62</c:v>
                </c:pt>
                <c:pt idx="195">
                  <c:v>67.349999999999994</c:v>
                </c:pt>
                <c:pt idx="196">
                  <c:v>67.33</c:v>
                </c:pt>
                <c:pt idx="197">
                  <c:v>68.39</c:v>
                </c:pt>
                <c:pt idx="198">
                  <c:v>67.709999999999994</c:v>
                </c:pt>
                <c:pt idx="199">
                  <c:v>66.7</c:v>
                </c:pt>
                <c:pt idx="200">
                  <c:v>66.02</c:v>
                </c:pt>
                <c:pt idx="201">
                  <c:v>65.3</c:v>
                </c:pt>
                <c:pt idx="202">
                  <c:v>65.3</c:v>
                </c:pt>
                <c:pt idx="203">
                  <c:v>65.05</c:v>
                </c:pt>
                <c:pt idx="204">
                  <c:v>64.91</c:v>
                </c:pt>
                <c:pt idx="205">
                  <c:v>64.56</c:v>
                </c:pt>
                <c:pt idx="206">
                  <c:v>64.83</c:v>
                </c:pt>
                <c:pt idx="207">
                  <c:v>64.430000000000007</c:v>
                </c:pt>
                <c:pt idx="208">
                  <c:v>64.260000000000005</c:v>
                </c:pt>
                <c:pt idx="209">
                  <c:v>64.260000000000005</c:v>
                </c:pt>
                <c:pt idx="210">
                  <c:v>64.010000000000005</c:v>
                </c:pt>
                <c:pt idx="211">
                  <c:v>63.2</c:v>
                </c:pt>
                <c:pt idx="212">
                  <c:v>63.62</c:v>
                </c:pt>
                <c:pt idx="213">
                  <c:v>64.180000000000007</c:v>
                </c:pt>
                <c:pt idx="214">
                  <c:v>64.72</c:v>
                </c:pt>
                <c:pt idx="215">
                  <c:v>63.37</c:v>
                </c:pt>
                <c:pt idx="216">
                  <c:v>62.69</c:v>
                </c:pt>
                <c:pt idx="217">
                  <c:v>62.26</c:v>
                </c:pt>
                <c:pt idx="218">
                  <c:v>61.86</c:v>
                </c:pt>
                <c:pt idx="219">
                  <c:v>61.99</c:v>
                </c:pt>
                <c:pt idx="220">
                  <c:v>62.02</c:v>
                </c:pt>
                <c:pt idx="221">
                  <c:v>61.19</c:v>
                </c:pt>
                <c:pt idx="222">
                  <c:v>60.92</c:v>
                </c:pt>
                <c:pt idx="223">
                  <c:v>61.33</c:v>
                </c:pt>
                <c:pt idx="224">
                  <c:v>62</c:v>
                </c:pt>
                <c:pt idx="225">
                  <c:v>62.2</c:v>
                </c:pt>
                <c:pt idx="226">
                  <c:v>62.34</c:v>
                </c:pt>
                <c:pt idx="227">
                  <c:v>62.91</c:v>
                </c:pt>
                <c:pt idx="228">
                  <c:v>63.46</c:v>
                </c:pt>
                <c:pt idx="229">
                  <c:v>62.95</c:v>
                </c:pt>
                <c:pt idx="230">
                  <c:v>62.34</c:v>
                </c:pt>
                <c:pt idx="231">
                  <c:v>63.76</c:v>
                </c:pt>
                <c:pt idx="232">
                  <c:v>64.31</c:v>
                </c:pt>
                <c:pt idx="233">
                  <c:v>64.58</c:v>
                </c:pt>
                <c:pt idx="234">
                  <c:v>64.03</c:v>
                </c:pt>
                <c:pt idx="235">
                  <c:v>64.17</c:v>
                </c:pt>
                <c:pt idx="236">
                  <c:v>63.7</c:v>
                </c:pt>
                <c:pt idx="237">
                  <c:v>63.43</c:v>
                </c:pt>
                <c:pt idx="238">
                  <c:v>62.73</c:v>
                </c:pt>
                <c:pt idx="239">
                  <c:v>60.73</c:v>
                </c:pt>
                <c:pt idx="240">
                  <c:v>59.78</c:v>
                </c:pt>
                <c:pt idx="241">
                  <c:v>59.92</c:v>
                </c:pt>
                <c:pt idx="242">
                  <c:v>60.87</c:v>
                </c:pt>
                <c:pt idx="243">
                  <c:v>61.15</c:v>
                </c:pt>
              </c:numCache>
            </c:numRef>
          </c:val>
          <c:smooth val="0"/>
          <c:extLst xmlns:c16r2="http://schemas.microsoft.com/office/drawing/2015/06/chart">
            <c:ext xmlns:c16="http://schemas.microsoft.com/office/drawing/2014/chart" uri="{C3380CC4-5D6E-409C-BE32-E72D297353CC}">
              <c16:uniqueId val="{00000000-9D72-464C-9730-5F448BCEF1ED}"/>
            </c:ext>
          </c:extLst>
        </c:ser>
        <c:dLbls>
          <c:showLegendKey val="0"/>
          <c:showVal val="0"/>
          <c:showCatName val="0"/>
          <c:showSerName val="0"/>
          <c:showPercent val="0"/>
          <c:showBubbleSize val="0"/>
        </c:dLbls>
        <c:smooth val="0"/>
        <c:axId val="210154232"/>
        <c:axId val="210156584"/>
      </c:lineChart>
      <c:dateAx>
        <c:axId val="210154232"/>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0156584"/>
        <c:crosses val="autoZero"/>
        <c:auto val="1"/>
        <c:lblOffset val="100"/>
        <c:baseTimeUnit val="days"/>
      </c:dateAx>
      <c:valAx>
        <c:axId val="210156584"/>
        <c:scaling>
          <c:orientation val="minMax"/>
          <c:min val="4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0154232"/>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800">
                <a:solidFill>
                  <a:schemeClr val="accent2"/>
                </a:solidFill>
                <a:latin typeface="Arial" panose="020B0604020202020204" pitchFamily="34" charset="0"/>
                <a:cs typeface="Arial" panose="020B0604020202020204" pitchFamily="34" charset="0"/>
              </a:defRPr>
            </a:pPr>
            <a:r>
              <a:rPr lang="en-GB">
                <a:solidFill>
                  <a:schemeClr val="accent2"/>
                </a:solidFill>
                <a:latin typeface="Arial" panose="020B0604020202020204" pitchFamily="34" charset="0"/>
                <a:cs typeface="Arial" panose="020B0604020202020204" pitchFamily="34" charset="0"/>
              </a:rPr>
              <a:t>Australian Fixed Interest Running Yield</a:t>
            </a:r>
          </a:p>
        </c:rich>
      </c:tx>
      <c:layout/>
      <c:overlay val="0"/>
    </c:title>
    <c:autoTitleDeleted val="0"/>
    <c:plotArea>
      <c:layout>
        <c:manualLayout>
          <c:layoutTarget val="inner"/>
          <c:xMode val="edge"/>
          <c:yMode val="edge"/>
          <c:x val="9.0547847265623121E-2"/>
          <c:y val="0.12700391242900116"/>
          <c:w val="0.87802356716470964"/>
          <c:h val="0.58756574074074019"/>
        </c:manualLayout>
      </c:layout>
      <c:lineChart>
        <c:grouping val="standard"/>
        <c:varyColors val="0"/>
        <c:ser>
          <c:idx val="0"/>
          <c:order val="0"/>
          <c:tx>
            <c:strRef>
              <c:f>Yields!$P$4</c:f>
              <c:strCache>
                <c:ptCount val="1"/>
                <c:pt idx="0">
                  <c:v>Bloomberg Ausbond Composite Index</c:v>
                </c:pt>
              </c:strCache>
            </c:strRef>
          </c:tx>
          <c:spPr>
            <a:ln w="19050">
              <a:solidFill>
                <a:srgbClr val="4F81BD"/>
              </a:solidFill>
            </a:ln>
          </c:spPr>
          <c:marker>
            <c:symbol val="none"/>
          </c:marker>
          <c:errBars>
            <c:errDir val="y"/>
            <c:errBarType val="both"/>
            <c:errValType val="stdDev"/>
            <c:noEndCap val="1"/>
            <c:val val="1"/>
            <c:spPr>
              <a:ln w="3175">
                <a:solidFill>
                  <a:srgbClr val="C6D9F1"/>
                </a:solidFill>
              </a:ln>
              <a:effectLst/>
            </c:spPr>
          </c:errBars>
          <c:cat>
            <c:numRef>
              <c:f>Yields!$A$2:$A$225</c:f>
              <c:numCache>
                <c:formatCode>m/d/yyyy</c:formatCode>
                <c:ptCount val="224"/>
                <c:pt idx="0">
                  <c:v>43644</c:v>
                </c:pt>
                <c:pt idx="1">
                  <c:v>43616</c:v>
                </c:pt>
                <c:pt idx="2">
                  <c:v>43585</c:v>
                </c:pt>
                <c:pt idx="3">
                  <c:v>43553</c:v>
                </c:pt>
                <c:pt idx="4">
                  <c:v>43524</c:v>
                </c:pt>
                <c:pt idx="5">
                  <c:v>43496</c:v>
                </c:pt>
                <c:pt idx="6">
                  <c:v>43465</c:v>
                </c:pt>
                <c:pt idx="7">
                  <c:v>43434</c:v>
                </c:pt>
                <c:pt idx="8">
                  <c:v>43404</c:v>
                </c:pt>
                <c:pt idx="9">
                  <c:v>43371</c:v>
                </c:pt>
                <c:pt idx="10">
                  <c:v>43343</c:v>
                </c:pt>
                <c:pt idx="11">
                  <c:v>43312</c:v>
                </c:pt>
                <c:pt idx="12">
                  <c:v>43280</c:v>
                </c:pt>
                <c:pt idx="13">
                  <c:v>43251</c:v>
                </c:pt>
                <c:pt idx="14">
                  <c:v>43220</c:v>
                </c:pt>
                <c:pt idx="15">
                  <c:v>43189</c:v>
                </c:pt>
                <c:pt idx="16">
                  <c:v>43159</c:v>
                </c:pt>
                <c:pt idx="17">
                  <c:v>43131</c:v>
                </c:pt>
                <c:pt idx="18">
                  <c:v>43098</c:v>
                </c:pt>
                <c:pt idx="19">
                  <c:v>43069</c:v>
                </c:pt>
                <c:pt idx="20">
                  <c:v>43039</c:v>
                </c:pt>
                <c:pt idx="21">
                  <c:v>43007</c:v>
                </c:pt>
                <c:pt idx="22">
                  <c:v>42978</c:v>
                </c:pt>
                <c:pt idx="23">
                  <c:v>42947</c:v>
                </c:pt>
                <c:pt idx="24">
                  <c:v>42916</c:v>
                </c:pt>
                <c:pt idx="25">
                  <c:v>42886</c:v>
                </c:pt>
                <c:pt idx="26">
                  <c:v>42853</c:v>
                </c:pt>
                <c:pt idx="27">
                  <c:v>42825</c:v>
                </c:pt>
                <c:pt idx="28">
                  <c:v>42794</c:v>
                </c:pt>
                <c:pt idx="29">
                  <c:v>42766</c:v>
                </c:pt>
                <c:pt idx="30">
                  <c:v>42734</c:v>
                </c:pt>
                <c:pt idx="31">
                  <c:v>42704</c:v>
                </c:pt>
                <c:pt idx="32">
                  <c:v>42674</c:v>
                </c:pt>
                <c:pt idx="33">
                  <c:v>42643</c:v>
                </c:pt>
                <c:pt idx="34">
                  <c:v>42613</c:v>
                </c:pt>
                <c:pt idx="35">
                  <c:v>42580</c:v>
                </c:pt>
                <c:pt idx="36">
                  <c:v>42551</c:v>
                </c:pt>
                <c:pt idx="37">
                  <c:v>42521</c:v>
                </c:pt>
                <c:pt idx="38">
                  <c:v>42489</c:v>
                </c:pt>
                <c:pt idx="39">
                  <c:v>42460</c:v>
                </c:pt>
                <c:pt idx="40">
                  <c:v>42429</c:v>
                </c:pt>
                <c:pt idx="41">
                  <c:v>42398</c:v>
                </c:pt>
                <c:pt idx="42">
                  <c:v>42369</c:v>
                </c:pt>
                <c:pt idx="43">
                  <c:v>42338</c:v>
                </c:pt>
                <c:pt idx="44">
                  <c:v>42307</c:v>
                </c:pt>
                <c:pt idx="45">
                  <c:v>42277</c:v>
                </c:pt>
                <c:pt idx="46">
                  <c:v>42247</c:v>
                </c:pt>
                <c:pt idx="47">
                  <c:v>42216</c:v>
                </c:pt>
                <c:pt idx="48">
                  <c:v>42185</c:v>
                </c:pt>
                <c:pt idx="49">
                  <c:v>42153</c:v>
                </c:pt>
                <c:pt idx="50">
                  <c:v>42124</c:v>
                </c:pt>
                <c:pt idx="51">
                  <c:v>42094</c:v>
                </c:pt>
                <c:pt idx="52">
                  <c:v>42062</c:v>
                </c:pt>
                <c:pt idx="53">
                  <c:v>42034</c:v>
                </c:pt>
                <c:pt idx="54">
                  <c:v>42004</c:v>
                </c:pt>
                <c:pt idx="55">
                  <c:v>41971</c:v>
                </c:pt>
                <c:pt idx="56">
                  <c:v>41943</c:v>
                </c:pt>
                <c:pt idx="57">
                  <c:v>41912</c:v>
                </c:pt>
                <c:pt idx="58">
                  <c:v>41880</c:v>
                </c:pt>
                <c:pt idx="59">
                  <c:v>41851</c:v>
                </c:pt>
                <c:pt idx="60">
                  <c:v>41820</c:v>
                </c:pt>
                <c:pt idx="61">
                  <c:v>41789</c:v>
                </c:pt>
                <c:pt idx="62">
                  <c:v>41759</c:v>
                </c:pt>
                <c:pt idx="63">
                  <c:v>41729</c:v>
                </c:pt>
                <c:pt idx="64">
                  <c:v>41698</c:v>
                </c:pt>
                <c:pt idx="65">
                  <c:v>41670</c:v>
                </c:pt>
                <c:pt idx="66">
                  <c:v>41639</c:v>
                </c:pt>
                <c:pt idx="67">
                  <c:v>41607</c:v>
                </c:pt>
                <c:pt idx="68">
                  <c:v>41578</c:v>
                </c:pt>
                <c:pt idx="69">
                  <c:v>41547</c:v>
                </c:pt>
                <c:pt idx="70">
                  <c:v>41516</c:v>
                </c:pt>
                <c:pt idx="71">
                  <c:v>41486</c:v>
                </c:pt>
                <c:pt idx="72">
                  <c:v>41453</c:v>
                </c:pt>
                <c:pt idx="73">
                  <c:v>41425</c:v>
                </c:pt>
                <c:pt idx="74">
                  <c:v>41394</c:v>
                </c:pt>
                <c:pt idx="75">
                  <c:v>41362</c:v>
                </c:pt>
                <c:pt idx="76">
                  <c:v>41333</c:v>
                </c:pt>
                <c:pt idx="77">
                  <c:v>41305</c:v>
                </c:pt>
                <c:pt idx="78">
                  <c:v>41274</c:v>
                </c:pt>
                <c:pt idx="79">
                  <c:v>41243</c:v>
                </c:pt>
                <c:pt idx="80">
                  <c:v>41213</c:v>
                </c:pt>
                <c:pt idx="81">
                  <c:v>41180</c:v>
                </c:pt>
                <c:pt idx="82">
                  <c:v>41152</c:v>
                </c:pt>
                <c:pt idx="83">
                  <c:v>41121</c:v>
                </c:pt>
                <c:pt idx="84">
                  <c:v>41089</c:v>
                </c:pt>
                <c:pt idx="85">
                  <c:v>41060</c:v>
                </c:pt>
                <c:pt idx="86">
                  <c:v>41029</c:v>
                </c:pt>
                <c:pt idx="87">
                  <c:v>40998</c:v>
                </c:pt>
                <c:pt idx="88">
                  <c:v>40968</c:v>
                </c:pt>
                <c:pt idx="89">
                  <c:v>40939</c:v>
                </c:pt>
                <c:pt idx="90">
                  <c:v>40907</c:v>
                </c:pt>
                <c:pt idx="91">
                  <c:v>40877</c:v>
                </c:pt>
                <c:pt idx="92">
                  <c:v>40847</c:v>
                </c:pt>
                <c:pt idx="93">
                  <c:v>40816</c:v>
                </c:pt>
                <c:pt idx="94">
                  <c:v>40786</c:v>
                </c:pt>
                <c:pt idx="95">
                  <c:v>40753</c:v>
                </c:pt>
                <c:pt idx="96">
                  <c:v>40724</c:v>
                </c:pt>
                <c:pt idx="97">
                  <c:v>40694</c:v>
                </c:pt>
                <c:pt idx="98">
                  <c:v>40662</c:v>
                </c:pt>
                <c:pt idx="99">
                  <c:v>40633</c:v>
                </c:pt>
                <c:pt idx="100">
                  <c:v>40602</c:v>
                </c:pt>
                <c:pt idx="101">
                  <c:v>40574</c:v>
                </c:pt>
                <c:pt idx="102">
                  <c:v>40543</c:v>
                </c:pt>
                <c:pt idx="103">
                  <c:v>40512</c:v>
                </c:pt>
                <c:pt idx="104">
                  <c:v>40480</c:v>
                </c:pt>
                <c:pt idx="105">
                  <c:v>40451</c:v>
                </c:pt>
                <c:pt idx="106">
                  <c:v>40421</c:v>
                </c:pt>
                <c:pt idx="107">
                  <c:v>40389</c:v>
                </c:pt>
                <c:pt idx="108">
                  <c:v>40359</c:v>
                </c:pt>
                <c:pt idx="109">
                  <c:v>40329</c:v>
                </c:pt>
                <c:pt idx="110">
                  <c:v>40298</c:v>
                </c:pt>
                <c:pt idx="111">
                  <c:v>40268</c:v>
                </c:pt>
                <c:pt idx="112">
                  <c:v>40235</c:v>
                </c:pt>
                <c:pt idx="113">
                  <c:v>40207</c:v>
                </c:pt>
                <c:pt idx="114">
                  <c:v>40178</c:v>
                </c:pt>
                <c:pt idx="115">
                  <c:v>40147</c:v>
                </c:pt>
                <c:pt idx="116">
                  <c:v>40116</c:v>
                </c:pt>
                <c:pt idx="117">
                  <c:v>40086</c:v>
                </c:pt>
                <c:pt idx="118">
                  <c:v>40056</c:v>
                </c:pt>
                <c:pt idx="119">
                  <c:v>40025</c:v>
                </c:pt>
                <c:pt idx="120">
                  <c:v>39994</c:v>
                </c:pt>
                <c:pt idx="121">
                  <c:v>39962</c:v>
                </c:pt>
                <c:pt idx="122">
                  <c:v>39933</c:v>
                </c:pt>
                <c:pt idx="123">
                  <c:v>39903</c:v>
                </c:pt>
                <c:pt idx="124">
                  <c:v>39871</c:v>
                </c:pt>
                <c:pt idx="125">
                  <c:v>39843</c:v>
                </c:pt>
                <c:pt idx="126">
                  <c:v>39813</c:v>
                </c:pt>
                <c:pt idx="127">
                  <c:v>39780</c:v>
                </c:pt>
                <c:pt idx="128">
                  <c:v>39752</c:v>
                </c:pt>
                <c:pt idx="129">
                  <c:v>39721</c:v>
                </c:pt>
                <c:pt idx="130">
                  <c:v>39689</c:v>
                </c:pt>
                <c:pt idx="131">
                  <c:v>39660</c:v>
                </c:pt>
                <c:pt idx="132">
                  <c:v>39629</c:v>
                </c:pt>
                <c:pt idx="133">
                  <c:v>39598</c:v>
                </c:pt>
                <c:pt idx="134">
                  <c:v>39568</c:v>
                </c:pt>
                <c:pt idx="135">
                  <c:v>39538</c:v>
                </c:pt>
                <c:pt idx="136">
                  <c:v>39507</c:v>
                </c:pt>
                <c:pt idx="137">
                  <c:v>39478</c:v>
                </c:pt>
                <c:pt idx="138">
                  <c:v>39447</c:v>
                </c:pt>
                <c:pt idx="139">
                  <c:v>39416</c:v>
                </c:pt>
                <c:pt idx="140">
                  <c:v>39386</c:v>
                </c:pt>
                <c:pt idx="141">
                  <c:v>39353</c:v>
                </c:pt>
                <c:pt idx="142">
                  <c:v>39325</c:v>
                </c:pt>
                <c:pt idx="143">
                  <c:v>39294</c:v>
                </c:pt>
                <c:pt idx="144">
                  <c:v>39262</c:v>
                </c:pt>
                <c:pt idx="145">
                  <c:v>39233</c:v>
                </c:pt>
                <c:pt idx="146">
                  <c:v>39202</c:v>
                </c:pt>
                <c:pt idx="147">
                  <c:v>39171</c:v>
                </c:pt>
                <c:pt idx="148">
                  <c:v>39141</c:v>
                </c:pt>
                <c:pt idx="149">
                  <c:v>39113</c:v>
                </c:pt>
                <c:pt idx="150">
                  <c:v>39080</c:v>
                </c:pt>
                <c:pt idx="151">
                  <c:v>39051</c:v>
                </c:pt>
                <c:pt idx="152">
                  <c:v>39021</c:v>
                </c:pt>
                <c:pt idx="153">
                  <c:v>38989</c:v>
                </c:pt>
                <c:pt idx="154">
                  <c:v>38960</c:v>
                </c:pt>
                <c:pt idx="155">
                  <c:v>38929</c:v>
                </c:pt>
                <c:pt idx="156">
                  <c:v>38898</c:v>
                </c:pt>
                <c:pt idx="157">
                  <c:v>38868</c:v>
                </c:pt>
                <c:pt idx="158">
                  <c:v>38835</c:v>
                </c:pt>
                <c:pt idx="159">
                  <c:v>38807</c:v>
                </c:pt>
                <c:pt idx="160">
                  <c:v>38776</c:v>
                </c:pt>
                <c:pt idx="161">
                  <c:v>38748</c:v>
                </c:pt>
                <c:pt idx="162">
                  <c:v>38716</c:v>
                </c:pt>
                <c:pt idx="163">
                  <c:v>38686</c:v>
                </c:pt>
                <c:pt idx="164">
                  <c:v>38656</c:v>
                </c:pt>
                <c:pt idx="165">
                  <c:v>38625</c:v>
                </c:pt>
                <c:pt idx="166">
                  <c:v>38595</c:v>
                </c:pt>
                <c:pt idx="167">
                  <c:v>38562</c:v>
                </c:pt>
                <c:pt idx="168">
                  <c:v>38533</c:v>
                </c:pt>
                <c:pt idx="169">
                  <c:v>38503</c:v>
                </c:pt>
                <c:pt idx="170">
                  <c:v>38471</c:v>
                </c:pt>
                <c:pt idx="171">
                  <c:v>38442</c:v>
                </c:pt>
                <c:pt idx="172">
                  <c:v>38411</c:v>
                </c:pt>
                <c:pt idx="173">
                  <c:v>38383</c:v>
                </c:pt>
                <c:pt idx="174">
                  <c:v>38352</c:v>
                </c:pt>
                <c:pt idx="175">
                  <c:v>38321</c:v>
                </c:pt>
                <c:pt idx="176">
                  <c:v>38289</c:v>
                </c:pt>
                <c:pt idx="177">
                  <c:v>38260</c:v>
                </c:pt>
                <c:pt idx="178">
                  <c:v>38230</c:v>
                </c:pt>
                <c:pt idx="179">
                  <c:v>38198</c:v>
                </c:pt>
                <c:pt idx="180">
                  <c:v>38168</c:v>
                </c:pt>
                <c:pt idx="181">
                  <c:v>38138</c:v>
                </c:pt>
                <c:pt idx="182">
                  <c:v>38107</c:v>
                </c:pt>
                <c:pt idx="183">
                  <c:v>38077</c:v>
                </c:pt>
                <c:pt idx="184">
                  <c:v>38044</c:v>
                </c:pt>
                <c:pt idx="185">
                  <c:v>38016</c:v>
                </c:pt>
                <c:pt idx="186">
                  <c:v>37986</c:v>
                </c:pt>
                <c:pt idx="187">
                  <c:v>37953</c:v>
                </c:pt>
                <c:pt idx="188">
                  <c:v>37925</c:v>
                </c:pt>
                <c:pt idx="189">
                  <c:v>37894</c:v>
                </c:pt>
                <c:pt idx="190">
                  <c:v>37862</c:v>
                </c:pt>
                <c:pt idx="191">
                  <c:v>37833</c:v>
                </c:pt>
                <c:pt idx="192">
                  <c:v>37802</c:v>
                </c:pt>
                <c:pt idx="193">
                  <c:v>37771</c:v>
                </c:pt>
                <c:pt idx="194">
                  <c:v>37741</c:v>
                </c:pt>
                <c:pt idx="195">
                  <c:v>37711</c:v>
                </c:pt>
                <c:pt idx="196">
                  <c:v>37680</c:v>
                </c:pt>
                <c:pt idx="197">
                  <c:v>37652</c:v>
                </c:pt>
                <c:pt idx="198">
                  <c:v>37621</c:v>
                </c:pt>
                <c:pt idx="199">
                  <c:v>37589</c:v>
                </c:pt>
                <c:pt idx="200">
                  <c:v>37560</c:v>
                </c:pt>
                <c:pt idx="201">
                  <c:v>37529</c:v>
                </c:pt>
                <c:pt idx="202">
                  <c:v>37498</c:v>
                </c:pt>
                <c:pt idx="203">
                  <c:v>37468</c:v>
                </c:pt>
                <c:pt idx="204">
                  <c:v>37435</c:v>
                </c:pt>
                <c:pt idx="205">
                  <c:v>37407</c:v>
                </c:pt>
                <c:pt idx="206">
                  <c:v>37376</c:v>
                </c:pt>
                <c:pt idx="207">
                  <c:v>37344</c:v>
                </c:pt>
                <c:pt idx="208">
                  <c:v>37315</c:v>
                </c:pt>
                <c:pt idx="209">
                  <c:v>37287</c:v>
                </c:pt>
                <c:pt idx="210">
                  <c:v>37256</c:v>
                </c:pt>
                <c:pt idx="211">
                  <c:v>37225</c:v>
                </c:pt>
                <c:pt idx="212">
                  <c:v>37195</c:v>
                </c:pt>
                <c:pt idx="213">
                  <c:v>37162</c:v>
                </c:pt>
                <c:pt idx="214">
                  <c:v>37134</c:v>
                </c:pt>
                <c:pt idx="215">
                  <c:v>37103</c:v>
                </c:pt>
                <c:pt idx="216">
                  <c:v>37071</c:v>
                </c:pt>
                <c:pt idx="217">
                  <c:v>37042</c:v>
                </c:pt>
                <c:pt idx="218">
                  <c:v>37011</c:v>
                </c:pt>
                <c:pt idx="219">
                  <c:v>36980</c:v>
                </c:pt>
                <c:pt idx="220">
                  <c:v>36950</c:v>
                </c:pt>
                <c:pt idx="221">
                  <c:v>36922</c:v>
                </c:pt>
                <c:pt idx="222">
                  <c:v>36889</c:v>
                </c:pt>
                <c:pt idx="223">
                  <c:v>36860</c:v>
                </c:pt>
              </c:numCache>
            </c:numRef>
          </c:cat>
          <c:val>
            <c:numRef>
              <c:f>Yields!$C$2:$C$241</c:f>
              <c:numCache>
                <c:formatCode>General</c:formatCode>
                <c:ptCount val="240"/>
                <c:pt idx="0">
                  <c:v>1.385</c:v>
                </c:pt>
                <c:pt idx="1">
                  <c:v>1.5609999999999999</c:v>
                </c:pt>
                <c:pt idx="2">
                  <c:v>1.7949999999999999</c:v>
                </c:pt>
                <c:pt idx="3">
                  <c:v>1.859</c:v>
                </c:pt>
                <c:pt idx="4">
                  <c:v>2.1419999999999999</c:v>
                </c:pt>
                <c:pt idx="5">
                  <c:v>2.2829999999999999</c:v>
                </c:pt>
                <c:pt idx="6">
                  <c:v>2.3580000000000001</c:v>
                </c:pt>
                <c:pt idx="7">
                  <c:v>2.5459999999999998</c:v>
                </c:pt>
                <c:pt idx="8">
                  <c:v>2.528</c:v>
                </c:pt>
                <c:pt idx="9">
                  <c:v>2.5659999999999998</c:v>
                </c:pt>
                <c:pt idx="10">
                  <c:v>2.468</c:v>
                </c:pt>
                <c:pt idx="11">
                  <c:v>2.5590000000000002</c:v>
                </c:pt>
                <c:pt idx="12">
                  <c:v>2.5449999999999999</c:v>
                </c:pt>
                <c:pt idx="13">
                  <c:v>2.573</c:v>
                </c:pt>
                <c:pt idx="14">
                  <c:v>2.641</c:v>
                </c:pt>
                <c:pt idx="15">
                  <c:v>2.5529999999999999</c:v>
                </c:pt>
                <c:pt idx="16">
                  <c:v>2.5990000000000002</c:v>
                </c:pt>
                <c:pt idx="17">
                  <c:v>2.5979999999999999</c:v>
                </c:pt>
                <c:pt idx="18">
                  <c:v>2.5329999999999999</c:v>
                </c:pt>
                <c:pt idx="19">
                  <c:v>2.3769999999999998</c:v>
                </c:pt>
                <c:pt idx="20">
                  <c:v>2.444</c:v>
                </c:pt>
                <c:pt idx="21">
                  <c:v>2.59</c:v>
                </c:pt>
                <c:pt idx="22">
                  <c:v>2.4860000000000002</c:v>
                </c:pt>
                <c:pt idx="23">
                  <c:v>2.4260000000000002</c:v>
                </c:pt>
                <c:pt idx="24">
                  <c:v>2.4300000000000002</c:v>
                </c:pt>
                <c:pt idx="25">
                  <c:v>2.2189999999999999</c:v>
                </c:pt>
                <c:pt idx="26">
                  <c:v>2.383</c:v>
                </c:pt>
                <c:pt idx="27">
                  <c:v>2.4670000000000001</c:v>
                </c:pt>
                <c:pt idx="28">
                  <c:v>2.5030000000000001</c:v>
                </c:pt>
                <c:pt idx="29">
                  <c:v>2.4820000000000002</c:v>
                </c:pt>
                <c:pt idx="30">
                  <c:v>2.5710000000000002</c:v>
                </c:pt>
                <c:pt idx="31">
                  <c:v>2.492</c:v>
                </c:pt>
                <c:pt idx="32">
                  <c:v>2.2189999999999999</c:v>
                </c:pt>
                <c:pt idx="33">
                  <c:v>1.996</c:v>
                </c:pt>
                <c:pt idx="34">
                  <c:v>1.92</c:v>
                </c:pt>
                <c:pt idx="35">
                  <c:v>1.9810000000000001</c:v>
                </c:pt>
                <c:pt idx="36">
                  <c:v>2.0720000000000001</c:v>
                </c:pt>
                <c:pt idx="37">
                  <c:v>2.2330000000000001</c:v>
                </c:pt>
                <c:pt idx="38">
                  <c:v>2.452</c:v>
                </c:pt>
                <c:pt idx="39">
                  <c:v>2.4860000000000002</c:v>
                </c:pt>
                <c:pt idx="40">
                  <c:v>2.391</c:v>
                </c:pt>
                <c:pt idx="41">
                  <c:v>2.5259999999999998</c:v>
                </c:pt>
                <c:pt idx="42">
                  <c:v>2.6960000000000002</c:v>
                </c:pt>
                <c:pt idx="43">
                  <c:v>2.7090000000000001</c:v>
                </c:pt>
                <c:pt idx="44">
                  <c:v>2.464</c:v>
                </c:pt>
                <c:pt idx="45">
                  <c:v>2.488</c:v>
                </c:pt>
                <c:pt idx="46">
                  <c:v>2.4590000000000001</c:v>
                </c:pt>
                <c:pt idx="47">
                  <c:v>2.5489999999999999</c:v>
                </c:pt>
                <c:pt idx="48">
                  <c:v>2.7309999999999999</c:v>
                </c:pt>
                <c:pt idx="49">
                  <c:v>2.5259999999999998</c:v>
                </c:pt>
                <c:pt idx="50">
                  <c:v>2.524</c:v>
                </c:pt>
                <c:pt idx="51">
                  <c:v>2.2690000000000001</c:v>
                </c:pt>
                <c:pt idx="52">
                  <c:v>2.3730000000000002</c:v>
                </c:pt>
                <c:pt idx="53">
                  <c:v>2.4460000000000002</c:v>
                </c:pt>
                <c:pt idx="54">
                  <c:v>2.6970000000000001</c:v>
                </c:pt>
                <c:pt idx="55">
                  <c:v>2.972</c:v>
                </c:pt>
                <c:pt idx="56">
                  <c:v>3.14</c:v>
                </c:pt>
                <c:pt idx="57">
                  <c:v>3.25</c:v>
                </c:pt>
                <c:pt idx="58">
                  <c:v>3.1309999999999998</c:v>
                </c:pt>
                <c:pt idx="59">
                  <c:v>3.2519999999999998</c:v>
                </c:pt>
                <c:pt idx="60">
                  <c:v>3.2370000000000001</c:v>
                </c:pt>
                <c:pt idx="61">
                  <c:v>3.3159999999999998</c:v>
                </c:pt>
                <c:pt idx="62">
                  <c:v>3.4990000000000001</c:v>
                </c:pt>
                <c:pt idx="63">
                  <c:v>3.597</c:v>
                </c:pt>
                <c:pt idx="64">
                  <c:v>3.5030000000000001</c:v>
                </c:pt>
                <c:pt idx="65">
                  <c:v>3.516</c:v>
                </c:pt>
                <c:pt idx="66">
                  <c:v>3.6509999999999998</c:v>
                </c:pt>
                <c:pt idx="67">
                  <c:v>3.6629999999999998</c:v>
                </c:pt>
                <c:pt idx="68">
                  <c:v>3.59</c:v>
                </c:pt>
                <c:pt idx="69">
                  <c:v>3.504</c:v>
                </c:pt>
                <c:pt idx="70">
                  <c:v>3.5270000000000001</c:v>
                </c:pt>
                <c:pt idx="71">
                  <c:v>3.3809999999999998</c:v>
                </c:pt>
                <c:pt idx="72">
                  <c:v>3.5510000000000002</c:v>
                </c:pt>
                <c:pt idx="73">
                  <c:v>3.2930000000000001</c:v>
                </c:pt>
                <c:pt idx="74">
                  <c:v>3.258</c:v>
                </c:pt>
                <c:pt idx="75">
                  <c:v>3.5329999999999999</c:v>
                </c:pt>
                <c:pt idx="76">
                  <c:v>3.395</c:v>
                </c:pt>
                <c:pt idx="77">
                  <c:v>3.4630000000000001</c:v>
                </c:pt>
                <c:pt idx="78">
                  <c:v>3.3580000000000001</c:v>
                </c:pt>
                <c:pt idx="79">
                  <c:v>3.3769999999999998</c:v>
                </c:pt>
                <c:pt idx="80">
                  <c:v>3.3029999999999999</c:v>
                </c:pt>
                <c:pt idx="81">
                  <c:v>3.2829999999999999</c:v>
                </c:pt>
                <c:pt idx="82">
                  <c:v>3.464</c:v>
                </c:pt>
                <c:pt idx="83">
                  <c:v>3.5880000000000001</c:v>
                </c:pt>
                <c:pt idx="84">
                  <c:v>3.5609999999999999</c:v>
                </c:pt>
                <c:pt idx="85">
                  <c:v>3.411</c:v>
                </c:pt>
                <c:pt idx="86">
                  <c:v>4.117</c:v>
                </c:pt>
                <c:pt idx="87">
                  <c:v>4.4249999999999998</c:v>
                </c:pt>
                <c:pt idx="88">
                  <c:v>4.5759999999999996</c:v>
                </c:pt>
                <c:pt idx="89">
                  <c:v>4.8319999999999999</c:v>
                </c:pt>
                <c:pt idx="90">
                  <c:v>4.5449999999999999</c:v>
                </c:pt>
                <c:pt idx="91">
                  <c:v>4.5170000000000003</c:v>
                </c:pt>
                <c:pt idx="92">
                  <c:v>4.87</c:v>
                </c:pt>
                <c:pt idx="93">
                  <c:v>4.6150000000000002</c:v>
                </c:pt>
                <c:pt idx="94">
                  <c:v>4.6989999999999998</c:v>
                </c:pt>
                <c:pt idx="95">
                  <c:v>5.1189999999999998</c:v>
                </c:pt>
                <c:pt idx="96">
                  <c:v>5.4029999999999996</c:v>
                </c:pt>
                <c:pt idx="97">
                  <c:v>5.41</c:v>
                </c:pt>
                <c:pt idx="98">
                  <c:v>5.593</c:v>
                </c:pt>
                <c:pt idx="99">
                  <c:v>5.5650000000000004</c:v>
                </c:pt>
                <c:pt idx="100">
                  <c:v>5.6310000000000002</c:v>
                </c:pt>
                <c:pt idx="101">
                  <c:v>5.6189999999999998</c:v>
                </c:pt>
                <c:pt idx="102">
                  <c:v>5.7629999999999999</c:v>
                </c:pt>
                <c:pt idx="103">
                  <c:v>5.62</c:v>
                </c:pt>
                <c:pt idx="104">
                  <c:v>5.4630000000000001</c:v>
                </c:pt>
                <c:pt idx="105">
                  <c:v>5.3979999999999997</c:v>
                </c:pt>
                <c:pt idx="106">
                  <c:v>4.97</c:v>
                </c:pt>
                <c:pt idx="107">
                  <c:v>5.3109999999999999</c:v>
                </c:pt>
                <c:pt idx="108">
                  <c:v>5.2789999999999999</c:v>
                </c:pt>
                <c:pt idx="109">
                  <c:v>5.4740000000000002</c:v>
                </c:pt>
                <c:pt idx="110">
                  <c:v>5.7430000000000003</c:v>
                </c:pt>
                <c:pt idx="111">
                  <c:v>5.7329999999999997</c:v>
                </c:pt>
                <c:pt idx="112">
                  <c:v>5.391</c:v>
                </c:pt>
                <c:pt idx="113">
                  <c:v>5.431</c:v>
                </c:pt>
                <c:pt idx="114">
                  <c:v>5.625</c:v>
                </c:pt>
                <c:pt idx="115">
                  <c:v>5.4370000000000003</c:v>
                </c:pt>
                <c:pt idx="116">
                  <c:v>5.7149999999999999</c:v>
                </c:pt>
                <c:pt idx="117">
                  <c:v>5.8869999999999996</c:v>
                </c:pt>
                <c:pt idx="118">
                  <c:v>5.56</c:v>
                </c:pt>
                <c:pt idx="119">
                  <c:v>5.468</c:v>
                </c:pt>
                <c:pt idx="120">
                  <c:v>5.383</c:v>
                </c:pt>
                <c:pt idx="121">
                  <c:v>5.1079999999999997</c:v>
                </c:pt>
                <c:pt idx="122">
                  <c:v>4.9509999999999996</c:v>
                </c:pt>
                <c:pt idx="123">
                  <c:v>5.0179999999999998</c:v>
                </c:pt>
                <c:pt idx="124">
                  <c:v>4.8680000000000003</c:v>
                </c:pt>
                <c:pt idx="125">
                  <c:v>4.4939999999999998</c:v>
                </c:pt>
                <c:pt idx="126">
                  <c:v>4.9400000000000004</c:v>
                </c:pt>
                <c:pt idx="127">
                  <c:v>5.0869999999999997</c:v>
                </c:pt>
                <c:pt idx="128">
                  <c:v>6.0019999999999998</c:v>
                </c:pt>
                <c:pt idx="129">
                  <c:v>6.6189999999999998</c:v>
                </c:pt>
                <c:pt idx="130">
                  <c:v>6.8250000000000002</c:v>
                </c:pt>
                <c:pt idx="131">
                  <c:v>7.3460000000000001</c:v>
                </c:pt>
                <c:pt idx="132">
                  <c:v>7.7359999999999998</c:v>
                </c:pt>
                <c:pt idx="133">
                  <c:v>7.6319999999999997</c:v>
                </c:pt>
                <c:pt idx="134">
                  <c:v>7.47</c:v>
                </c:pt>
                <c:pt idx="135">
                  <c:v>7.3129999999999997</c:v>
                </c:pt>
                <c:pt idx="136">
                  <c:v>7.6109999999999998</c:v>
                </c:pt>
                <c:pt idx="137">
                  <c:v>7.2050000000000001</c:v>
                </c:pt>
                <c:pt idx="138">
                  <c:v>7.3490000000000002</c:v>
                </c:pt>
                <c:pt idx="139">
                  <c:v>7.1760000000000002</c:v>
                </c:pt>
                <c:pt idx="140">
                  <c:v>7.0970000000000004</c:v>
                </c:pt>
                <c:pt idx="141">
                  <c:v>6.8479999999999999</c:v>
                </c:pt>
                <c:pt idx="142">
                  <c:v>6.7110000000000003</c:v>
                </c:pt>
                <c:pt idx="143">
                  <c:v>6.7519999999999998</c:v>
                </c:pt>
                <c:pt idx="144">
                  <c:v>6.7359999999999998</c:v>
                </c:pt>
                <c:pt idx="145">
                  <c:v>6.4859999999999998</c:v>
                </c:pt>
                <c:pt idx="146">
                  <c:v>6.3710000000000004</c:v>
                </c:pt>
                <c:pt idx="147">
                  <c:v>6.4409999999999998</c:v>
                </c:pt>
                <c:pt idx="148">
                  <c:v>6.2130000000000001</c:v>
                </c:pt>
                <c:pt idx="149">
                  <c:v>6.3810000000000002</c:v>
                </c:pt>
                <c:pt idx="150">
                  <c:v>6.3840000000000003</c:v>
                </c:pt>
                <c:pt idx="151">
                  <c:v>6.1929999999999996</c:v>
                </c:pt>
                <c:pt idx="152">
                  <c:v>6.2619999999999996</c:v>
                </c:pt>
                <c:pt idx="153">
                  <c:v>6.0510000000000002</c:v>
                </c:pt>
                <c:pt idx="154">
                  <c:v>6.1189999999999998</c:v>
                </c:pt>
                <c:pt idx="155">
                  <c:v>6.25</c:v>
                </c:pt>
                <c:pt idx="156">
                  <c:v>6.101</c:v>
                </c:pt>
                <c:pt idx="157">
                  <c:v>5.9989999999999997</c:v>
                </c:pt>
                <c:pt idx="158">
                  <c:v>5.9489999999999998</c:v>
                </c:pt>
                <c:pt idx="159">
                  <c:v>5.6529999999999996</c:v>
                </c:pt>
                <c:pt idx="160">
                  <c:v>5.5679999999999996</c:v>
                </c:pt>
                <c:pt idx="161">
                  <c:v>5.5979999999999999</c:v>
                </c:pt>
                <c:pt idx="162">
                  <c:v>5.5460000000000003</c:v>
                </c:pt>
                <c:pt idx="163">
                  <c:v>5.6319999999999997</c:v>
                </c:pt>
                <c:pt idx="164">
                  <c:v>5.7</c:v>
                </c:pt>
                <c:pt idx="165">
                  <c:v>5.6310000000000002</c:v>
                </c:pt>
                <c:pt idx="166">
                  <c:v>5.3559999999999999</c:v>
                </c:pt>
                <c:pt idx="167">
                  <c:v>5.452</c:v>
                </c:pt>
                <c:pt idx="168">
                  <c:v>5.4550000000000001</c:v>
                </c:pt>
                <c:pt idx="169">
                  <c:v>5.4960000000000004</c:v>
                </c:pt>
                <c:pt idx="170">
                  <c:v>5.6310000000000002</c:v>
                </c:pt>
                <c:pt idx="171">
                  <c:v>5.9349999999999996</c:v>
                </c:pt>
                <c:pt idx="172">
                  <c:v>5.8369999999999997</c:v>
                </c:pt>
                <c:pt idx="173">
                  <c:v>5.5839999999999996</c:v>
                </c:pt>
                <c:pt idx="174">
                  <c:v>5.4489999999999998</c:v>
                </c:pt>
                <c:pt idx="175">
                  <c:v>5.3090000000000002</c:v>
                </c:pt>
                <c:pt idx="176">
                  <c:v>5.4729999999999999</c:v>
                </c:pt>
                <c:pt idx="177">
                  <c:v>5.54</c:v>
                </c:pt>
                <c:pt idx="178">
                  <c:v>5.5960000000000001</c:v>
                </c:pt>
                <c:pt idx="179">
                  <c:v>5.8209999999999997</c:v>
                </c:pt>
                <c:pt idx="180">
                  <c:v>5.8</c:v>
                </c:pt>
                <c:pt idx="181">
                  <c:v>5.7590000000000003</c:v>
                </c:pt>
                <c:pt idx="182">
                  <c:v>5.8860000000000001</c:v>
                </c:pt>
                <c:pt idx="183">
                  <c:v>5.5380000000000003</c:v>
                </c:pt>
                <c:pt idx="184">
                  <c:v>5.6779999999999999</c:v>
                </c:pt>
                <c:pt idx="185">
                  <c:v>5.8689999999999998</c:v>
                </c:pt>
                <c:pt idx="186">
                  <c:v>5.7039999999999997</c:v>
                </c:pt>
                <c:pt idx="187">
                  <c:v>6.0170000000000003</c:v>
                </c:pt>
                <c:pt idx="188">
                  <c:v>5.7290000000000001</c:v>
                </c:pt>
                <c:pt idx="189">
                  <c:v>5.3159999999999998</c:v>
                </c:pt>
                <c:pt idx="190">
                  <c:v>5.3239999999999998</c:v>
                </c:pt>
                <c:pt idx="191">
                  <c:v>5.1239999999999997</c:v>
                </c:pt>
                <c:pt idx="192">
                  <c:v>4.8250000000000002</c:v>
                </c:pt>
                <c:pt idx="193">
                  <c:v>4.7759999999999998</c:v>
                </c:pt>
                <c:pt idx="194">
                  <c:v>5.0129999999999999</c:v>
                </c:pt>
                <c:pt idx="195">
                  <c:v>5.032</c:v>
                </c:pt>
                <c:pt idx="196">
                  <c:v>4.8239999999999998</c:v>
                </c:pt>
                <c:pt idx="197">
                  <c:v>4.9889999999999999</c:v>
                </c:pt>
                <c:pt idx="198">
                  <c:v>4.9859999999999998</c:v>
                </c:pt>
                <c:pt idx="199">
                  <c:v>5.3840000000000003</c:v>
                </c:pt>
                <c:pt idx="200">
                  <c:v>5.3159999999999998</c:v>
                </c:pt>
                <c:pt idx="201">
                  <c:v>5.2610000000000001</c:v>
                </c:pt>
                <c:pt idx="202">
                  <c:v>5.5490000000000004</c:v>
                </c:pt>
                <c:pt idx="203">
                  <c:v>5.6639999999999997</c:v>
                </c:pt>
                <c:pt idx="204">
                  <c:v>5.851</c:v>
                </c:pt>
                <c:pt idx="205">
                  <c:v>6.0659999999999998</c:v>
                </c:pt>
                <c:pt idx="206">
                  <c:v>5.7629999999999999</c:v>
                </c:pt>
                <c:pt idx="207">
                  <c:v>6.0170000000000003</c:v>
                </c:pt>
                <c:pt idx="208">
                  <c:v>5.5339999999999998</c:v>
                </c:pt>
                <c:pt idx="209">
                  <c:v>5.556</c:v>
                </c:pt>
                <c:pt idx="210">
                  <c:v>5.3929999999999998</c:v>
                </c:pt>
                <c:pt idx="211">
                  <c:v>5.069</c:v>
                </c:pt>
                <c:pt idx="212">
                  <c:v>4.6849999999999996</c:v>
                </c:pt>
                <c:pt idx="213">
                  <c:v>4.9790000000000001</c:v>
                </c:pt>
                <c:pt idx="214">
                  <c:v>5.266</c:v>
                </c:pt>
                <c:pt idx="215">
                  <c:v>5.8289999999999997</c:v>
                </c:pt>
                <c:pt idx="216">
                  <c:v>5.7919999999999998</c:v>
                </c:pt>
                <c:pt idx="217">
                  <c:v>5.6459999999999999</c:v>
                </c:pt>
                <c:pt idx="218">
                  <c:v>5.4279999999999999</c:v>
                </c:pt>
                <c:pt idx="219">
                  <c:v>5.1230000000000002</c:v>
                </c:pt>
                <c:pt idx="220">
                  <c:v>5.2220000000000004</c:v>
                </c:pt>
                <c:pt idx="221">
                  <c:v>5.29</c:v>
                </c:pt>
                <c:pt idx="222">
                  <c:v>5.6390000000000002</c:v>
                </c:pt>
                <c:pt idx="223">
                  <c:v>6.0179999999999998</c:v>
                </c:pt>
                <c:pt idx="224">
                  <c:v>6.3959999999999999</c:v>
                </c:pt>
                <c:pt idx="225">
                  <c:v>6.4660000000000002</c:v>
                </c:pt>
                <c:pt idx="226">
                  <c:v>6.5839999999999996</c:v>
                </c:pt>
                <c:pt idx="227">
                  <c:v>6.4619999999999997</c:v>
                </c:pt>
                <c:pt idx="228">
                  <c:v>6.2939999999999996</c:v>
                </c:pt>
                <c:pt idx="229">
                  <c:v>6.4640000000000004</c:v>
                </c:pt>
                <c:pt idx="230">
                  <c:v>6.649</c:v>
                </c:pt>
                <c:pt idx="231">
                  <c:v>6.5439999999999996</c:v>
                </c:pt>
                <c:pt idx="232">
                  <c:v>6.6550000000000002</c:v>
                </c:pt>
                <c:pt idx="233">
                  <c:v>6.9790000000000001</c:v>
                </c:pt>
                <c:pt idx="234">
                  <c:v>6.7619999999999996</c:v>
                </c:pt>
                <c:pt idx="235">
                  <c:v>6.4409999999999998</c:v>
                </c:pt>
                <c:pt idx="236">
                  <c:v>6.3550000000000004</c:v>
                </c:pt>
                <c:pt idx="237">
                  <c:v>5.9640000000000004</c:v>
                </c:pt>
                <c:pt idx="238">
                  <c:v>6.0339999999999998</c:v>
                </c:pt>
                <c:pt idx="239">
                  <c:v>5.8650000000000002</c:v>
                </c:pt>
              </c:numCache>
            </c:numRef>
          </c:val>
          <c:smooth val="0"/>
          <c:extLst xmlns:c16r2="http://schemas.microsoft.com/office/drawing/2015/06/chart">
            <c:ext xmlns:c16="http://schemas.microsoft.com/office/drawing/2014/chart" uri="{C3380CC4-5D6E-409C-BE32-E72D297353CC}">
              <c16:uniqueId val="{00000000-9707-4578-82FA-9088F298EB43}"/>
            </c:ext>
          </c:extLst>
        </c:ser>
        <c:ser>
          <c:idx val="1"/>
          <c:order val="1"/>
          <c:tx>
            <c:strRef>
              <c:f>Yields!$D$1</c:f>
              <c:strCache>
                <c:ptCount val="1"/>
                <c:pt idx="0">
                  <c:v>20 Yr Average</c:v>
                </c:pt>
              </c:strCache>
            </c:strRef>
          </c:tx>
          <c:spPr>
            <a:ln w="22225">
              <a:solidFill>
                <a:schemeClr val="tx2"/>
              </a:solidFill>
              <a:prstDash val="dash"/>
            </a:ln>
          </c:spPr>
          <c:marker>
            <c:symbol val="none"/>
          </c:marker>
          <c:cat>
            <c:numRef>
              <c:f>Yields!$A$2:$A$225</c:f>
              <c:numCache>
                <c:formatCode>m/d/yyyy</c:formatCode>
                <c:ptCount val="224"/>
                <c:pt idx="0">
                  <c:v>43644</c:v>
                </c:pt>
                <c:pt idx="1">
                  <c:v>43616</c:v>
                </c:pt>
                <c:pt idx="2">
                  <c:v>43585</c:v>
                </c:pt>
                <c:pt idx="3">
                  <c:v>43553</c:v>
                </c:pt>
                <c:pt idx="4">
                  <c:v>43524</c:v>
                </c:pt>
                <c:pt idx="5">
                  <c:v>43496</c:v>
                </c:pt>
                <c:pt idx="6">
                  <c:v>43465</c:v>
                </c:pt>
                <c:pt idx="7">
                  <c:v>43434</c:v>
                </c:pt>
                <c:pt idx="8">
                  <c:v>43404</c:v>
                </c:pt>
                <c:pt idx="9">
                  <c:v>43371</c:v>
                </c:pt>
                <c:pt idx="10">
                  <c:v>43343</c:v>
                </c:pt>
                <c:pt idx="11">
                  <c:v>43312</c:v>
                </c:pt>
                <c:pt idx="12">
                  <c:v>43280</c:v>
                </c:pt>
                <c:pt idx="13">
                  <c:v>43251</c:v>
                </c:pt>
                <c:pt idx="14">
                  <c:v>43220</c:v>
                </c:pt>
                <c:pt idx="15">
                  <c:v>43189</c:v>
                </c:pt>
                <c:pt idx="16">
                  <c:v>43159</c:v>
                </c:pt>
                <c:pt idx="17">
                  <c:v>43131</c:v>
                </c:pt>
                <c:pt idx="18">
                  <c:v>43098</c:v>
                </c:pt>
                <c:pt idx="19">
                  <c:v>43069</c:v>
                </c:pt>
                <c:pt idx="20">
                  <c:v>43039</c:v>
                </c:pt>
                <c:pt idx="21">
                  <c:v>43007</c:v>
                </c:pt>
                <c:pt idx="22">
                  <c:v>42978</c:v>
                </c:pt>
                <c:pt idx="23">
                  <c:v>42947</c:v>
                </c:pt>
                <c:pt idx="24">
                  <c:v>42916</c:v>
                </c:pt>
                <c:pt idx="25">
                  <c:v>42886</c:v>
                </c:pt>
                <c:pt idx="26">
                  <c:v>42853</c:v>
                </c:pt>
                <c:pt idx="27">
                  <c:v>42825</c:v>
                </c:pt>
                <c:pt idx="28">
                  <c:v>42794</c:v>
                </c:pt>
                <c:pt idx="29">
                  <c:v>42766</c:v>
                </c:pt>
                <c:pt idx="30">
                  <c:v>42734</c:v>
                </c:pt>
                <c:pt idx="31">
                  <c:v>42704</c:v>
                </c:pt>
                <c:pt idx="32">
                  <c:v>42674</c:v>
                </c:pt>
                <c:pt idx="33">
                  <c:v>42643</c:v>
                </c:pt>
                <c:pt idx="34">
                  <c:v>42613</c:v>
                </c:pt>
                <c:pt idx="35">
                  <c:v>42580</c:v>
                </c:pt>
                <c:pt idx="36">
                  <c:v>42551</c:v>
                </c:pt>
                <c:pt idx="37">
                  <c:v>42521</c:v>
                </c:pt>
                <c:pt idx="38">
                  <c:v>42489</c:v>
                </c:pt>
                <c:pt idx="39">
                  <c:v>42460</c:v>
                </c:pt>
                <c:pt idx="40">
                  <c:v>42429</c:v>
                </c:pt>
                <c:pt idx="41">
                  <c:v>42398</c:v>
                </c:pt>
                <c:pt idx="42">
                  <c:v>42369</c:v>
                </c:pt>
                <c:pt idx="43">
                  <c:v>42338</c:v>
                </c:pt>
                <c:pt idx="44">
                  <c:v>42307</c:v>
                </c:pt>
                <c:pt idx="45">
                  <c:v>42277</c:v>
                </c:pt>
                <c:pt idx="46">
                  <c:v>42247</c:v>
                </c:pt>
                <c:pt idx="47">
                  <c:v>42216</c:v>
                </c:pt>
                <c:pt idx="48">
                  <c:v>42185</c:v>
                </c:pt>
                <c:pt idx="49">
                  <c:v>42153</c:v>
                </c:pt>
                <c:pt idx="50">
                  <c:v>42124</c:v>
                </c:pt>
                <c:pt idx="51">
                  <c:v>42094</c:v>
                </c:pt>
                <c:pt idx="52">
                  <c:v>42062</c:v>
                </c:pt>
                <c:pt idx="53">
                  <c:v>42034</c:v>
                </c:pt>
                <c:pt idx="54">
                  <c:v>42004</c:v>
                </c:pt>
                <c:pt idx="55">
                  <c:v>41971</c:v>
                </c:pt>
                <c:pt idx="56">
                  <c:v>41943</c:v>
                </c:pt>
                <c:pt idx="57">
                  <c:v>41912</c:v>
                </c:pt>
                <c:pt idx="58">
                  <c:v>41880</c:v>
                </c:pt>
                <c:pt idx="59">
                  <c:v>41851</c:v>
                </c:pt>
                <c:pt idx="60">
                  <c:v>41820</c:v>
                </c:pt>
                <c:pt idx="61">
                  <c:v>41789</c:v>
                </c:pt>
                <c:pt idx="62">
                  <c:v>41759</c:v>
                </c:pt>
                <c:pt idx="63">
                  <c:v>41729</c:v>
                </c:pt>
                <c:pt idx="64">
                  <c:v>41698</c:v>
                </c:pt>
                <c:pt idx="65">
                  <c:v>41670</c:v>
                </c:pt>
                <c:pt idx="66">
                  <c:v>41639</c:v>
                </c:pt>
                <c:pt idx="67">
                  <c:v>41607</c:v>
                </c:pt>
                <c:pt idx="68">
                  <c:v>41578</c:v>
                </c:pt>
                <c:pt idx="69">
                  <c:v>41547</c:v>
                </c:pt>
                <c:pt idx="70">
                  <c:v>41516</c:v>
                </c:pt>
                <c:pt idx="71">
                  <c:v>41486</c:v>
                </c:pt>
                <c:pt idx="72">
                  <c:v>41453</c:v>
                </c:pt>
                <c:pt idx="73">
                  <c:v>41425</c:v>
                </c:pt>
                <c:pt idx="74">
                  <c:v>41394</c:v>
                </c:pt>
                <c:pt idx="75">
                  <c:v>41362</c:v>
                </c:pt>
                <c:pt idx="76">
                  <c:v>41333</c:v>
                </c:pt>
                <c:pt idx="77">
                  <c:v>41305</c:v>
                </c:pt>
                <c:pt idx="78">
                  <c:v>41274</c:v>
                </c:pt>
                <c:pt idx="79">
                  <c:v>41243</c:v>
                </c:pt>
                <c:pt idx="80">
                  <c:v>41213</c:v>
                </c:pt>
                <c:pt idx="81">
                  <c:v>41180</c:v>
                </c:pt>
                <c:pt idx="82">
                  <c:v>41152</c:v>
                </c:pt>
                <c:pt idx="83">
                  <c:v>41121</c:v>
                </c:pt>
                <c:pt idx="84">
                  <c:v>41089</c:v>
                </c:pt>
                <c:pt idx="85">
                  <c:v>41060</c:v>
                </c:pt>
                <c:pt idx="86">
                  <c:v>41029</c:v>
                </c:pt>
                <c:pt idx="87">
                  <c:v>40998</c:v>
                </c:pt>
                <c:pt idx="88">
                  <c:v>40968</c:v>
                </c:pt>
                <c:pt idx="89">
                  <c:v>40939</c:v>
                </c:pt>
                <c:pt idx="90">
                  <c:v>40907</c:v>
                </c:pt>
                <c:pt idx="91">
                  <c:v>40877</c:v>
                </c:pt>
                <c:pt idx="92">
                  <c:v>40847</c:v>
                </c:pt>
                <c:pt idx="93">
                  <c:v>40816</c:v>
                </c:pt>
                <c:pt idx="94">
                  <c:v>40786</c:v>
                </c:pt>
                <c:pt idx="95">
                  <c:v>40753</c:v>
                </c:pt>
                <c:pt idx="96">
                  <c:v>40724</c:v>
                </c:pt>
                <c:pt idx="97">
                  <c:v>40694</c:v>
                </c:pt>
                <c:pt idx="98">
                  <c:v>40662</c:v>
                </c:pt>
                <c:pt idx="99">
                  <c:v>40633</c:v>
                </c:pt>
                <c:pt idx="100">
                  <c:v>40602</c:v>
                </c:pt>
                <c:pt idx="101">
                  <c:v>40574</c:v>
                </c:pt>
                <c:pt idx="102">
                  <c:v>40543</c:v>
                </c:pt>
                <c:pt idx="103">
                  <c:v>40512</c:v>
                </c:pt>
                <c:pt idx="104">
                  <c:v>40480</c:v>
                </c:pt>
                <c:pt idx="105">
                  <c:v>40451</c:v>
                </c:pt>
                <c:pt idx="106">
                  <c:v>40421</c:v>
                </c:pt>
                <c:pt idx="107">
                  <c:v>40389</c:v>
                </c:pt>
                <c:pt idx="108">
                  <c:v>40359</c:v>
                </c:pt>
                <c:pt idx="109">
                  <c:v>40329</c:v>
                </c:pt>
                <c:pt idx="110">
                  <c:v>40298</c:v>
                </c:pt>
                <c:pt idx="111">
                  <c:v>40268</c:v>
                </c:pt>
                <c:pt idx="112">
                  <c:v>40235</c:v>
                </c:pt>
                <c:pt idx="113">
                  <c:v>40207</c:v>
                </c:pt>
                <c:pt idx="114">
                  <c:v>40178</c:v>
                </c:pt>
                <c:pt idx="115">
                  <c:v>40147</c:v>
                </c:pt>
                <c:pt idx="116">
                  <c:v>40116</c:v>
                </c:pt>
                <c:pt idx="117">
                  <c:v>40086</c:v>
                </c:pt>
                <c:pt idx="118">
                  <c:v>40056</c:v>
                </c:pt>
                <c:pt idx="119">
                  <c:v>40025</c:v>
                </c:pt>
                <c:pt idx="120">
                  <c:v>39994</c:v>
                </c:pt>
                <c:pt idx="121">
                  <c:v>39962</c:v>
                </c:pt>
                <c:pt idx="122">
                  <c:v>39933</c:v>
                </c:pt>
                <c:pt idx="123">
                  <c:v>39903</c:v>
                </c:pt>
                <c:pt idx="124">
                  <c:v>39871</c:v>
                </c:pt>
                <c:pt idx="125">
                  <c:v>39843</c:v>
                </c:pt>
                <c:pt idx="126">
                  <c:v>39813</c:v>
                </c:pt>
                <c:pt idx="127">
                  <c:v>39780</c:v>
                </c:pt>
                <c:pt idx="128">
                  <c:v>39752</c:v>
                </c:pt>
                <c:pt idx="129">
                  <c:v>39721</c:v>
                </c:pt>
                <c:pt idx="130">
                  <c:v>39689</c:v>
                </c:pt>
                <c:pt idx="131">
                  <c:v>39660</c:v>
                </c:pt>
                <c:pt idx="132">
                  <c:v>39629</c:v>
                </c:pt>
                <c:pt idx="133">
                  <c:v>39598</c:v>
                </c:pt>
                <c:pt idx="134">
                  <c:v>39568</c:v>
                </c:pt>
                <c:pt idx="135">
                  <c:v>39538</c:v>
                </c:pt>
                <c:pt idx="136">
                  <c:v>39507</c:v>
                </c:pt>
                <c:pt idx="137">
                  <c:v>39478</c:v>
                </c:pt>
                <c:pt idx="138">
                  <c:v>39447</c:v>
                </c:pt>
                <c:pt idx="139">
                  <c:v>39416</c:v>
                </c:pt>
                <c:pt idx="140">
                  <c:v>39386</c:v>
                </c:pt>
                <c:pt idx="141">
                  <c:v>39353</c:v>
                </c:pt>
                <c:pt idx="142">
                  <c:v>39325</c:v>
                </c:pt>
                <c:pt idx="143">
                  <c:v>39294</c:v>
                </c:pt>
                <c:pt idx="144">
                  <c:v>39262</c:v>
                </c:pt>
                <c:pt idx="145">
                  <c:v>39233</c:v>
                </c:pt>
                <c:pt idx="146">
                  <c:v>39202</c:v>
                </c:pt>
                <c:pt idx="147">
                  <c:v>39171</c:v>
                </c:pt>
                <c:pt idx="148">
                  <c:v>39141</c:v>
                </c:pt>
                <c:pt idx="149">
                  <c:v>39113</c:v>
                </c:pt>
                <c:pt idx="150">
                  <c:v>39080</c:v>
                </c:pt>
                <c:pt idx="151">
                  <c:v>39051</c:v>
                </c:pt>
                <c:pt idx="152">
                  <c:v>39021</c:v>
                </c:pt>
                <c:pt idx="153">
                  <c:v>38989</c:v>
                </c:pt>
                <c:pt idx="154">
                  <c:v>38960</c:v>
                </c:pt>
                <c:pt idx="155">
                  <c:v>38929</c:v>
                </c:pt>
                <c:pt idx="156">
                  <c:v>38898</c:v>
                </c:pt>
                <c:pt idx="157">
                  <c:v>38868</c:v>
                </c:pt>
                <c:pt idx="158">
                  <c:v>38835</c:v>
                </c:pt>
                <c:pt idx="159">
                  <c:v>38807</c:v>
                </c:pt>
                <c:pt idx="160">
                  <c:v>38776</c:v>
                </c:pt>
                <c:pt idx="161">
                  <c:v>38748</c:v>
                </c:pt>
                <c:pt idx="162">
                  <c:v>38716</c:v>
                </c:pt>
                <c:pt idx="163">
                  <c:v>38686</c:v>
                </c:pt>
                <c:pt idx="164">
                  <c:v>38656</c:v>
                </c:pt>
                <c:pt idx="165">
                  <c:v>38625</c:v>
                </c:pt>
                <c:pt idx="166">
                  <c:v>38595</c:v>
                </c:pt>
                <c:pt idx="167">
                  <c:v>38562</c:v>
                </c:pt>
                <c:pt idx="168">
                  <c:v>38533</c:v>
                </c:pt>
                <c:pt idx="169">
                  <c:v>38503</c:v>
                </c:pt>
                <c:pt idx="170">
                  <c:v>38471</c:v>
                </c:pt>
                <c:pt idx="171">
                  <c:v>38442</c:v>
                </c:pt>
                <c:pt idx="172">
                  <c:v>38411</c:v>
                </c:pt>
                <c:pt idx="173">
                  <c:v>38383</c:v>
                </c:pt>
                <c:pt idx="174">
                  <c:v>38352</c:v>
                </c:pt>
                <c:pt idx="175">
                  <c:v>38321</c:v>
                </c:pt>
                <c:pt idx="176">
                  <c:v>38289</c:v>
                </c:pt>
                <c:pt idx="177">
                  <c:v>38260</c:v>
                </c:pt>
                <c:pt idx="178">
                  <c:v>38230</c:v>
                </c:pt>
                <c:pt idx="179">
                  <c:v>38198</c:v>
                </c:pt>
                <c:pt idx="180">
                  <c:v>38168</c:v>
                </c:pt>
                <c:pt idx="181">
                  <c:v>38138</c:v>
                </c:pt>
                <c:pt idx="182">
                  <c:v>38107</c:v>
                </c:pt>
                <c:pt idx="183">
                  <c:v>38077</c:v>
                </c:pt>
                <c:pt idx="184">
                  <c:v>38044</c:v>
                </c:pt>
                <c:pt idx="185">
                  <c:v>38016</c:v>
                </c:pt>
                <c:pt idx="186">
                  <c:v>37986</c:v>
                </c:pt>
                <c:pt idx="187">
                  <c:v>37953</c:v>
                </c:pt>
                <c:pt idx="188">
                  <c:v>37925</c:v>
                </c:pt>
                <c:pt idx="189">
                  <c:v>37894</c:v>
                </c:pt>
                <c:pt idx="190">
                  <c:v>37862</c:v>
                </c:pt>
                <c:pt idx="191">
                  <c:v>37833</c:v>
                </c:pt>
                <c:pt idx="192">
                  <c:v>37802</c:v>
                </c:pt>
                <c:pt idx="193">
                  <c:v>37771</c:v>
                </c:pt>
                <c:pt idx="194">
                  <c:v>37741</c:v>
                </c:pt>
                <c:pt idx="195">
                  <c:v>37711</c:v>
                </c:pt>
                <c:pt idx="196">
                  <c:v>37680</c:v>
                </c:pt>
                <c:pt idx="197">
                  <c:v>37652</c:v>
                </c:pt>
                <c:pt idx="198">
                  <c:v>37621</c:v>
                </c:pt>
                <c:pt idx="199">
                  <c:v>37589</c:v>
                </c:pt>
                <c:pt idx="200">
                  <c:v>37560</c:v>
                </c:pt>
                <c:pt idx="201">
                  <c:v>37529</c:v>
                </c:pt>
                <c:pt idx="202">
                  <c:v>37498</c:v>
                </c:pt>
                <c:pt idx="203">
                  <c:v>37468</c:v>
                </c:pt>
                <c:pt idx="204">
                  <c:v>37435</c:v>
                </c:pt>
                <c:pt idx="205">
                  <c:v>37407</c:v>
                </c:pt>
                <c:pt idx="206">
                  <c:v>37376</c:v>
                </c:pt>
                <c:pt idx="207">
                  <c:v>37344</c:v>
                </c:pt>
                <c:pt idx="208">
                  <c:v>37315</c:v>
                </c:pt>
                <c:pt idx="209">
                  <c:v>37287</c:v>
                </c:pt>
                <c:pt idx="210">
                  <c:v>37256</c:v>
                </c:pt>
                <c:pt idx="211">
                  <c:v>37225</c:v>
                </c:pt>
                <c:pt idx="212">
                  <c:v>37195</c:v>
                </c:pt>
                <c:pt idx="213">
                  <c:v>37162</c:v>
                </c:pt>
                <c:pt idx="214">
                  <c:v>37134</c:v>
                </c:pt>
                <c:pt idx="215">
                  <c:v>37103</c:v>
                </c:pt>
                <c:pt idx="216">
                  <c:v>37071</c:v>
                </c:pt>
                <c:pt idx="217">
                  <c:v>37042</c:v>
                </c:pt>
                <c:pt idx="218">
                  <c:v>37011</c:v>
                </c:pt>
                <c:pt idx="219">
                  <c:v>36980</c:v>
                </c:pt>
                <c:pt idx="220">
                  <c:v>36950</c:v>
                </c:pt>
                <c:pt idx="221">
                  <c:v>36922</c:v>
                </c:pt>
                <c:pt idx="222">
                  <c:v>36889</c:v>
                </c:pt>
                <c:pt idx="223">
                  <c:v>36860</c:v>
                </c:pt>
              </c:numCache>
            </c:numRef>
          </c:cat>
          <c:val>
            <c:numRef>
              <c:f>Yields!$D$2:$D$241</c:f>
              <c:numCache>
                <c:formatCode>0.00</c:formatCode>
                <c:ptCount val="240"/>
                <c:pt idx="0">
                  <c:v>4.6780083333333335</c:v>
                </c:pt>
                <c:pt idx="1">
                  <c:v>4.6780083333333335</c:v>
                </c:pt>
                <c:pt idx="2">
                  <c:v>4.6780083333333335</c:v>
                </c:pt>
                <c:pt idx="3">
                  <c:v>4.6780083333333335</c:v>
                </c:pt>
                <c:pt idx="4">
                  <c:v>4.6780083333333335</c:v>
                </c:pt>
                <c:pt idx="5">
                  <c:v>4.6780083333333335</c:v>
                </c:pt>
                <c:pt idx="6">
                  <c:v>4.6780083333333335</c:v>
                </c:pt>
                <c:pt idx="7">
                  <c:v>4.6780083333333335</c:v>
                </c:pt>
                <c:pt idx="8">
                  <c:v>4.6780083333333335</c:v>
                </c:pt>
                <c:pt idx="9">
                  <c:v>4.6780083333333335</c:v>
                </c:pt>
                <c:pt idx="10">
                  <c:v>4.6780083333333335</c:v>
                </c:pt>
                <c:pt idx="11">
                  <c:v>4.6780083333333335</c:v>
                </c:pt>
                <c:pt idx="12">
                  <c:v>4.6780083333333335</c:v>
                </c:pt>
                <c:pt idx="13">
                  <c:v>4.6780083333333335</c:v>
                </c:pt>
                <c:pt idx="14">
                  <c:v>4.6780083333333335</c:v>
                </c:pt>
                <c:pt idx="15">
                  <c:v>4.6780083333333335</c:v>
                </c:pt>
                <c:pt idx="16">
                  <c:v>4.6780083333333335</c:v>
                </c:pt>
                <c:pt idx="17">
                  <c:v>4.6780083333333335</c:v>
                </c:pt>
                <c:pt idx="18">
                  <c:v>4.6780083333333335</c:v>
                </c:pt>
                <c:pt idx="19">
                  <c:v>4.6780083333333335</c:v>
                </c:pt>
                <c:pt idx="20">
                  <c:v>4.6780083333333335</c:v>
                </c:pt>
                <c:pt idx="21">
                  <c:v>4.6780083333333335</c:v>
                </c:pt>
                <c:pt idx="22">
                  <c:v>4.6780083333333335</c:v>
                </c:pt>
                <c:pt idx="23">
                  <c:v>4.6780083333333335</c:v>
                </c:pt>
                <c:pt idx="24">
                  <c:v>4.6780083333333335</c:v>
                </c:pt>
                <c:pt idx="25">
                  <c:v>4.6780083333333335</c:v>
                </c:pt>
                <c:pt idx="26">
                  <c:v>4.6780083333333335</c:v>
                </c:pt>
                <c:pt idx="27">
                  <c:v>4.6780083333333335</c:v>
                </c:pt>
                <c:pt idx="28">
                  <c:v>4.6780083333333335</c:v>
                </c:pt>
                <c:pt idx="29">
                  <c:v>4.6780083333333335</c:v>
                </c:pt>
                <c:pt idx="30">
                  <c:v>4.6780083333333335</c:v>
                </c:pt>
                <c:pt idx="31">
                  <c:v>4.6780083333333335</c:v>
                </c:pt>
                <c:pt idx="32">
                  <c:v>4.6780083333333335</c:v>
                </c:pt>
                <c:pt idx="33">
                  <c:v>4.6780083333333335</c:v>
                </c:pt>
                <c:pt idx="34">
                  <c:v>4.6780083333333335</c:v>
                </c:pt>
                <c:pt idx="35">
                  <c:v>4.6780083333333335</c:v>
                </c:pt>
                <c:pt idx="36">
                  <c:v>4.6780083333333335</c:v>
                </c:pt>
                <c:pt idx="37">
                  <c:v>4.6780083333333335</c:v>
                </c:pt>
                <c:pt idx="38">
                  <c:v>4.6780083333333335</c:v>
                </c:pt>
                <c:pt idx="39">
                  <c:v>4.6780083333333335</c:v>
                </c:pt>
                <c:pt idx="40">
                  <c:v>4.6780083333333335</c:v>
                </c:pt>
                <c:pt idx="41">
                  <c:v>4.6780083333333335</c:v>
                </c:pt>
                <c:pt idx="42">
                  <c:v>4.6780083333333335</c:v>
                </c:pt>
                <c:pt idx="43">
                  <c:v>4.6780083333333335</c:v>
                </c:pt>
                <c:pt idx="44">
                  <c:v>4.6780083333333335</c:v>
                </c:pt>
                <c:pt idx="45">
                  <c:v>4.6780083333333335</c:v>
                </c:pt>
                <c:pt idx="46">
                  <c:v>4.6780083333333335</c:v>
                </c:pt>
                <c:pt idx="47">
                  <c:v>4.6780083333333335</c:v>
                </c:pt>
                <c:pt idx="48">
                  <c:v>4.6780083333333335</c:v>
                </c:pt>
                <c:pt idx="49">
                  <c:v>4.6780083333333335</c:v>
                </c:pt>
                <c:pt idx="50">
                  <c:v>4.6780083333333335</c:v>
                </c:pt>
                <c:pt idx="51">
                  <c:v>4.6780083333333335</c:v>
                </c:pt>
                <c:pt idx="52">
                  <c:v>4.6780083333333335</c:v>
                </c:pt>
                <c:pt idx="53">
                  <c:v>4.6780083333333335</c:v>
                </c:pt>
                <c:pt idx="54">
                  <c:v>4.6780083333333335</c:v>
                </c:pt>
                <c:pt idx="55">
                  <c:v>4.6780083333333335</c:v>
                </c:pt>
                <c:pt idx="56">
                  <c:v>4.6780083333333335</c:v>
                </c:pt>
                <c:pt idx="57">
                  <c:v>4.6780083333333335</c:v>
                </c:pt>
                <c:pt idx="58">
                  <c:v>4.6780083333333335</c:v>
                </c:pt>
                <c:pt idx="59">
                  <c:v>4.6780083333333335</c:v>
                </c:pt>
                <c:pt idx="60">
                  <c:v>4.6780083333333335</c:v>
                </c:pt>
                <c:pt idx="61">
                  <c:v>4.6780083333333335</c:v>
                </c:pt>
                <c:pt idx="62">
                  <c:v>4.6780083333333335</c:v>
                </c:pt>
                <c:pt idx="63">
                  <c:v>4.6780083333333335</c:v>
                </c:pt>
                <c:pt idx="64">
                  <c:v>4.6780083333333335</c:v>
                </c:pt>
                <c:pt idx="65">
                  <c:v>4.6780083333333335</c:v>
                </c:pt>
                <c:pt idx="66">
                  <c:v>4.6780083333333335</c:v>
                </c:pt>
                <c:pt idx="67">
                  <c:v>4.6780083333333335</c:v>
                </c:pt>
                <c:pt idx="68">
                  <c:v>4.6780083333333335</c:v>
                </c:pt>
                <c:pt idx="69">
                  <c:v>4.6780083333333335</c:v>
                </c:pt>
                <c:pt idx="70">
                  <c:v>4.6780083333333335</c:v>
                </c:pt>
                <c:pt idx="71">
                  <c:v>4.6780083333333335</c:v>
                </c:pt>
                <c:pt idx="72">
                  <c:v>4.6780083333333335</c:v>
                </c:pt>
                <c:pt idx="73">
                  <c:v>4.6780083333333335</c:v>
                </c:pt>
                <c:pt idx="74">
                  <c:v>4.6780083333333335</c:v>
                </c:pt>
                <c:pt idx="75">
                  <c:v>4.6780083333333335</c:v>
                </c:pt>
                <c:pt idx="76">
                  <c:v>4.6780083333333335</c:v>
                </c:pt>
                <c:pt idx="77">
                  <c:v>4.6780083333333335</c:v>
                </c:pt>
                <c:pt idx="78">
                  <c:v>4.6780083333333335</c:v>
                </c:pt>
                <c:pt idx="79">
                  <c:v>4.6780083333333335</c:v>
                </c:pt>
                <c:pt idx="80">
                  <c:v>4.6780083333333335</c:v>
                </c:pt>
                <c:pt idx="81">
                  <c:v>4.6780083333333335</c:v>
                </c:pt>
                <c:pt idx="82">
                  <c:v>4.6780083333333335</c:v>
                </c:pt>
                <c:pt idx="83">
                  <c:v>4.6780083333333335</c:v>
                </c:pt>
                <c:pt idx="84">
                  <c:v>4.6780083333333335</c:v>
                </c:pt>
                <c:pt idx="85">
                  <c:v>4.6780083333333335</c:v>
                </c:pt>
                <c:pt idx="86">
                  <c:v>4.6780083333333335</c:v>
                </c:pt>
                <c:pt idx="87">
                  <c:v>4.6780083333333335</c:v>
                </c:pt>
                <c:pt idx="88">
                  <c:v>4.6780083333333335</c:v>
                </c:pt>
                <c:pt idx="89">
                  <c:v>4.6780083333333335</c:v>
                </c:pt>
                <c:pt idx="90">
                  <c:v>4.6780083333333335</c:v>
                </c:pt>
                <c:pt idx="91">
                  <c:v>4.6780083333333335</c:v>
                </c:pt>
                <c:pt idx="92">
                  <c:v>4.6780083333333335</c:v>
                </c:pt>
                <c:pt idx="93">
                  <c:v>4.6780083333333335</c:v>
                </c:pt>
                <c:pt idx="94">
                  <c:v>4.6780083333333335</c:v>
                </c:pt>
                <c:pt idx="95">
                  <c:v>4.6780083333333335</c:v>
                </c:pt>
                <c:pt idx="96">
                  <c:v>4.6780083333333335</c:v>
                </c:pt>
                <c:pt idx="97">
                  <c:v>4.6780083333333335</c:v>
                </c:pt>
                <c:pt idx="98">
                  <c:v>4.6780083333333335</c:v>
                </c:pt>
                <c:pt idx="99">
                  <c:v>4.6780083333333335</c:v>
                </c:pt>
                <c:pt idx="100">
                  <c:v>4.6780083333333335</c:v>
                </c:pt>
                <c:pt idx="101">
                  <c:v>4.6780083333333335</c:v>
                </c:pt>
                <c:pt idx="102">
                  <c:v>4.6780083333333335</c:v>
                </c:pt>
                <c:pt idx="103">
                  <c:v>4.6780083333333335</c:v>
                </c:pt>
                <c:pt idx="104">
                  <c:v>4.6780083333333335</c:v>
                </c:pt>
                <c:pt idx="105">
                  <c:v>4.6780083333333335</c:v>
                </c:pt>
                <c:pt idx="106">
                  <c:v>4.6780083333333335</c:v>
                </c:pt>
                <c:pt idx="107">
                  <c:v>4.6780083333333335</c:v>
                </c:pt>
                <c:pt idx="108">
                  <c:v>4.6780083333333335</c:v>
                </c:pt>
                <c:pt idx="109">
                  <c:v>4.6780083333333335</c:v>
                </c:pt>
                <c:pt idx="110">
                  <c:v>4.6780083333333335</c:v>
                </c:pt>
                <c:pt idx="111">
                  <c:v>4.6780083333333335</c:v>
                </c:pt>
                <c:pt idx="112">
                  <c:v>4.6780083333333335</c:v>
                </c:pt>
                <c:pt idx="113">
                  <c:v>4.6780083333333335</c:v>
                </c:pt>
                <c:pt idx="114">
                  <c:v>4.6780083333333335</c:v>
                </c:pt>
                <c:pt idx="115">
                  <c:v>4.6780083333333335</c:v>
                </c:pt>
                <c:pt idx="116">
                  <c:v>4.6780083333333335</c:v>
                </c:pt>
                <c:pt idx="117">
                  <c:v>4.6780083333333335</c:v>
                </c:pt>
                <c:pt idx="118">
                  <c:v>4.6780083333333335</c:v>
                </c:pt>
                <c:pt idx="119">
                  <c:v>4.6780083333333335</c:v>
                </c:pt>
                <c:pt idx="120">
                  <c:v>4.6780083333333335</c:v>
                </c:pt>
                <c:pt idx="121">
                  <c:v>4.6780083333333335</c:v>
                </c:pt>
                <c:pt idx="122">
                  <c:v>4.6780083333333335</c:v>
                </c:pt>
                <c:pt idx="123">
                  <c:v>4.6780083333333335</c:v>
                </c:pt>
                <c:pt idx="124">
                  <c:v>4.6780083333333335</c:v>
                </c:pt>
                <c:pt idx="125">
                  <c:v>4.6780083333333335</c:v>
                </c:pt>
                <c:pt idx="126">
                  <c:v>4.6780083333333335</c:v>
                </c:pt>
                <c:pt idx="127">
                  <c:v>4.6780083333333335</c:v>
                </c:pt>
                <c:pt idx="128">
                  <c:v>4.6780083333333335</c:v>
                </c:pt>
                <c:pt idx="129">
                  <c:v>4.6780083333333335</c:v>
                </c:pt>
                <c:pt idx="130">
                  <c:v>4.6780083333333335</c:v>
                </c:pt>
                <c:pt idx="131">
                  <c:v>4.6780083333333335</c:v>
                </c:pt>
                <c:pt idx="132">
                  <c:v>4.6780083333333335</c:v>
                </c:pt>
                <c:pt idx="133">
                  <c:v>4.6780083333333335</c:v>
                </c:pt>
                <c:pt idx="134">
                  <c:v>4.6780083333333335</c:v>
                </c:pt>
                <c:pt idx="135">
                  <c:v>4.6780083333333335</c:v>
                </c:pt>
                <c:pt idx="136">
                  <c:v>4.6780083333333335</c:v>
                </c:pt>
                <c:pt idx="137">
                  <c:v>4.6780083333333335</c:v>
                </c:pt>
                <c:pt idx="138">
                  <c:v>4.6780083333333335</c:v>
                </c:pt>
                <c:pt idx="139">
                  <c:v>4.6780083333333335</c:v>
                </c:pt>
                <c:pt idx="140">
                  <c:v>4.6780083333333335</c:v>
                </c:pt>
                <c:pt idx="141">
                  <c:v>4.6780083333333335</c:v>
                </c:pt>
                <c:pt idx="142">
                  <c:v>4.6780083333333335</c:v>
                </c:pt>
                <c:pt idx="143">
                  <c:v>4.6780083333333335</c:v>
                </c:pt>
                <c:pt idx="144">
                  <c:v>4.6780083333333335</c:v>
                </c:pt>
                <c:pt idx="145">
                  <c:v>4.6780083333333335</c:v>
                </c:pt>
                <c:pt idx="146">
                  <c:v>4.6780083333333335</c:v>
                </c:pt>
                <c:pt idx="147">
                  <c:v>4.6780083333333335</c:v>
                </c:pt>
                <c:pt idx="148">
                  <c:v>4.6780083333333335</c:v>
                </c:pt>
                <c:pt idx="149">
                  <c:v>4.6780083333333335</c:v>
                </c:pt>
                <c:pt idx="150">
                  <c:v>4.6780083333333335</c:v>
                </c:pt>
                <c:pt idx="151">
                  <c:v>4.6780083333333335</c:v>
                </c:pt>
                <c:pt idx="152">
                  <c:v>4.6780083333333335</c:v>
                </c:pt>
                <c:pt idx="153">
                  <c:v>4.6780083333333335</c:v>
                </c:pt>
                <c:pt idx="154">
                  <c:v>4.6780083333333335</c:v>
                </c:pt>
                <c:pt idx="155">
                  <c:v>4.6780083333333335</c:v>
                </c:pt>
                <c:pt idx="156">
                  <c:v>4.6780083333333335</c:v>
                </c:pt>
                <c:pt idx="157">
                  <c:v>4.6780083333333335</c:v>
                </c:pt>
                <c:pt idx="158">
                  <c:v>4.6780083333333335</c:v>
                </c:pt>
                <c:pt idx="159">
                  <c:v>4.6780083333333335</c:v>
                </c:pt>
                <c:pt idx="160">
                  <c:v>4.6780083333333335</c:v>
                </c:pt>
                <c:pt idx="161">
                  <c:v>4.6780083333333335</c:v>
                </c:pt>
                <c:pt idx="162">
                  <c:v>4.6780083333333335</c:v>
                </c:pt>
                <c:pt idx="163">
                  <c:v>4.6780083333333335</c:v>
                </c:pt>
                <c:pt idx="164">
                  <c:v>4.6780083333333335</c:v>
                </c:pt>
                <c:pt idx="165">
                  <c:v>4.6780083333333335</c:v>
                </c:pt>
                <c:pt idx="166">
                  <c:v>4.6780083333333335</c:v>
                </c:pt>
                <c:pt idx="167">
                  <c:v>4.6780083333333335</c:v>
                </c:pt>
                <c:pt idx="168">
                  <c:v>4.6780083333333335</c:v>
                </c:pt>
                <c:pt idx="169">
                  <c:v>4.6780083333333335</c:v>
                </c:pt>
                <c:pt idx="170">
                  <c:v>4.6780083333333335</c:v>
                </c:pt>
                <c:pt idx="171">
                  <c:v>4.6780083333333335</c:v>
                </c:pt>
                <c:pt idx="172">
                  <c:v>4.6780083333333335</c:v>
                </c:pt>
                <c:pt idx="173">
                  <c:v>4.6780083333333335</c:v>
                </c:pt>
                <c:pt idx="174">
                  <c:v>4.6780083333333335</c:v>
                </c:pt>
                <c:pt idx="175">
                  <c:v>4.6780083333333335</c:v>
                </c:pt>
                <c:pt idx="176">
                  <c:v>4.6780083333333335</c:v>
                </c:pt>
                <c:pt idx="177">
                  <c:v>4.6780083333333335</c:v>
                </c:pt>
                <c:pt idx="178">
                  <c:v>4.6780083333333335</c:v>
                </c:pt>
                <c:pt idx="179">
                  <c:v>4.6780083333333335</c:v>
                </c:pt>
                <c:pt idx="180">
                  <c:v>4.6780083333333335</c:v>
                </c:pt>
                <c:pt idx="181">
                  <c:v>4.6780083333333335</c:v>
                </c:pt>
                <c:pt idx="182">
                  <c:v>4.6780083333333335</c:v>
                </c:pt>
                <c:pt idx="183">
                  <c:v>4.6780083333333335</c:v>
                </c:pt>
                <c:pt idx="184">
                  <c:v>4.6780083333333335</c:v>
                </c:pt>
                <c:pt idx="185">
                  <c:v>4.6780083333333335</c:v>
                </c:pt>
                <c:pt idx="186">
                  <c:v>4.6780083333333335</c:v>
                </c:pt>
                <c:pt idx="187">
                  <c:v>4.6780083333333335</c:v>
                </c:pt>
                <c:pt idx="188">
                  <c:v>4.6780083333333335</c:v>
                </c:pt>
                <c:pt idx="189">
                  <c:v>4.6780083333333335</c:v>
                </c:pt>
                <c:pt idx="190">
                  <c:v>4.6780083333333335</c:v>
                </c:pt>
                <c:pt idx="191">
                  <c:v>4.6780083333333335</c:v>
                </c:pt>
                <c:pt idx="192">
                  <c:v>4.6780083333333335</c:v>
                </c:pt>
                <c:pt idx="193">
                  <c:v>4.6780083333333335</c:v>
                </c:pt>
                <c:pt idx="194">
                  <c:v>4.6780083333333335</c:v>
                </c:pt>
                <c:pt idx="195">
                  <c:v>4.6780083333333335</c:v>
                </c:pt>
                <c:pt idx="196">
                  <c:v>4.6780083333333335</c:v>
                </c:pt>
                <c:pt idx="197">
                  <c:v>4.6780083333333335</c:v>
                </c:pt>
                <c:pt idx="198">
                  <c:v>4.6780083333333335</c:v>
                </c:pt>
                <c:pt idx="199">
                  <c:v>4.6780083333333335</c:v>
                </c:pt>
                <c:pt idx="200">
                  <c:v>4.6780083333333335</c:v>
                </c:pt>
                <c:pt idx="201">
                  <c:v>4.6780083333333335</c:v>
                </c:pt>
                <c:pt idx="202">
                  <c:v>4.6780083333333335</c:v>
                </c:pt>
                <c:pt idx="203">
                  <c:v>4.6780083333333335</c:v>
                </c:pt>
                <c:pt idx="204">
                  <c:v>4.6780083333333335</c:v>
                </c:pt>
                <c:pt idx="205">
                  <c:v>4.6780083333333335</c:v>
                </c:pt>
                <c:pt idx="206">
                  <c:v>4.6780083333333335</c:v>
                </c:pt>
                <c:pt idx="207">
                  <c:v>4.6780083333333335</c:v>
                </c:pt>
                <c:pt idx="208">
                  <c:v>4.6780083333333335</c:v>
                </c:pt>
                <c:pt idx="209">
                  <c:v>4.6780083333333335</c:v>
                </c:pt>
                <c:pt idx="210">
                  <c:v>4.6780083333333335</c:v>
                </c:pt>
                <c:pt idx="211">
                  <c:v>4.6780083333333335</c:v>
                </c:pt>
                <c:pt idx="212">
                  <c:v>4.6780083333333335</c:v>
                </c:pt>
                <c:pt idx="213">
                  <c:v>4.6780083333333335</c:v>
                </c:pt>
                <c:pt idx="214">
                  <c:v>4.6780083333333335</c:v>
                </c:pt>
                <c:pt idx="215">
                  <c:v>4.6780083333333335</c:v>
                </c:pt>
                <c:pt idx="216">
                  <c:v>4.6780083333333335</c:v>
                </c:pt>
                <c:pt idx="217">
                  <c:v>4.6780083333333335</c:v>
                </c:pt>
                <c:pt idx="218">
                  <c:v>4.6780083333333335</c:v>
                </c:pt>
                <c:pt idx="219">
                  <c:v>4.6780083333333335</c:v>
                </c:pt>
                <c:pt idx="220">
                  <c:v>4.6780083333333335</c:v>
                </c:pt>
                <c:pt idx="221">
                  <c:v>4.6780083333333335</c:v>
                </c:pt>
                <c:pt idx="222">
                  <c:v>4.6780083333333335</c:v>
                </c:pt>
                <c:pt idx="223">
                  <c:v>4.6780083333333335</c:v>
                </c:pt>
                <c:pt idx="224">
                  <c:v>4.6780083333333335</c:v>
                </c:pt>
                <c:pt idx="225">
                  <c:v>4.6780083333333335</c:v>
                </c:pt>
                <c:pt idx="226">
                  <c:v>4.6780083333333335</c:v>
                </c:pt>
                <c:pt idx="227">
                  <c:v>4.6780083333333335</c:v>
                </c:pt>
                <c:pt idx="228">
                  <c:v>4.6780083333333335</c:v>
                </c:pt>
                <c:pt idx="229">
                  <c:v>4.6780083333333335</c:v>
                </c:pt>
                <c:pt idx="230">
                  <c:v>4.6780083333333335</c:v>
                </c:pt>
                <c:pt idx="231">
                  <c:v>4.6780083333333335</c:v>
                </c:pt>
                <c:pt idx="232">
                  <c:v>4.6780083333333335</c:v>
                </c:pt>
                <c:pt idx="233">
                  <c:v>4.6780083333333335</c:v>
                </c:pt>
                <c:pt idx="234">
                  <c:v>4.6780083333333335</c:v>
                </c:pt>
                <c:pt idx="235">
                  <c:v>4.6780083333333335</c:v>
                </c:pt>
                <c:pt idx="236">
                  <c:v>4.6780083333333335</c:v>
                </c:pt>
                <c:pt idx="237">
                  <c:v>4.6780083333333335</c:v>
                </c:pt>
                <c:pt idx="238">
                  <c:v>4.6780083333333335</c:v>
                </c:pt>
                <c:pt idx="239">
                  <c:v>4.6780083333333335</c:v>
                </c:pt>
              </c:numCache>
            </c:numRef>
          </c:val>
          <c:smooth val="0"/>
          <c:extLst xmlns:c16r2="http://schemas.microsoft.com/office/drawing/2015/06/chart">
            <c:ext xmlns:c16="http://schemas.microsoft.com/office/drawing/2014/chart" uri="{C3380CC4-5D6E-409C-BE32-E72D297353CC}">
              <c16:uniqueId val="{00000001-9707-4578-82FA-9088F298EB43}"/>
            </c:ext>
          </c:extLst>
        </c:ser>
        <c:dLbls>
          <c:showLegendKey val="0"/>
          <c:showVal val="0"/>
          <c:showCatName val="0"/>
          <c:showSerName val="0"/>
          <c:showPercent val="0"/>
          <c:showBubbleSize val="0"/>
        </c:dLbls>
        <c:smooth val="0"/>
        <c:axId val="210153840"/>
        <c:axId val="211998432"/>
      </c:lineChart>
      <c:dateAx>
        <c:axId val="210153840"/>
        <c:scaling>
          <c:orientation val="minMax"/>
        </c:scaling>
        <c:delete val="0"/>
        <c:axPos val="b"/>
        <c:numFmt formatCode="mmm\-yy" sourceLinked="0"/>
        <c:majorTickMark val="out"/>
        <c:minorTickMark val="none"/>
        <c:tickLblPos val="nextTo"/>
        <c:txPr>
          <a:bodyPr rot="-5400000" vert="horz"/>
          <a:lstStyle/>
          <a:p>
            <a:pPr>
              <a:defRPr sz="700">
                <a:latin typeface="Arial Narrow" panose="020B0606020202030204" pitchFamily="34" charset="0"/>
              </a:defRPr>
            </a:pPr>
            <a:endParaRPr lang="en-US"/>
          </a:p>
        </c:txPr>
        <c:crossAx val="211998432"/>
        <c:crosses val="autoZero"/>
        <c:auto val="1"/>
        <c:lblOffset val="100"/>
        <c:baseTimeUnit val="months"/>
        <c:majorUnit val="13"/>
      </c:dateAx>
      <c:valAx>
        <c:axId val="211998432"/>
        <c:scaling>
          <c:orientation val="minMax"/>
          <c:max val="8"/>
          <c:min val="1"/>
        </c:scaling>
        <c:delete val="0"/>
        <c:axPos val="l"/>
        <c:majorGridlines>
          <c:spPr>
            <a:ln w="3175">
              <a:solidFill>
                <a:srgbClr val="F2F2F2"/>
              </a:solidFill>
            </a:ln>
          </c:spPr>
        </c:majorGridlines>
        <c:title>
          <c:tx>
            <c:rich>
              <a:bodyPr rot="-5400000" vert="horz"/>
              <a:lstStyle/>
              <a:p>
                <a:pPr>
                  <a:defRPr sz="600" b="0">
                    <a:latin typeface="Arial Narrow" panose="020B0606020202030204" pitchFamily="34" charset="0"/>
                    <a:cs typeface="Arial" panose="020B0604020202020204" pitchFamily="34" charset="0"/>
                  </a:defRPr>
                </a:pPr>
                <a:r>
                  <a:rPr lang="en-GB"/>
                  <a:t>Yield (%)</a:t>
                </a:r>
              </a:p>
            </c:rich>
          </c:tx>
          <c:layout/>
          <c:overlay val="0"/>
        </c:title>
        <c:numFmt formatCode="General" sourceLinked="1"/>
        <c:majorTickMark val="out"/>
        <c:minorTickMark val="none"/>
        <c:tickLblPos val="nextTo"/>
        <c:txPr>
          <a:bodyPr/>
          <a:lstStyle/>
          <a:p>
            <a:pPr>
              <a:defRPr sz="700">
                <a:latin typeface="Arial Narrow" panose="020B0606020202030204" pitchFamily="34" charset="0"/>
              </a:defRPr>
            </a:pPr>
            <a:endParaRPr lang="en-US"/>
          </a:p>
        </c:txPr>
        <c:crossAx val="210153840"/>
        <c:crosses val="autoZero"/>
        <c:crossBetween val="midCat"/>
      </c:valAx>
    </c:plotArea>
    <c:legend>
      <c:legendPos val="b"/>
      <c:layout>
        <c:manualLayout>
          <c:xMode val="edge"/>
          <c:yMode val="edge"/>
          <c:x val="5.3903235472643328E-2"/>
          <c:y val="0.86564629629629664"/>
          <c:w val="0.89999984633233732"/>
          <c:h val="8.143703703703703E-2"/>
        </c:manualLayout>
      </c:layout>
      <c:overlay val="0"/>
      <c:spPr>
        <a:ln w="3175">
          <a:solidFill>
            <a:srgbClr val="BFBFBF"/>
          </a:solidFill>
        </a:ln>
      </c:spPr>
      <c:txPr>
        <a:bodyPr/>
        <a:lstStyle/>
        <a:p>
          <a:pPr>
            <a:defRPr sz="700">
              <a:latin typeface="Arial Narrow" panose="020B0606020202030204" pitchFamily="34" charset="0"/>
            </a:defRPr>
          </a:pPr>
          <a:endParaRPr lang="en-US"/>
        </a:p>
      </c:txPr>
    </c:legend>
    <c:plotVisOnly val="1"/>
    <c:dispBlanksAs val="gap"/>
    <c:showDLblsOverMax val="0"/>
  </c:chart>
  <c:spPr>
    <a:solidFill>
      <a:srgbClr val="FFFFFF"/>
    </a:solidFill>
    <a:ln w="3175">
      <a:noFill/>
    </a:ln>
  </c:spPr>
  <c:externalData r:id="rId2">
    <c:autoUpdate val="0"/>
  </c:externalData>
  <c:userShapes r:id="rId3"/>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800">
                <a:solidFill>
                  <a:schemeClr val="accent2"/>
                </a:solidFill>
                <a:latin typeface="Arial" panose="020B0604020202020204" pitchFamily="34" charset="0"/>
                <a:cs typeface="Arial" panose="020B0604020202020204" pitchFamily="34" charset="0"/>
              </a:defRPr>
            </a:pPr>
            <a:r>
              <a:rPr lang="en-GB">
                <a:solidFill>
                  <a:schemeClr val="accent2"/>
                </a:solidFill>
                <a:latin typeface="Arial" panose="020B0604020202020204" pitchFamily="34" charset="0"/>
                <a:cs typeface="Arial" panose="020B0604020202020204" pitchFamily="34" charset="0"/>
              </a:rPr>
              <a:t>Global Fixed Interest Running</a:t>
            </a:r>
            <a:r>
              <a:rPr lang="en-GB" baseline="0">
                <a:solidFill>
                  <a:schemeClr val="accent2"/>
                </a:solidFill>
                <a:latin typeface="Arial" panose="020B0604020202020204" pitchFamily="34" charset="0"/>
                <a:cs typeface="Arial" panose="020B0604020202020204" pitchFamily="34" charset="0"/>
              </a:rPr>
              <a:t> </a:t>
            </a:r>
            <a:r>
              <a:rPr lang="en-GB">
                <a:solidFill>
                  <a:schemeClr val="accent2"/>
                </a:solidFill>
                <a:latin typeface="Arial" panose="020B0604020202020204" pitchFamily="34" charset="0"/>
                <a:cs typeface="Arial" panose="020B0604020202020204" pitchFamily="34" charset="0"/>
              </a:rPr>
              <a:t>Yield</a:t>
            </a:r>
          </a:p>
        </c:rich>
      </c:tx>
      <c:layout>
        <c:manualLayout>
          <c:xMode val="edge"/>
          <c:yMode val="edge"/>
          <c:x val="0.28959745370370371"/>
          <c:y val="4.0317460317460314E-2"/>
        </c:manualLayout>
      </c:layout>
      <c:overlay val="0"/>
    </c:title>
    <c:autoTitleDeleted val="0"/>
    <c:plotArea>
      <c:layout>
        <c:manualLayout>
          <c:layoutTarget val="inner"/>
          <c:xMode val="edge"/>
          <c:yMode val="edge"/>
          <c:x val="9.0118703630519686E-2"/>
          <c:y val="0.11445281800440919"/>
          <c:w val="0.87860166384358895"/>
          <c:h val="0.60748611111111106"/>
        </c:manualLayout>
      </c:layout>
      <c:lineChart>
        <c:grouping val="standard"/>
        <c:varyColors val="0"/>
        <c:ser>
          <c:idx val="0"/>
          <c:order val="0"/>
          <c:tx>
            <c:strRef>
              <c:f>Yields!$P$5</c:f>
              <c:strCache>
                <c:ptCount val="1"/>
                <c:pt idx="0">
                  <c:v>Barclays Global Aggregate Index</c:v>
                </c:pt>
              </c:strCache>
            </c:strRef>
          </c:tx>
          <c:spPr>
            <a:ln w="19050"/>
          </c:spPr>
          <c:marker>
            <c:symbol val="none"/>
          </c:marker>
          <c:errBars>
            <c:errDir val="y"/>
            <c:errBarType val="both"/>
            <c:errValType val="stdDev"/>
            <c:noEndCap val="1"/>
            <c:val val="1"/>
            <c:spPr>
              <a:ln w="3175">
                <a:solidFill>
                  <a:srgbClr val="C6D9F1"/>
                </a:solidFill>
              </a:ln>
              <a:effectLst/>
            </c:spPr>
          </c:errBars>
          <c:cat>
            <c:numRef>
              <c:f>Yields!$A$2:$A$241</c:f>
              <c:numCache>
                <c:formatCode>m/d/yyyy</c:formatCode>
                <c:ptCount val="240"/>
                <c:pt idx="0">
                  <c:v>43644</c:v>
                </c:pt>
                <c:pt idx="1">
                  <c:v>43616</c:v>
                </c:pt>
                <c:pt idx="2">
                  <c:v>43585</c:v>
                </c:pt>
                <c:pt idx="3">
                  <c:v>43553</c:v>
                </c:pt>
                <c:pt idx="4">
                  <c:v>43524</c:v>
                </c:pt>
                <c:pt idx="5">
                  <c:v>43496</c:v>
                </c:pt>
                <c:pt idx="6">
                  <c:v>43465</c:v>
                </c:pt>
                <c:pt idx="7">
                  <c:v>43434</c:v>
                </c:pt>
                <c:pt idx="8">
                  <c:v>43404</c:v>
                </c:pt>
                <c:pt idx="9">
                  <c:v>43371</c:v>
                </c:pt>
                <c:pt idx="10">
                  <c:v>43343</c:v>
                </c:pt>
                <c:pt idx="11">
                  <c:v>43312</c:v>
                </c:pt>
                <c:pt idx="12">
                  <c:v>43280</c:v>
                </c:pt>
                <c:pt idx="13">
                  <c:v>43251</c:v>
                </c:pt>
                <c:pt idx="14">
                  <c:v>43220</c:v>
                </c:pt>
                <c:pt idx="15">
                  <c:v>43189</c:v>
                </c:pt>
                <c:pt idx="16">
                  <c:v>43159</c:v>
                </c:pt>
                <c:pt idx="17">
                  <c:v>43131</c:v>
                </c:pt>
                <c:pt idx="18">
                  <c:v>43098</c:v>
                </c:pt>
                <c:pt idx="19">
                  <c:v>43069</c:v>
                </c:pt>
                <c:pt idx="20">
                  <c:v>43039</c:v>
                </c:pt>
                <c:pt idx="21">
                  <c:v>43007</c:v>
                </c:pt>
                <c:pt idx="22">
                  <c:v>42978</c:v>
                </c:pt>
                <c:pt idx="23">
                  <c:v>42947</c:v>
                </c:pt>
                <c:pt idx="24">
                  <c:v>42916</c:v>
                </c:pt>
                <c:pt idx="25">
                  <c:v>42886</c:v>
                </c:pt>
                <c:pt idx="26">
                  <c:v>42853</c:v>
                </c:pt>
                <c:pt idx="27">
                  <c:v>42825</c:v>
                </c:pt>
                <c:pt idx="28">
                  <c:v>42794</c:v>
                </c:pt>
                <c:pt idx="29">
                  <c:v>42766</c:v>
                </c:pt>
                <c:pt idx="30">
                  <c:v>42734</c:v>
                </c:pt>
                <c:pt idx="31">
                  <c:v>42704</c:v>
                </c:pt>
                <c:pt idx="32">
                  <c:v>42674</c:v>
                </c:pt>
                <c:pt idx="33">
                  <c:v>42643</c:v>
                </c:pt>
                <c:pt idx="34">
                  <c:v>42613</c:v>
                </c:pt>
                <c:pt idx="35">
                  <c:v>42580</c:v>
                </c:pt>
                <c:pt idx="36">
                  <c:v>42551</c:v>
                </c:pt>
                <c:pt idx="37">
                  <c:v>42521</c:v>
                </c:pt>
                <c:pt idx="38">
                  <c:v>42489</c:v>
                </c:pt>
                <c:pt idx="39">
                  <c:v>42460</c:v>
                </c:pt>
                <c:pt idx="40">
                  <c:v>42429</c:v>
                </c:pt>
                <c:pt idx="41">
                  <c:v>42398</c:v>
                </c:pt>
                <c:pt idx="42">
                  <c:v>42369</c:v>
                </c:pt>
                <c:pt idx="43">
                  <c:v>42338</c:v>
                </c:pt>
                <c:pt idx="44">
                  <c:v>42307</c:v>
                </c:pt>
                <c:pt idx="45">
                  <c:v>42277</c:v>
                </c:pt>
                <c:pt idx="46">
                  <c:v>42247</c:v>
                </c:pt>
                <c:pt idx="47">
                  <c:v>42216</c:v>
                </c:pt>
                <c:pt idx="48">
                  <c:v>42185</c:v>
                </c:pt>
                <c:pt idx="49">
                  <c:v>42153</c:v>
                </c:pt>
                <c:pt idx="50">
                  <c:v>42124</c:v>
                </c:pt>
                <c:pt idx="51">
                  <c:v>42094</c:v>
                </c:pt>
                <c:pt idx="52">
                  <c:v>42062</c:v>
                </c:pt>
                <c:pt idx="53">
                  <c:v>42034</c:v>
                </c:pt>
                <c:pt idx="54">
                  <c:v>42004</c:v>
                </c:pt>
                <c:pt idx="55">
                  <c:v>41971</c:v>
                </c:pt>
                <c:pt idx="56">
                  <c:v>41943</c:v>
                </c:pt>
                <c:pt idx="57">
                  <c:v>41912</c:v>
                </c:pt>
                <c:pt idx="58">
                  <c:v>41880</c:v>
                </c:pt>
                <c:pt idx="59">
                  <c:v>41851</c:v>
                </c:pt>
                <c:pt idx="60">
                  <c:v>41820</c:v>
                </c:pt>
                <c:pt idx="61">
                  <c:v>41789</c:v>
                </c:pt>
                <c:pt idx="62">
                  <c:v>41759</c:v>
                </c:pt>
                <c:pt idx="63">
                  <c:v>41729</c:v>
                </c:pt>
                <c:pt idx="64">
                  <c:v>41698</c:v>
                </c:pt>
                <c:pt idx="65">
                  <c:v>41670</c:v>
                </c:pt>
                <c:pt idx="66">
                  <c:v>41639</c:v>
                </c:pt>
                <c:pt idx="67">
                  <c:v>41607</c:v>
                </c:pt>
                <c:pt idx="68">
                  <c:v>41578</c:v>
                </c:pt>
                <c:pt idx="69">
                  <c:v>41547</c:v>
                </c:pt>
                <c:pt idx="70">
                  <c:v>41516</c:v>
                </c:pt>
                <c:pt idx="71">
                  <c:v>41486</c:v>
                </c:pt>
                <c:pt idx="72">
                  <c:v>41453</c:v>
                </c:pt>
                <c:pt idx="73">
                  <c:v>41425</c:v>
                </c:pt>
                <c:pt idx="74">
                  <c:v>41394</c:v>
                </c:pt>
                <c:pt idx="75">
                  <c:v>41362</c:v>
                </c:pt>
                <c:pt idx="76">
                  <c:v>41333</c:v>
                </c:pt>
                <c:pt idx="77">
                  <c:v>41305</c:v>
                </c:pt>
                <c:pt idx="78">
                  <c:v>41274</c:v>
                </c:pt>
                <c:pt idx="79">
                  <c:v>41243</c:v>
                </c:pt>
                <c:pt idx="80">
                  <c:v>41213</c:v>
                </c:pt>
                <c:pt idx="81">
                  <c:v>41180</c:v>
                </c:pt>
                <c:pt idx="82">
                  <c:v>41152</c:v>
                </c:pt>
                <c:pt idx="83">
                  <c:v>41121</c:v>
                </c:pt>
                <c:pt idx="84">
                  <c:v>41089</c:v>
                </c:pt>
                <c:pt idx="85">
                  <c:v>41060</c:v>
                </c:pt>
                <c:pt idx="86">
                  <c:v>41029</c:v>
                </c:pt>
                <c:pt idx="87">
                  <c:v>40998</c:v>
                </c:pt>
                <c:pt idx="88">
                  <c:v>40968</c:v>
                </c:pt>
                <c:pt idx="89">
                  <c:v>40939</c:v>
                </c:pt>
                <c:pt idx="90">
                  <c:v>40907</c:v>
                </c:pt>
                <c:pt idx="91">
                  <c:v>40877</c:v>
                </c:pt>
                <c:pt idx="92">
                  <c:v>40847</c:v>
                </c:pt>
                <c:pt idx="93">
                  <c:v>40816</c:v>
                </c:pt>
                <c:pt idx="94">
                  <c:v>40786</c:v>
                </c:pt>
                <c:pt idx="95">
                  <c:v>40753</c:v>
                </c:pt>
                <c:pt idx="96">
                  <c:v>40724</c:v>
                </c:pt>
                <c:pt idx="97">
                  <c:v>40694</c:v>
                </c:pt>
                <c:pt idx="98">
                  <c:v>40662</c:v>
                </c:pt>
                <c:pt idx="99">
                  <c:v>40633</c:v>
                </c:pt>
                <c:pt idx="100">
                  <c:v>40602</c:v>
                </c:pt>
                <c:pt idx="101">
                  <c:v>40574</c:v>
                </c:pt>
                <c:pt idx="102">
                  <c:v>40543</c:v>
                </c:pt>
                <c:pt idx="103">
                  <c:v>40512</c:v>
                </c:pt>
                <c:pt idx="104">
                  <c:v>40480</c:v>
                </c:pt>
                <c:pt idx="105">
                  <c:v>40451</c:v>
                </c:pt>
                <c:pt idx="106">
                  <c:v>40421</c:v>
                </c:pt>
                <c:pt idx="107">
                  <c:v>40389</c:v>
                </c:pt>
                <c:pt idx="108">
                  <c:v>40359</c:v>
                </c:pt>
                <c:pt idx="109">
                  <c:v>40329</c:v>
                </c:pt>
                <c:pt idx="110">
                  <c:v>40298</c:v>
                </c:pt>
                <c:pt idx="111">
                  <c:v>40268</c:v>
                </c:pt>
                <c:pt idx="112">
                  <c:v>40235</c:v>
                </c:pt>
                <c:pt idx="113">
                  <c:v>40207</c:v>
                </c:pt>
                <c:pt idx="114">
                  <c:v>40178</c:v>
                </c:pt>
                <c:pt idx="115">
                  <c:v>40147</c:v>
                </c:pt>
                <c:pt idx="116">
                  <c:v>40116</c:v>
                </c:pt>
                <c:pt idx="117">
                  <c:v>40086</c:v>
                </c:pt>
                <c:pt idx="118">
                  <c:v>40056</c:v>
                </c:pt>
                <c:pt idx="119">
                  <c:v>40025</c:v>
                </c:pt>
                <c:pt idx="120">
                  <c:v>39994</c:v>
                </c:pt>
                <c:pt idx="121">
                  <c:v>39962</c:v>
                </c:pt>
                <c:pt idx="122">
                  <c:v>39933</c:v>
                </c:pt>
                <c:pt idx="123">
                  <c:v>39903</c:v>
                </c:pt>
                <c:pt idx="124">
                  <c:v>39871</c:v>
                </c:pt>
                <c:pt idx="125">
                  <c:v>39843</c:v>
                </c:pt>
                <c:pt idx="126">
                  <c:v>39813</c:v>
                </c:pt>
                <c:pt idx="127">
                  <c:v>39780</c:v>
                </c:pt>
                <c:pt idx="128">
                  <c:v>39752</c:v>
                </c:pt>
                <c:pt idx="129">
                  <c:v>39721</c:v>
                </c:pt>
                <c:pt idx="130">
                  <c:v>39689</c:v>
                </c:pt>
                <c:pt idx="131">
                  <c:v>39660</c:v>
                </c:pt>
                <c:pt idx="132">
                  <c:v>39629</c:v>
                </c:pt>
                <c:pt idx="133">
                  <c:v>39598</c:v>
                </c:pt>
                <c:pt idx="134">
                  <c:v>39568</c:v>
                </c:pt>
                <c:pt idx="135">
                  <c:v>39538</c:v>
                </c:pt>
                <c:pt idx="136">
                  <c:v>39507</c:v>
                </c:pt>
                <c:pt idx="137">
                  <c:v>39478</c:v>
                </c:pt>
                <c:pt idx="138">
                  <c:v>39447</c:v>
                </c:pt>
                <c:pt idx="139">
                  <c:v>39416</c:v>
                </c:pt>
                <c:pt idx="140">
                  <c:v>39386</c:v>
                </c:pt>
                <c:pt idx="141">
                  <c:v>39353</c:v>
                </c:pt>
                <c:pt idx="142">
                  <c:v>39325</c:v>
                </c:pt>
                <c:pt idx="143">
                  <c:v>39294</c:v>
                </c:pt>
                <c:pt idx="144">
                  <c:v>39262</c:v>
                </c:pt>
                <c:pt idx="145">
                  <c:v>39233</c:v>
                </c:pt>
                <c:pt idx="146">
                  <c:v>39202</c:v>
                </c:pt>
                <c:pt idx="147">
                  <c:v>39171</c:v>
                </c:pt>
                <c:pt idx="148">
                  <c:v>39141</c:v>
                </c:pt>
                <c:pt idx="149">
                  <c:v>39113</c:v>
                </c:pt>
                <c:pt idx="150">
                  <c:v>39080</c:v>
                </c:pt>
                <c:pt idx="151">
                  <c:v>39051</c:v>
                </c:pt>
                <c:pt idx="152">
                  <c:v>39021</c:v>
                </c:pt>
                <c:pt idx="153">
                  <c:v>38989</c:v>
                </c:pt>
                <c:pt idx="154">
                  <c:v>38960</c:v>
                </c:pt>
                <c:pt idx="155">
                  <c:v>38929</c:v>
                </c:pt>
                <c:pt idx="156">
                  <c:v>38898</c:v>
                </c:pt>
                <c:pt idx="157">
                  <c:v>38868</c:v>
                </c:pt>
                <c:pt idx="158">
                  <c:v>38835</c:v>
                </c:pt>
                <c:pt idx="159">
                  <c:v>38807</c:v>
                </c:pt>
                <c:pt idx="160">
                  <c:v>38776</c:v>
                </c:pt>
                <c:pt idx="161">
                  <c:v>38748</c:v>
                </c:pt>
                <c:pt idx="162">
                  <c:v>38716</c:v>
                </c:pt>
                <c:pt idx="163">
                  <c:v>38686</c:v>
                </c:pt>
                <c:pt idx="164">
                  <c:v>38656</c:v>
                </c:pt>
                <c:pt idx="165">
                  <c:v>38625</c:v>
                </c:pt>
                <c:pt idx="166">
                  <c:v>38595</c:v>
                </c:pt>
                <c:pt idx="167">
                  <c:v>38562</c:v>
                </c:pt>
                <c:pt idx="168">
                  <c:v>38533</c:v>
                </c:pt>
                <c:pt idx="169">
                  <c:v>38503</c:v>
                </c:pt>
                <c:pt idx="170">
                  <c:v>38471</c:v>
                </c:pt>
                <c:pt idx="171">
                  <c:v>38442</c:v>
                </c:pt>
                <c:pt idx="172">
                  <c:v>38411</c:v>
                </c:pt>
                <c:pt idx="173">
                  <c:v>38383</c:v>
                </c:pt>
                <c:pt idx="174">
                  <c:v>38352</c:v>
                </c:pt>
                <c:pt idx="175">
                  <c:v>38321</c:v>
                </c:pt>
                <c:pt idx="176">
                  <c:v>38289</c:v>
                </c:pt>
                <c:pt idx="177">
                  <c:v>38260</c:v>
                </c:pt>
                <c:pt idx="178">
                  <c:v>38230</c:v>
                </c:pt>
                <c:pt idx="179">
                  <c:v>38198</c:v>
                </c:pt>
                <c:pt idx="180">
                  <c:v>38168</c:v>
                </c:pt>
                <c:pt idx="181">
                  <c:v>38138</c:v>
                </c:pt>
                <c:pt idx="182">
                  <c:v>38107</c:v>
                </c:pt>
                <c:pt idx="183">
                  <c:v>38077</c:v>
                </c:pt>
                <c:pt idx="184">
                  <c:v>38044</c:v>
                </c:pt>
                <c:pt idx="185">
                  <c:v>38016</c:v>
                </c:pt>
                <c:pt idx="186">
                  <c:v>37986</c:v>
                </c:pt>
                <c:pt idx="187">
                  <c:v>37953</c:v>
                </c:pt>
                <c:pt idx="188">
                  <c:v>37925</c:v>
                </c:pt>
                <c:pt idx="189">
                  <c:v>37894</c:v>
                </c:pt>
                <c:pt idx="190">
                  <c:v>37862</c:v>
                </c:pt>
                <c:pt idx="191">
                  <c:v>37833</c:v>
                </c:pt>
                <c:pt idx="192">
                  <c:v>37802</c:v>
                </c:pt>
                <c:pt idx="193">
                  <c:v>37771</c:v>
                </c:pt>
                <c:pt idx="194">
                  <c:v>37741</c:v>
                </c:pt>
                <c:pt idx="195">
                  <c:v>37711</c:v>
                </c:pt>
                <c:pt idx="196">
                  <c:v>37680</c:v>
                </c:pt>
                <c:pt idx="197">
                  <c:v>37652</c:v>
                </c:pt>
                <c:pt idx="198">
                  <c:v>37621</c:v>
                </c:pt>
                <c:pt idx="199">
                  <c:v>37589</c:v>
                </c:pt>
                <c:pt idx="200">
                  <c:v>37560</c:v>
                </c:pt>
                <c:pt idx="201">
                  <c:v>37529</c:v>
                </c:pt>
                <c:pt idx="202">
                  <c:v>37498</c:v>
                </c:pt>
                <c:pt idx="203">
                  <c:v>37468</c:v>
                </c:pt>
                <c:pt idx="204">
                  <c:v>37435</c:v>
                </c:pt>
                <c:pt idx="205">
                  <c:v>37407</c:v>
                </c:pt>
                <c:pt idx="206">
                  <c:v>37376</c:v>
                </c:pt>
                <c:pt idx="207">
                  <c:v>37344</c:v>
                </c:pt>
                <c:pt idx="208">
                  <c:v>37315</c:v>
                </c:pt>
                <c:pt idx="209">
                  <c:v>37287</c:v>
                </c:pt>
                <c:pt idx="210">
                  <c:v>37256</c:v>
                </c:pt>
                <c:pt idx="211">
                  <c:v>37225</c:v>
                </c:pt>
                <c:pt idx="212">
                  <c:v>37195</c:v>
                </c:pt>
                <c:pt idx="213">
                  <c:v>37162</c:v>
                </c:pt>
                <c:pt idx="214">
                  <c:v>37134</c:v>
                </c:pt>
                <c:pt idx="215">
                  <c:v>37103</c:v>
                </c:pt>
                <c:pt idx="216">
                  <c:v>37071</c:v>
                </c:pt>
                <c:pt idx="217">
                  <c:v>37042</c:v>
                </c:pt>
                <c:pt idx="218">
                  <c:v>37011</c:v>
                </c:pt>
                <c:pt idx="219">
                  <c:v>36980</c:v>
                </c:pt>
                <c:pt idx="220">
                  <c:v>36950</c:v>
                </c:pt>
                <c:pt idx="221">
                  <c:v>36922</c:v>
                </c:pt>
                <c:pt idx="222">
                  <c:v>36889</c:v>
                </c:pt>
                <c:pt idx="223">
                  <c:v>36860</c:v>
                </c:pt>
                <c:pt idx="224">
                  <c:v>36830</c:v>
                </c:pt>
                <c:pt idx="225">
                  <c:v>36798</c:v>
                </c:pt>
                <c:pt idx="226">
                  <c:v>36769</c:v>
                </c:pt>
                <c:pt idx="227">
                  <c:v>36738</c:v>
                </c:pt>
                <c:pt idx="228">
                  <c:v>36707</c:v>
                </c:pt>
                <c:pt idx="229">
                  <c:v>36677</c:v>
                </c:pt>
                <c:pt idx="230">
                  <c:v>36644</c:v>
                </c:pt>
                <c:pt idx="231">
                  <c:v>36616</c:v>
                </c:pt>
                <c:pt idx="232">
                  <c:v>36585</c:v>
                </c:pt>
                <c:pt idx="233">
                  <c:v>36556</c:v>
                </c:pt>
                <c:pt idx="234">
                  <c:v>36525</c:v>
                </c:pt>
                <c:pt idx="235">
                  <c:v>36494</c:v>
                </c:pt>
                <c:pt idx="236">
                  <c:v>36462</c:v>
                </c:pt>
                <c:pt idx="237">
                  <c:v>36433</c:v>
                </c:pt>
                <c:pt idx="238">
                  <c:v>36403</c:v>
                </c:pt>
                <c:pt idx="239">
                  <c:v>36371</c:v>
                </c:pt>
              </c:numCache>
            </c:numRef>
          </c:cat>
          <c:val>
            <c:numRef>
              <c:f>Yields!$E$2:$E$301</c:f>
              <c:numCache>
                <c:formatCode>General</c:formatCode>
                <c:ptCount val="300"/>
                <c:pt idx="0">
                  <c:v>1.48</c:v>
                </c:pt>
                <c:pt idx="1">
                  <c:v>1.64</c:v>
                </c:pt>
                <c:pt idx="2">
                  <c:v>1.81</c:v>
                </c:pt>
                <c:pt idx="3">
                  <c:v>1.77</c:v>
                </c:pt>
                <c:pt idx="4">
                  <c:v>1.96</c:v>
                </c:pt>
                <c:pt idx="5">
                  <c:v>1.93</c:v>
                </c:pt>
                <c:pt idx="6">
                  <c:v>2.0299999999999998</c:v>
                </c:pt>
                <c:pt idx="7">
                  <c:v>2.19</c:v>
                </c:pt>
                <c:pt idx="8">
                  <c:v>2.222</c:v>
                </c:pt>
                <c:pt idx="9">
                  <c:v>2.1539999999999999</c:v>
                </c:pt>
                <c:pt idx="10">
                  <c:v>2.036</c:v>
                </c:pt>
                <c:pt idx="11">
                  <c:v>2.0470000000000002</c:v>
                </c:pt>
                <c:pt idx="12">
                  <c:v>1.992</c:v>
                </c:pt>
                <c:pt idx="13">
                  <c:v>1.96</c:v>
                </c:pt>
                <c:pt idx="14">
                  <c:v>1.9379999999999999</c:v>
                </c:pt>
                <c:pt idx="15">
                  <c:v>1.8260000000000001</c:v>
                </c:pt>
                <c:pt idx="16">
                  <c:v>1.8660000000000001</c:v>
                </c:pt>
                <c:pt idx="17">
                  <c:v>1.8</c:v>
                </c:pt>
                <c:pt idx="18">
                  <c:v>1.659</c:v>
                </c:pt>
                <c:pt idx="19">
                  <c:v>1.625</c:v>
                </c:pt>
                <c:pt idx="20">
                  <c:v>1.607</c:v>
                </c:pt>
                <c:pt idx="21">
                  <c:v>1.6120000000000001</c:v>
                </c:pt>
                <c:pt idx="22">
                  <c:v>1.5</c:v>
                </c:pt>
                <c:pt idx="23">
                  <c:v>1.5860000000000001</c:v>
                </c:pt>
                <c:pt idx="24">
                  <c:v>1.6220000000000001</c:v>
                </c:pt>
                <c:pt idx="25">
                  <c:v>1.5209999999999999</c:v>
                </c:pt>
                <c:pt idx="26">
                  <c:v>1.5740000000000001</c:v>
                </c:pt>
                <c:pt idx="27">
                  <c:v>1.6379999999999999</c:v>
                </c:pt>
                <c:pt idx="28">
                  <c:v>1.581</c:v>
                </c:pt>
                <c:pt idx="29">
                  <c:v>1.653</c:v>
                </c:pt>
                <c:pt idx="30">
                  <c:v>1.6</c:v>
                </c:pt>
                <c:pt idx="31">
                  <c:v>1.5920000000000001</c:v>
                </c:pt>
                <c:pt idx="32">
                  <c:v>1.294</c:v>
                </c:pt>
                <c:pt idx="33">
                  <c:v>1.129</c:v>
                </c:pt>
                <c:pt idx="34">
                  <c:v>1.1419999999999999</c:v>
                </c:pt>
                <c:pt idx="35">
                  <c:v>1.0960000000000001</c:v>
                </c:pt>
                <c:pt idx="36">
                  <c:v>1.145</c:v>
                </c:pt>
                <c:pt idx="37">
                  <c:v>1.379</c:v>
                </c:pt>
                <c:pt idx="38">
                  <c:v>1.3839999999999999</c:v>
                </c:pt>
                <c:pt idx="39">
                  <c:v>1.3879999999999999</c:v>
                </c:pt>
                <c:pt idx="40">
                  <c:v>1.4530000000000001</c:v>
                </c:pt>
                <c:pt idx="41">
                  <c:v>1.5740000000000001</c:v>
                </c:pt>
                <c:pt idx="42">
                  <c:v>1.768</c:v>
                </c:pt>
                <c:pt idx="43">
                  <c:v>1.7030000000000001</c:v>
                </c:pt>
                <c:pt idx="44">
                  <c:v>1.6619999999999999</c:v>
                </c:pt>
                <c:pt idx="45">
                  <c:v>1.6639999999999999</c:v>
                </c:pt>
                <c:pt idx="46">
                  <c:v>1.7290000000000001</c:v>
                </c:pt>
                <c:pt idx="47">
                  <c:v>1.681</c:v>
                </c:pt>
                <c:pt idx="48">
                  <c:v>1.764</c:v>
                </c:pt>
                <c:pt idx="49">
                  <c:v>1.583</c:v>
                </c:pt>
                <c:pt idx="50">
                  <c:v>1.5129999999999999</c:v>
                </c:pt>
                <c:pt idx="51">
                  <c:v>1.4430000000000001</c:v>
                </c:pt>
                <c:pt idx="52">
                  <c:v>1.478</c:v>
                </c:pt>
                <c:pt idx="53">
                  <c:v>1.395</c:v>
                </c:pt>
                <c:pt idx="54">
                  <c:v>1.6240000000000001</c:v>
                </c:pt>
                <c:pt idx="55">
                  <c:v>1.619</c:v>
                </c:pt>
                <c:pt idx="56">
                  <c:v>1.7010000000000001</c:v>
                </c:pt>
                <c:pt idx="57">
                  <c:v>1.7689999999999999</c:v>
                </c:pt>
                <c:pt idx="58">
                  <c:v>1.69</c:v>
                </c:pt>
                <c:pt idx="59">
                  <c:v>1.8109999999999999</c:v>
                </c:pt>
                <c:pt idx="60">
                  <c:v>1.782</c:v>
                </c:pt>
                <c:pt idx="61">
                  <c:v>1.7949999999999999</c:v>
                </c:pt>
                <c:pt idx="62">
                  <c:v>1.9079999999999999</c:v>
                </c:pt>
                <c:pt idx="63">
                  <c:v>1.9710000000000001</c:v>
                </c:pt>
                <c:pt idx="64">
                  <c:v>1.9059999999999999</c:v>
                </c:pt>
                <c:pt idx="65">
                  <c:v>1.944</c:v>
                </c:pt>
                <c:pt idx="66">
                  <c:v>2.113</c:v>
                </c:pt>
                <c:pt idx="67">
                  <c:v>1.98</c:v>
                </c:pt>
                <c:pt idx="68">
                  <c:v>1.9470000000000001</c:v>
                </c:pt>
                <c:pt idx="69">
                  <c:v>2.0499999999999998</c:v>
                </c:pt>
                <c:pt idx="70">
                  <c:v>2.1339999999999999</c:v>
                </c:pt>
                <c:pt idx="71">
                  <c:v>2.0449999999999999</c:v>
                </c:pt>
                <c:pt idx="72">
                  <c:v>2.0960000000000001</c:v>
                </c:pt>
                <c:pt idx="73">
                  <c:v>1.857</c:v>
                </c:pt>
                <c:pt idx="74">
                  <c:v>1.6160000000000001</c:v>
                </c:pt>
                <c:pt idx="75">
                  <c:v>1.7430000000000001</c:v>
                </c:pt>
                <c:pt idx="76">
                  <c:v>1.754</c:v>
                </c:pt>
                <c:pt idx="77">
                  <c:v>1.8380000000000001</c:v>
                </c:pt>
                <c:pt idx="78">
                  <c:v>1.7030000000000001</c:v>
                </c:pt>
                <c:pt idx="79">
                  <c:v>1.6830000000000001</c:v>
                </c:pt>
                <c:pt idx="80">
                  <c:v>1.7270000000000001</c:v>
                </c:pt>
                <c:pt idx="81">
                  <c:v>1.7110000000000001</c:v>
                </c:pt>
                <c:pt idx="82">
                  <c:v>1.7929999999999999</c:v>
                </c:pt>
                <c:pt idx="83">
                  <c:v>1.8240000000000001</c:v>
                </c:pt>
                <c:pt idx="84">
                  <c:v>2.04</c:v>
                </c:pt>
                <c:pt idx="85">
                  <c:v>1.9990000000000001</c:v>
                </c:pt>
                <c:pt idx="86">
                  <c:v>2.1120000000000001</c:v>
                </c:pt>
                <c:pt idx="87">
                  <c:v>2.19</c:v>
                </c:pt>
                <c:pt idx="88">
                  <c:v>2.1309999999999998</c:v>
                </c:pt>
                <c:pt idx="89">
                  <c:v>2.1520000000000001</c:v>
                </c:pt>
                <c:pt idx="90">
                  <c:v>2.3250000000000002</c:v>
                </c:pt>
                <c:pt idx="91">
                  <c:v>2.5579999999999998</c:v>
                </c:pt>
                <c:pt idx="92">
                  <c:v>2.468</c:v>
                </c:pt>
                <c:pt idx="93">
                  <c:v>2.4089999999999998</c:v>
                </c:pt>
                <c:pt idx="94">
                  <c:v>2.4390000000000001</c:v>
                </c:pt>
                <c:pt idx="95">
                  <c:v>2.6280000000000001</c:v>
                </c:pt>
                <c:pt idx="96">
                  <c:v>2.79</c:v>
                </c:pt>
                <c:pt idx="97">
                  <c:v>2.722</c:v>
                </c:pt>
                <c:pt idx="98">
                  <c:v>2.8530000000000002</c:v>
                </c:pt>
                <c:pt idx="99">
                  <c:v>2.9510000000000001</c:v>
                </c:pt>
                <c:pt idx="100">
                  <c:v>2.855</c:v>
                </c:pt>
                <c:pt idx="101">
                  <c:v>2.8210000000000002</c:v>
                </c:pt>
                <c:pt idx="102">
                  <c:v>2.72</c:v>
                </c:pt>
                <c:pt idx="103">
                  <c:v>2.577</c:v>
                </c:pt>
                <c:pt idx="104">
                  <c:v>2.3319999999999999</c:v>
                </c:pt>
                <c:pt idx="105">
                  <c:v>2.343</c:v>
                </c:pt>
                <c:pt idx="106">
                  <c:v>2.169</c:v>
                </c:pt>
                <c:pt idx="107">
                  <c:v>2.407</c:v>
                </c:pt>
                <c:pt idx="108">
                  <c:v>2.5350000000000001</c:v>
                </c:pt>
                <c:pt idx="109">
                  <c:v>2.73</c:v>
                </c:pt>
                <c:pt idx="110">
                  <c:v>2.87</c:v>
                </c:pt>
                <c:pt idx="111">
                  <c:v>2.8959999999999999</c:v>
                </c:pt>
                <c:pt idx="112">
                  <c:v>2.8260000000000001</c:v>
                </c:pt>
                <c:pt idx="113">
                  <c:v>2.8969999999999998</c:v>
                </c:pt>
                <c:pt idx="114">
                  <c:v>3.0710000000000002</c:v>
                </c:pt>
                <c:pt idx="115">
                  <c:v>2.78</c:v>
                </c:pt>
                <c:pt idx="116">
                  <c:v>2.98</c:v>
                </c:pt>
                <c:pt idx="117">
                  <c:v>2.9769999999999999</c:v>
                </c:pt>
                <c:pt idx="118">
                  <c:v>3.0910000000000002</c:v>
                </c:pt>
                <c:pt idx="119">
                  <c:v>3.222</c:v>
                </c:pt>
                <c:pt idx="120">
                  <c:v>3.4089999999999998</c:v>
                </c:pt>
                <c:pt idx="121">
                  <c:v>3.4449999999999998</c:v>
                </c:pt>
                <c:pt idx="122">
                  <c:v>3.4209999999999998</c:v>
                </c:pt>
                <c:pt idx="123">
                  <c:v>3.4380000000000002</c:v>
                </c:pt>
                <c:pt idx="124">
                  <c:v>3.66</c:v>
                </c:pt>
                <c:pt idx="125">
                  <c:v>3.5179999999999998</c:v>
                </c:pt>
                <c:pt idx="126">
                  <c:v>3.411</c:v>
                </c:pt>
                <c:pt idx="127">
                  <c:v>3.9430000000000001</c:v>
                </c:pt>
                <c:pt idx="128">
                  <c:v>4.4409999999999998</c:v>
                </c:pt>
                <c:pt idx="129">
                  <c:v>4.4349999999999996</c:v>
                </c:pt>
                <c:pt idx="130">
                  <c:v>4.3220000000000001</c:v>
                </c:pt>
                <c:pt idx="131">
                  <c:v>4.4619999999999997</c:v>
                </c:pt>
                <c:pt idx="132">
                  <c:v>4.5460000000000003</c:v>
                </c:pt>
                <c:pt idx="133">
                  <c:v>4.3949999999999996</c:v>
                </c:pt>
                <c:pt idx="134">
                  <c:v>4.1189999999999998</c:v>
                </c:pt>
                <c:pt idx="135">
                  <c:v>3.8730000000000002</c:v>
                </c:pt>
                <c:pt idx="136">
                  <c:v>3.7949999999999999</c:v>
                </c:pt>
                <c:pt idx="137">
                  <c:v>3.827</c:v>
                </c:pt>
                <c:pt idx="138">
                  <c:v>4.1879999999999997</c:v>
                </c:pt>
                <c:pt idx="139">
                  <c:v>4.1180000000000003</c:v>
                </c:pt>
                <c:pt idx="140">
                  <c:v>4.3209999999999997</c:v>
                </c:pt>
                <c:pt idx="141">
                  <c:v>4.3719999999999999</c:v>
                </c:pt>
                <c:pt idx="142">
                  <c:v>4.3760000000000003</c:v>
                </c:pt>
                <c:pt idx="143">
                  <c:v>4.5419999999999998</c:v>
                </c:pt>
                <c:pt idx="144">
                  <c:v>4.6509999999999998</c:v>
                </c:pt>
                <c:pt idx="145">
                  <c:v>4.5019999999999998</c:v>
                </c:pt>
                <c:pt idx="146">
                  <c:v>4.2679999999999998</c:v>
                </c:pt>
                <c:pt idx="147">
                  <c:v>4.2240000000000002</c:v>
                </c:pt>
                <c:pt idx="148">
                  <c:v>4.141</c:v>
                </c:pt>
                <c:pt idx="149">
                  <c:v>4.2960000000000003</c:v>
                </c:pt>
                <c:pt idx="150">
                  <c:v>4.1980000000000004</c:v>
                </c:pt>
                <c:pt idx="151">
                  <c:v>4.0010000000000003</c:v>
                </c:pt>
                <c:pt idx="152">
                  <c:v>4.0789999999999997</c:v>
                </c:pt>
                <c:pt idx="153">
                  <c:v>4.0730000000000004</c:v>
                </c:pt>
                <c:pt idx="154">
                  <c:v>4.0869999999999997</c:v>
                </c:pt>
                <c:pt idx="155">
                  <c:v>4.2439999999999998</c:v>
                </c:pt>
                <c:pt idx="156">
                  <c:v>4.3579999999999997</c:v>
                </c:pt>
                <c:pt idx="157">
                  <c:v>4.2249999999999996</c:v>
                </c:pt>
                <c:pt idx="158">
                  <c:v>4.1890000000000001</c:v>
                </c:pt>
                <c:pt idx="159">
                  <c:v>4.0890000000000004</c:v>
                </c:pt>
                <c:pt idx="160">
                  <c:v>3.835</c:v>
                </c:pt>
                <c:pt idx="161">
                  <c:v>3.78</c:v>
                </c:pt>
                <c:pt idx="162">
                  <c:v>3.6909999999999998</c:v>
                </c:pt>
                <c:pt idx="163">
                  <c:v>3.7450000000000001</c:v>
                </c:pt>
                <c:pt idx="164">
                  <c:v>3.7160000000000002</c:v>
                </c:pt>
                <c:pt idx="165">
                  <c:v>3.4990000000000001</c:v>
                </c:pt>
                <c:pt idx="166">
                  <c:v>3.2919999999999998</c:v>
                </c:pt>
                <c:pt idx="167">
                  <c:v>3.4020000000000001</c:v>
                </c:pt>
                <c:pt idx="168">
                  <c:v>3.2010000000000001</c:v>
                </c:pt>
                <c:pt idx="169">
                  <c:v>3.2330000000000001</c:v>
                </c:pt>
                <c:pt idx="170">
                  <c:v>3.3570000000000002</c:v>
                </c:pt>
                <c:pt idx="171">
                  <c:v>3.53</c:v>
                </c:pt>
                <c:pt idx="172">
                  <c:v>3.456</c:v>
                </c:pt>
                <c:pt idx="173">
                  <c:v>3.2989999999999999</c:v>
                </c:pt>
                <c:pt idx="174">
                  <c:v>3.3340000000000001</c:v>
                </c:pt>
                <c:pt idx="175">
                  <c:v>3.3340000000000001</c:v>
                </c:pt>
                <c:pt idx="176">
                  <c:v>3.294</c:v>
                </c:pt>
                <c:pt idx="177">
                  <c:v>3.3969999999999998</c:v>
                </c:pt>
                <c:pt idx="178">
                  <c:v>3.371</c:v>
                </c:pt>
                <c:pt idx="179">
                  <c:v>3.6190000000000002</c:v>
                </c:pt>
                <c:pt idx="180">
                  <c:v>3.6720000000000002</c:v>
                </c:pt>
                <c:pt idx="181">
                  <c:v>3.6320000000000001</c:v>
                </c:pt>
                <c:pt idx="182">
                  <c:v>3.5089999999999999</c:v>
                </c:pt>
                <c:pt idx="183">
                  <c:v>3.1120000000000001</c:v>
                </c:pt>
                <c:pt idx="184">
                  <c:v>3.173</c:v>
                </c:pt>
                <c:pt idx="185">
                  <c:v>3.3170000000000002</c:v>
                </c:pt>
                <c:pt idx="186">
                  <c:v>3.3820000000000001</c:v>
                </c:pt>
                <c:pt idx="187">
                  <c:v>3.5270000000000001</c:v>
                </c:pt>
                <c:pt idx="188">
                  <c:v>3.4710000000000001</c:v>
                </c:pt>
                <c:pt idx="189">
                  <c:v>3.218</c:v>
                </c:pt>
                <c:pt idx="190">
                  <c:v>3.5259999999999998</c:v>
                </c:pt>
                <c:pt idx="191">
                  <c:v>3.46</c:v>
                </c:pt>
                <c:pt idx="192">
                  <c:v>2.9380000000000002</c:v>
                </c:pt>
                <c:pt idx="193">
                  <c:v>2.7890000000000001</c:v>
                </c:pt>
                <c:pt idx="194">
                  <c:v>3.1349999999999998</c:v>
                </c:pt>
                <c:pt idx="195">
                  <c:v>3.1890000000000001</c:v>
                </c:pt>
                <c:pt idx="196">
                  <c:v>3.109</c:v>
                </c:pt>
                <c:pt idx="197">
                  <c:v>3.327</c:v>
                </c:pt>
                <c:pt idx="198">
                  <c:v>3.3220000000000001</c:v>
                </c:pt>
                <c:pt idx="199">
                  <c:v>3.6760000000000002</c:v>
                </c:pt>
                <c:pt idx="200">
                  <c:v>3.5859999999999999</c:v>
                </c:pt>
                <c:pt idx="201">
                  <c:v>3.5179999999999998</c:v>
                </c:pt>
                <c:pt idx="202">
                  <c:v>3.7770000000000001</c:v>
                </c:pt>
                <c:pt idx="203">
                  <c:v>4.0060000000000002</c:v>
                </c:pt>
                <c:pt idx="204">
                  <c:v>4.234</c:v>
                </c:pt>
                <c:pt idx="205">
                  <c:v>4.3979999999999997</c:v>
                </c:pt>
                <c:pt idx="206">
                  <c:v>4.4589999999999996</c:v>
                </c:pt>
                <c:pt idx="207">
                  <c:v>4.6959999999999997</c:v>
                </c:pt>
                <c:pt idx="208">
                  <c:v>4.3760000000000003</c:v>
                </c:pt>
                <c:pt idx="209">
                  <c:v>4.4210000000000003</c:v>
                </c:pt>
                <c:pt idx="210">
                  <c:v>4.3940000000000001</c:v>
                </c:pt>
                <c:pt idx="211">
                  <c:v>4.0289999999999999</c:v>
                </c:pt>
                <c:pt idx="212">
                  <c:v>3.762</c:v>
                </c:pt>
                <c:pt idx="213">
                  <c:v>4.0330000000000004</c:v>
                </c:pt>
                <c:pt idx="214">
                  <c:v>4.2080000000000002</c:v>
                </c:pt>
                <c:pt idx="215">
                  <c:v>4.3460000000000001</c:v>
                </c:pt>
                <c:pt idx="216">
                  <c:v>4.5519999999999996</c:v>
                </c:pt>
                <c:pt idx="217">
                  <c:v>4.524</c:v>
                </c:pt>
                <c:pt idx="218">
                  <c:v>4.6100000000000003</c:v>
                </c:pt>
                <c:pt idx="219">
                  <c:v>4.452</c:v>
                </c:pt>
                <c:pt idx="220">
                  <c:v>4.4690000000000003</c:v>
                </c:pt>
                <c:pt idx="221">
                  <c:v>4.5679999999999996</c:v>
                </c:pt>
                <c:pt idx="222">
                  <c:v>4.7450000000000001</c:v>
                </c:pt>
                <c:pt idx="223">
                  <c:v>4.923</c:v>
                </c:pt>
                <c:pt idx="224">
                  <c:v>5.1059999999999999</c:v>
                </c:pt>
                <c:pt idx="225">
                  <c:v>5.1219999999999999</c:v>
                </c:pt>
                <c:pt idx="226">
                  <c:v>5.6909999999999998</c:v>
                </c:pt>
                <c:pt idx="227">
                  <c:v>5.7279999999999998</c:v>
                </c:pt>
                <c:pt idx="228">
                  <c:v>5.726</c:v>
                </c:pt>
                <c:pt idx="229">
                  <c:v>5.835</c:v>
                </c:pt>
                <c:pt idx="230">
                  <c:v>5.7629999999999999</c:v>
                </c:pt>
                <c:pt idx="231">
                  <c:v>5.6189999999999998</c:v>
                </c:pt>
                <c:pt idx="232">
                  <c:v>5.7539999999999996</c:v>
                </c:pt>
                <c:pt idx="233">
                  <c:v>5.7709999999999999</c:v>
                </c:pt>
                <c:pt idx="234">
                  <c:v>5.5549999999999997</c:v>
                </c:pt>
                <c:pt idx="235">
                  <c:v>5.4029999999999996</c:v>
                </c:pt>
                <c:pt idx="236">
                  <c:v>5.35</c:v>
                </c:pt>
                <c:pt idx="237">
                  <c:v>5.36</c:v>
                </c:pt>
                <c:pt idx="238">
                  <c:v>5.3460000000000001</c:v>
                </c:pt>
                <c:pt idx="239">
                  <c:v>5.2590000000000003</c:v>
                </c:pt>
                <c:pt idx="240">
                  <c:v>5.085</c:v>
                </c:pt>
                <c:pt idx="241">
                  <c:v>4.7939999999999996</c:v>
                </c:pt>
                <c:pt idx="242">
                  <c:v>4.577</c:v>
                </c:pt>
                <c:pt idx="243">
                  <c:v>4.6280000000000001</c:v>
                </c:pt>
                <c:pt idx="244">
                  <c:v>4.7119999999999997</c:v>
                </c:pt>
                <c:pt idx="245">
                  <c:v>4.3719999999999999</c:v>
                </c:pt>
                <c:pt idx="246">
                  <c:v>4.843</c:v>
                </c:pt>
                <c:pt idx="247">
                  <c:v>4.9359999999999999</c:v>
                </c:pt>
                <c:pt idx="248">
                  <c:v>4.8719999999999999</c:v>
                </c:pt>
                <c:pt idx="249">
                  <c:v>4.7210000000000001</c:v>
                </c:pt>
                <c:pt idx="250">
                  <c:v>5.1139999999999999</c:v>
                </c:pt>
                <c:pt idx="251">
                  <c:v>5.452</c:v>
                </c:pt>
                <c:pt idx="252">
                  <c:v>5.48</c:v>
                </c:pt>
                <c:pt idx="253">
                  <c:v>6.0519999999999996</c:v>
                </c:pt>
                <c:pt idx="254">
                  <c:v>6.141</c:v>
                </c:pt>
                <c:pt idx="255">
                  <c:v>6.1139999999999999</c:v>
                </c:pt>
                <c:pt idx="256">
                  <c:v>6.1059999999999999</c:v>
                </c:pt>
                <c:pt idx="257">
                  <c:v>6.0439999999999996</c:v>
                </c:pt>
                <c:pt idx="258">
                  <c:v>6.2530000000000001</c:v>
                </c:pt>
                <c:pt idx="259">
                  <c:v>6.3879999999999999</c:v>
                </c:pt>
                <c:pt idx="260">
                  <c:v>6.3390000000000004</c:v>
                </c:pt>
                <c:pt idx="261">
                  <c:v>6.4829999999999997</c:v>
                </c:pt>
                <c:pt idx="262">
                  <c:v>6.6779999999999999</c:v>
                </c:pt>
                <c:pt idx="263">
                  <c:v>6.4569999999999999</c:v>
                </c:pt>
                <c:pt idx="264">
                  <c:v>6.806</c:v>
                </c:pt>
                <c:pt idx="265">
                  <c:v>6.9560000000000004</c:v>
                </c:pt>
                <c:pt idx="266">
                  <c:v>7.01</c:v>
                </c:pt>
                <c:pt idx="267">
                  <c:v>6.3869999999999996</c:v>
                </c:pt>
                <c:pt idx="268">
                  <c:v>6.077</c:v>
                </c:pt>
                <c:pt idx="269">
                  <c:v>6.0110000000000001</c:v>
                </c:pt>
                <c:pt idx="270">
                  <c:v>6.0209999999999999</c:v>
                </c:pt>
                <c:pt idx="271">
                  <c:v>5.819</c:v>
                </c:pt>
                <c:pt idx="272">
                  <c:v>6.0650000000000004</c:v>
                </c:pt>
                <c:pt idx="273">
                  <c:v>6.3380000000000001</c:v>
                </c:pt>
                <c:pt idx="274">
                  <c:v>6.6130000000000004</c:v>
                </c:pt>
                <c:pt idx="275">
                  <c:v>6.58</c:v>
                </c:pt>
                <c:pt idx="276">
                  <c:v>6.556</c:v>
                </c:pt>
                <c:pt idx="277">
                  <c:v>6.6449999999999996</c:v>
                </c:pt>
                <c:pt idx="278">
                  <c:v>6.5330000000000004</c:v>
                </c:pt>
                <c:pt idx="279">
                  <c:v>6.4820000000000002</c:v>
                </c:pt>
                <c:pt idx="280">
                  <c:v>6.3109999999999999</c:v>
                </c:pt>
                <c:pt idx="281">
                  <c:v>5.8769999999999998</c:v>
                </c:pt>
                <c:pt idx="282">
                  <c:v>6.0149999999999997</c:v>
                </c:pt>
                <c:pt idx="283">
                  <c:v>6.1609999999999996</c:v>
                </c:pt>
                <c:pt idx="284">
                  <c:v>6.431</c:v>
                </c:pt>
                <c:pt idx="285">
                  <c:v>6.5739999999999998</c:v>
                </c:pt>
                <c:pt idx="286">
                  <c:v>6.6669999999999998</c:v>
                </c:pt>
                <c:pt idx="287">
                  <c:v>6.7430000000000003</c:v>
                </c:pt>
                <c:pt idx="288">
                  <c:v>6.6989999999999998</c:v>
                </c:pt>
                <c:pt idx="289">
                  <c:v>6.6429999999999998</c:v>
                </c:pt>
                <c:pt idx="290">
                  <c:v>7.2690000000000001</c:v>
                </c:pt>
                <c:pt idx="291">
                  <c:v>7.4539999999999997</c:v>
                </c:pt>
                <c:pt idx="292">
                  <c:v>7.5659999999999998</c:v>
                </c:pt>
                <c:pt idx="293">
                  <c:v>7.8620000000000001</c:v>
                </c:pt>
                <c:pt idx="294">
                  <c:v>8.0690000000000008</c:v>
                </c:pt>
                <c:pt idx="295">
                  <c:v>7.9459999999999997</c:v>
                </c:pt>
                <c:pt idx="296">
                  <c:v>7.8140000000000001</c:v>
                </c:pt>
                <c:pt idx="297">
                  <c:v>7.718</c:v>
                </c:pt>
                <c:pt idx="298">
                  <c:v>7.399</c:v>
                </c:pt>
                <c:pt idx="299">
                  <c:v>7.2009999999999996</c:v>
                </c:pt>
              </c:numCache>
            </c:numRef>
          </c:val>
          <c:smooth val="0"/>
          <c:extLst xmlns:c16r2="http://schemas.microsoft.com/office/drawing/2015/06/chart">
            <c:ext xmlns:c16="http://schemas.microsoft.com/office/drawing/2014/chart" uri="{C3380CC4-5D6E-409C-BE32-E72D297353CC}">
              <c16:uniqueId val="{00000000-ADFF-41E5-A29A-8881A2B8F1F9}"/>
            </c:ext>
          </c:extLst>
        </c:ser>
        <c:ser>
          <c:idx val="1"/>
          <c:order val="1"/>
          <c:tx>
            <c:strRef>
              <c:f>Yields!$F$1</c:f>
              <c:strCache>
                <c:ptCount val="1"/>
                <c:pt idx="0">
                  <c:v>20 Yr Average</c:v>
                </c:pt>
              </c:strCache>
            </c:strRef>
          </c:tx>
          <c:spPr>
            <a:ln w="22225">
              <a:solidFill>
                <a:schemeClr val="tx2"/>
              </a:solidFill>
              <a:prstDash val="dash"/>
            </a:ln>
          </c:spPr>
          <c:marker>
            <c:symbol val="none"/>
          </c:marker>
          <c:cat>
            <c:numRef>
              <c:f>Yields!$A$2:$A$241</c:f>
              <c:numCache>
                <c:formatCode>m/d/yyyy</c:formatCode>
                <c:ptCount val="240"/>
                <c:pt idx="0">
                  <c:v>43644</c:v>
                </c:pt>
                <c:pt idx="1">
                  <c:v>43616</c:v>
                </c:pt>
                <c:pt idx="2">
                  <c:v>43585</c:v>
                </c:pt>
                <c:pt idx="3">
                  <c:v>43553</c:v>
                </c:pt>
                <c:pt idx="4">
                  <c:v>43524</c:v>
                </c:pt>
                <c:pt idx="5">
                  <c:v>43496</c:v>
                </c:pt>
                <c:pt idx="6">
                  <c:v>43465</c:v>
                </c:pt>
                <c:pt idx="7">
                  <c:v>43434</c:v>
                </c:pt>
                <c:pt idx="8">
                  <c:v>43404</c:v>
                </c:pt>
                <c:pt idx="9">
                  <c:v>43371</c:v>
                </c:pt>
                <c:pt idx="10">
                  <c:v>43343</c:v>
                </c:pt>
                <c:pt idx="11">
                  <c:v>43312</c:v>
                </c:pt>
                <c:pt idx="12">
                  <c:v>43280</c:v>
                </c:pt>
                <c:pt idx="13">
                  <c:v>43251</c:v>
                </c:pt>
                <c:pt idx="14">
                  <c:v>43220</c:v>
                </c:pt>
                <c:pt idx="15">
                  <c:v>43189</c:v>
                </c:pt>
                <c:pt idx="16">
                  <c:v>43159</c:v>
                </c:pt>
                <c:pt idx="17">
                  <c:v>43131</c:v>
                </c:pt>
                <c:pt idx="18">
                  <c:v>43098</c:v>
                </c:pt>
                <c:pt idx="19">
                  <c:v>43069</c:v>
                </c:pt>
                <c:pt idx="20">
                  <c:v>43039</c:v>
                </c:pt>
                <c:pt idx="21">
                  <c:v>43007</c:v>
                </c:pt>
                <c:pt idx="22">
                  <c:v>42978</c:v>
                </c:pt>
                <c:pt idx="23">
                  <c:v>42947</c:v>
                </c:pt>
                <c:pt idx="24">
                  <c:v>42916</c:v>
                </c:pt>
                <c:pt idx="25">
                  <c:v>42886</c:v>
                </c:pt>
                <c:pt idx="26">
                  <c:v>42853</c:v>
                </c:pt>
                <c:pt idx="27">
                  <c:v>42825</c:v>
                </c:pt>
                <c:pt idx="28">
                  <c:v>42794</c:v>
                </c:pt>
                <c:pt idx="29">
                  <c:v>42766</c:v>
                </c:pt>
                <c:pt idx="30">
                  <c:v>42734</c:v>
                </c:pt>
                <c:pt idx="31">
                  <c:v>42704</c:v>
                </c:pt>
                <c:pt idx="32">
                  <c:v>42674</c:v>
                </c:pt>
                <c:pt idx="33">
                  <c:v>42643</c:v>
                </c:pt>
                <c:pt idx="34">
                  <c:v>42613</c:v>
                </c:pt>
                <c:pt idx="35">
                  <c:v>42580</c:v>
                </c:pt>
                <c:pt idx="36">
                  <c:v>42551</c:v>
                </c:pt>
                <c:pt idx="37">
                  <c:v>42521</c:v>
                </c:pt>
                <c:pt idx="38">
                  <c:v>42489</c:v>
                </c:pt>
                <c:pt idx="39">
                  <c:v>42460</c:v>
                </c:pt>
                <c:pt idx="40">
                  <c:v>42429</c:v>
                </c:pt>
                <c:pt idx="41">
                  <c:v>42398</c:v>
                </c:pt>
                <c:pt idx="42">
                  <c:v>42369</c:v>
                </c:pt>
                <c:pt idx="43">
                  <c:v>42338</c:v>
                </c:pt>
                <c:pt idx="44">
                  <c:v>42307</c:v>
                </c:pt>
                <c:pt idx="45">
                  <c:v>42277</c:v>
                </c:pt>
                <c:pt idx="46">
                  <c:v>42247</c:v>
                </c:pt>
                <c:pt idx="47">
                  <c:v>42216</c:v>
                </c:pt>
                <c:pt idx="48">
                  <c:v>42185</c:v>
                </c:pt>
                <c:pt idx="49">
                  <c:v>42153</c:v>
                </c:pt>
                <c:pt idx="50">
                  <c:v>42124</c:v>
                </c:pt>
                <c:pt idx="51">
                  <c:v>42094</c:v>
                </c:pt>
                <c:pt idx="52">
                  <c:v>42062</c:v>
                </c:pt>
                <c:pt idx="53">
                  <c:v>42034</c:v>
                </c:pt>
                <c:pt idx="54">
                  <c:v>42004</c:v>
                </c:pt>
                <c:pt idx="55">
                  <c:v>41971</c:v>
                </c:pt>
                <c:pt idx="56">
                  <c:v>41943</c:v>
                </c:pt>
                <c:pt idx="57">
                  <c:v>41912</c:v>
                </c:pt>
                <c:pt idx="58">
                  <c:v>41880</c:v>
                </c:pt>
                <c:pt idx="59">
                  <c:v>41851</c:v>
                </c:pt>
                <c:pt idx="60">
                  <c:v>41820</c:v>
                </c:pt>
                <c:pt idx="61">
                  <c:v>41789</c:v>
                </c:pt>
                <c:pt idx="62">
                  <c:v>41759</c:v>
                </c:pt>
                <c:pt idx="63">
                  <c:v>41729</c:v>
                </c:pt>
                <c:pt idx="64">
                  <c:v>41698</c:v>
                </c:pt>
                <c:pt idx="65">
                  <c:v>41670</c:v>
                </c:pt>
                <c:pt idx="66">
                  <c:v>41639</c:v>
                </c:pt>
                <c:pt idx="67">
                  <c:v>41607</c:v>
                </c:pt>
                <c:pt idx="68">
                  <c:v>41578</c:v>
                </c:pt>
                <c:pt idx="69">
                  <c:v>41547</c:v>
                </c:pt>
                <c:pt idx="70">
                  <c:v>41516</c:v>
                </c:pt>
                <c:pt idx="71">
                  <c:v>41486</c:v>
                </c:pt>
                <c:pt idx="72">
                  <c:v>41453</c:v>
                </c:pt>
                <c:pt idx="73">
                  <c:v>41425</c:v>
                </c:pt>
                <c:pt idx="74">
                  <c:v>41394</c:v>
                </c:pt>
                <c:pt idx="75">
                  <c:v>41362</c:v>
                </c:pt>
                <c:pt idx="76">
                  <c:v>41333</c:v>
                </c:pt>
                <c:pt idx="77">
                  <c:v>41305</c:v>
                </c:pt>
                <c:pt idx="78">
                  <c:v>41274</c:v>
                </c:pt>
                <c:pt idx="79">
                  <c:v>41243</c:v>
                </c:pt>
                <c:pt idx="80">
                  <c:v>41213</c:v>
                </c:pt>
                <c:pt idx="81">
                  <c:v>41180</c:v>
                </c:pt>
                <c:pt idx="82">
                  <c:v>41152</c:v>
                </c:pt>
                <c:pt idx="83">
                  <c:v>41121</c:v>
                </c:pt>
                <c:pt idx="84">
                  <c:v>41089</c:v>
                </c:pt>
                <c:pt idx="85">
                  <c:v>41060</c:v>
                </c:pt>
                <c:pt idx="86">
                  <c:v>41029</c:v>
                </c:pt>
                <c:pt idx="87">
                  <c:v>40998</c:v>
                </c:pt>
                <c:pt idx="88">
                  <c:v>40968</c:v>
                </c:pt>
                <c:pt idx="89">
                  <c:v>40939</c:v>
                </c:pt>
                <c:pt idx="90">
                  <c:v>40907</c:v>
                </c:pt>
                <c:pt idx="91">
                  <c:v>40877</c:v>
                </c:pt>
                <c:pt idx="92">
                  <c:v>40847</c:v>
                </c:pt>
                <c:pt idx="93">
                  <c:v>40816</c:v>
                </c:pt>
                <c:pt idx="94">
                  <c:v>40786</c:v>
                </c:pt>
                <c:pt idx="95">
                  <c:v>40753</c:v>
                </c:pt>
                <c:pt idx="96">
                  <c:v>40724</c:v>
                </c:pt>
                <c:pt idx="97">
                  <c:v>40694</c:v>
                </c:pt>
                <c:pt idx="98">
                  <c:v>40662</c:v>
                </c:pt>
                <c:pt idx="99">
                  <c:v>40633</c:v>
                </c:pt>
                <c:pt idx="100">
                  <c:v>40602</c:v>
                </c:pt>
                <c:pt idx="101">
                  <c:v>40574</c:v>
                </c:pt>
                <c:pt idx="102">
                  <c:v>40543</c:v>
                </c:pt>
                <c:pt idx="103">
                  <c:v>40512</c:v>
                </c:pt>
                <c:pt idx="104">
                  <c:v>40480</c:v>
                </c:pt>
                <c:pt idx="105">
                  <c:v>40451</c:v>
                </c:pt>
                <c:pt idx="106">
                  <c:v>40421</c:v>
                </c:pt>
                <c:pt idx="107">
                  <c:v>40389</c:v>
                </c:pt>
                <c:pt idx="108">
                  <c:v>40359</c:v>
                </c:pt>
                <c:pt idx="109">
                  <c:v>40329</c:v>
                </c:pt>
                <c:pt idx="110">
                  <c:v>40298</c:v>
                </c:pt>
                <c:pt idx="111">
                  <c:v>40268</c:v>
                </c:pt>
                <c:pt idx="112">
                  <c:v>40235</c:v>
                </c:pt>
                <c:pt idx="113">
                  <c:v>40207</c:v>
                </c:pt>
                <c:pt idx="114">
                  <c:v>40178</c:v>
                </c:pt>
                <c:pt idx="115">
                  <c:v>40147</c:v>
                </c:pt>
                <c:pt idx="116">
                  <c:v>40116</c:v>
                </c:pt>
                <c:pt idx="117">
                  <c:v>40086</c:v>
                </c:pt>
                <c:pt idx="118">
                  <c:v>40056</c:v>
                </c:pt>
                <c:pt idx="119">
                  <c:v>40025</c:v>
                </c:pt>
                <c:pt idx="120">
                  <c:v>39994</c:v>
                </c:pt>
                <c:pt idx="121">
                  <c:v>39962</c:v>
                </c:pt>
                <c:pt idx="122">
                  <c:v>39933</c:v>
                </c:pt>
                <c:pt idx="123">
                  <c:v>39903</c:v>
                </c:pt>
                <c:pt idx="124">
                  <c:v>39871</c:v>
                </c:pt>
                <c:pt idx="125">
                  <c:v>39843</c:v>
                </c:pt>
                <c:pt idx="126">
                  <c:v>39813</c:v>
                </c:pt>
                <c:pt idx="127">
                  <c:v>39780</c:v>
                </c:pt>
                <c:pt idx="128">
                  <c:v>39752</c:v>
                </c:pt>
                <c:pt idx="129">
                  <c:v>39721</c:v>
                </c:pt>
                <c:pt idx="130">
                  <c:v>39689</c:v>
                </c:pt>
                <c:pt idx="131">
                  <c:v>39660</c:v>
                </c:pt>
                <c:pt idx="132">
                  <c:v>39629</c:v>
                </c:pt>
                <c:pt idx="133">
                  <c:v>39598</c:v>
                </c:pt>
                <c:pt idx="134">
                  <c:v>39568</c:v>
                </c:pt>
                <c:pt idx="135">
                  <c:v>39538</c:v>
                </c:pt>
                <c:pt idx="136">
                  <c:v>39507</c:v>
                </c:pt>
                <c:pt idx="137">
                  <c:v>39478</c:v>
                </c:pt>
                <c:pt idx="138">
                  <c:v>39447</c:v>
                </c:pt>
                <c:pt idx="139">
                  <c:v>39416</c:v>
                </c:pt>
                <c:pt idx="140">
                  <c:v>39386</c:v>
                </c:pt>
                <c:pt idx="141">
                  <c:v>39353</c:v>
                </c:pt>
                <c:pt idx="142">
                  <c:v>39325</c:v>
                </c:pt>
                <c:pt idx="143">
                  <c:v>39294</c:v>
                </c:pt>
                <c:pt idx="144">
                  <c:v>39262</c:v>
                </c:pt>
                <c:pt idx="145">
                  <c:v>39233</c:v>
                </c:pt>
                <c:pt idx="146">
                  <c:v>39202</c:v>
                </c:pt>
                <c:pt idx="147">
                  <c:v>39171</c:v>
                </c:pt>
                <c:pt idx="148">
                  <c:v>39141</c:v>
                </c:pt>
                <c:pt idx="149">
                  <c:v>39113</c:v>
                </c:pt>
                <c:pt idx="150">
                  <c:v>39080</c:v>
                </c:pt>
                <c:pt idx="151">
                  <c:v>39051</c:v>
                </c:pt>
                <c:pt idx="152">
                  <c:v>39021</c:v>
                </c:pt>
                <c:pt idx="153">
                  <c:v>38989</c:v>
                </c:pt>
                <c:pt idx="154">
                  <c:v>38960</c:v>
                </c:pt>
                <c:pt idx="155">
                  <c:v>38929</c:v>
                </c:pt>
                <c:pt idx="156">
                  <c:v>38898</c:v>
                </c:pt>
                <c:pt idx="157">
                  <c:v>38868</c:v>
                </c:pt>
                <c:pt idx="158">
                  <c:v>38835</c:v>
                </c:pt>
                <c:pt idx="159">
                  <c:v>38807</c:v>
                </c:pt>
                <c:pt idx="160">
                  <c:v>38776</c:v>
                </c:pt>
                <c:pt idx="161">
                  <c:v>38748</c:v>
                </c:pt>
                <c:pt idx="162">
                  <c:v>38716</c:v>
                </c:pt>
                <c:pt idx="163">
                  <c:v>38686</c:v>
                </c:pt>
                <c:pt idx="164">
                  <c:v>38656</c:v>
                </c:pt>
                <c:pt idx="165">
                  <c:v>38625</c:v>
                </c:pt>
                <c:pt idx="166">
                  <c:v>38595</c:v>
                </c:pt>
                <c:pt idx="167">
                  <c:v>38562</c:v>
                </c:pt>
                <c:pt idx="168">
                  <c:v>38533</c:v>
                </c:pt>
                <c:pt idx="169">
                  <c:v>38503</c:v>
                </c:pt>
                <c:pt idx="170">
                  <c:v>38471</c:v>
                </c:pt>
                <c:pt idx="171">
                  <c:v>38442</c:v>
                </c:pt>
                <c:pt idx="172">
                  <c:v>38411</c:v>
                </c:pt>
                <c:pt idx="173">
                  <c:v>38383</c:v>
                </c:pt>
                <c:pt idx="174">
                  <c:v>38352</c:v>
                </c:pt>
                <c:pt idx="175">
                  <c:v>38321</c:v>
                </c:pt>
                <c:pt idx="176">
                  <c:v>38289</c:v>
                </c:pt>
                <c:pt idx="177">
                  <c:v>38260</c:v>
                </c:pt>
                <c:pt idx="178">
                  <c:v>38230</c:v>
                </c:pt>
                <c:pt idx="179">
                  <c:v>38198</c:v>
                </c:pt>
                <c:pt idx="180">
                  <c:v>38168</c:v>
                </c:pt>
                <c:pt idx="181">
                  <c:v>38138</c:v>
                </c:pt>
                <c:pt idx="182">
                  <c:v>38107</c:v>
                </c:pt>
                <c:pt idx="183">
                  <c:v>38077</c:v>
                </c:pt>
                <c:pt idx="184">
                  <c:v>38044</c:v>
                </c:pt>
                <c:pt idx="185">
                  <c:v>38016</c:v>
                </c:pt>
                <c:pt idx="186">
                  <c:v>37986</c:v>
                </c:pt>
                <c:pt idx="187">
                  <c:v>37953</c:v>
                </c:pt>
                <c:pt idx="188">
                  <c:v>37925</c:v>
                </c:pt>
                <c:pt idx="189">
                  <c:v>37894</c:v>
                </c:pt>
                <c:pt idx="190">
                  <c:v>37862</c:v>
                </c:pt>
                <c:pt idx="191">
                  <c:v>37833</c:v>
                </c:pt>
                <c:pt idx="192">
                  <c:v>37802</c:v>
                </c:pt>
                <c:pt idx="193">
                  <c:v>37771</c:v>
                </c:pt>
                <c:pt idx="194">
                  <c:v>37741</c:v>
                </c:pt>
                <c:pt idx="195">
                  <c:v>37711</c:v>
                </c:pt>
                <c:pt idx="196">
                  <c:v>37680</c:v>
                </c:pt>
                <c:pt idx="197">
                  <c:v>37652</c:v>
                </c:pt>
                <c:pt idx="198">
                  <c:v>37621</c:v>
                </c:pt>
                <c:pt idx="199">
                  <c:v>37589</c:v>
                </c:pt>
                <c:pt idx="200">
                  <c:v>37560</c:v>
                </c:pt>
                <c:pt idx="201">
                  <c:v>37529</c:v>
                </c:pt>
                <c:pt idx="202">
                  <c:v>37498</c:v>
                </c:pt>
                <c:pt idx="203">
                  <c:v>37468</c:v>
                </c:pt>
                <c:pt idx="204">
                  <c:v>37435</c:v>
                </c:pt>
                <c:pt idx="205">
                  <c:v>37407</c:v>
                </c:pt>
                <c:pt idx="206">
                  <c:v>37376</c:v>
                </c:pt>
                <c:pt idx="207">
                  <c:v>37344</c:v>
                </c:pt>
                <c:pt idx="208">
                  <c:v>37315</c:v>
                </c:pt>
                <c:pt idx="209">
                  <c:v>37287</c:v>
                </c:pt>
                <c:pt idx="210">
                  <c:v>37256</c:v>
                </c:pt>
                <c:pt idx="211">
                  <c:v>37225</c:v>
                </c:pt>
                <c:pt idx="212">
                  <c:v>37195</c:v>
                </c:pt>
                <c:pt idx="213">
                  <c:v>37162</c:v>
                </c:pt>
                <c:pt idx="214">
                  <c:v>37134</c:v>
                </c:pt>
                <c:pt idx="215">
                  <c:v>37103</c:v>
                </c:pt>
                <c:pt idx="216">
                  <c:v>37071</c:v>
                </c:pt>
                <c:pt idx="217">
                  <c:v>37042</c:v>
                </c:pt>
                <c:pt idx="218">
                  <c:v>37011</c:v>
                </c:pt>
                <c:pt idx="219">
                  <c:v>36980</c:v>
                </c:pt>
                <c:pt idx="220">
                  <c:v>36950</c:v>
                </c:pt>
                <c:pt idx="221">
                  <c:v>36922</c:v>
                </c:pt>
                <c:pt idx="222">
                  <c:v>36889</c:v>
                </c:pt>
                <c:pt idx="223">
                  <c:v>36860</c:v>
                </c:pt>
                <c:pt idx="224">
                  <c:v>36830</c:v>
                </c:pt>
                <c:pt idx="225">
                  <c:v>36798</c:v>
                </c:pt>
                <c:pt idx="226">
                  <c:v>36769</c:v>
                </c:pt>
                <c:pt idx="227">
                  <c:v>36738</c:v>
                </c:pt>
                <c:pt idx="228">
                  <c:v>36707</c:v>
                </c:pt>
                <c:pt idx="229">
                  <c:v>36677</c:v>
                </c:pt>
                <c:pt idx="230">
                  <c:v>36644</c:v>
                </c:pt>
                <c:pt idx="231">
                  <c:v>36616</c:v>
                </c:pt>
                <c:pt idx="232">
                  <c:v>36585</c:v>
                </c:pt>
                <c:pt idx="233">
                  <c:v>36556</c:v>
                </c:pt>
                <c:pt idx="234">
                  <c:v>36525</c:v>
                </c:pt>
                <c:pt idx="235">
                  <c:v>36494</c:v>
                </c:pt>
                <c:pt idx="236">
                  <c:v>36462</c:v>
                </c:pt>
                <c:pt idx="237">
                  <c:v>36433</c:v>
                </c:pt>
                <c:pt idx="238">
                  <c:v>36403</c:v>
                </c:pt>
                <c:pt idx="239">
                  <c:v>36371</c:v>
                </c:pt>
              </c:numCache>
            </c:numRef>
          </c:cat>
          <c:val>
            <c:numRef>
              <c:f>Yields!$F$2:$F$301</c:f>
              <c:numCache>
                <c:formatCode>0.00</c:formatCode>
                <c:ptCount val="300"/>
                <c:pt idx="0">
                  <c:v>3.0405541666666669</c:v>
                </c:pt>
                <c:pt idx="1">
                  <c:v>3.0405541666666669</c:v>
                </c:pt>
                <c:pt idx="2">
                  <c:v>3.0405541666666669</c:v>
                </c:pt>
                <c:pt idx="3">
                  <c:v>3.0405541666666669</c:v>
                </c:pt>
                <c:pt idx="4">
                  <c:v>3.0405541666666669</c:v>
                </c:pt>
                <c:pt idx="5">
                  <c:v>3.0405541666666669</c:v>
                </c:pt>
                <c:pt idx="6">
                  <c:v>3.0405541666666669</c:v>
                </c:pt>
                <c:pt idx="7">
                  <c:v>3.0405541666666669</c:v>
                </c:pt>
                <c:pt idx="8">
                  <c:v>3.0405541666666669</c:v>
                </c:pt>
                <c:pt idx="9">
                  <c:v>3.0405541666666669</c:v>
                </c:pt>
                <c:pt idx="10">
                  <c:v>3.0405541666666669</c:v>
                </c:pt>
                <c:pt idx="11">
                  <c:v>3.0405541666666669</c:v>
                </c:pt>
                <c:pt idx="12">
                  <c:v>3.0405541666666669</c:v>
                </c:pt>
                <c:pt idx="13">
                  <c:v>3.0405541666666669</c:v>
                </c:pt>
                <c:pt idx="14">
                  <c:v>3.0405541666666669</c:v>
                </c:pt>
                <c:pt idx="15">
                  <c:v>3.0405541666666669</c:v>
                </c:pt>
                <c:pt idx="16">
                  <c:v>3.0405541666666669</c:v>
                </c:pt>
                <c:pt idx="17">
                  <c:v>3.0405541666666669</c:v>
                </c:pt>
                <c:pt idx="18">
                  <c:v>3.0405541666666669</c:v>
                </c:pt>
                <c:pt idx="19">
                  <c:v>3.0405541666666669</c:v>
                </c:pt>
                <c:pt idx="20">
                  <c:v>3.0405541666666669</c:v>
                </c:pt>
                <c:pt idx="21">
                  <c:v>3.0405541666666669</c:v>
                </c:pt>
                <c:pt idx="22">
                  <c:v>3.0405541666666669</c:v>
                </c:pt>
                <c:pt idx="23">
                  <c:v>3.0405541666666669</c:v>
                </c:pt>
                <c:pt idx="24">
                  <c:v>3.0405541666666669</c:v>
                </c:pt>
                <c:pt idx="25">
                  <c:v>3.0405541666666669</c:v>
                </c:pt>
                <c:pt idx="26">
                  <c:v>3.0405541666666669</c:v>
                </c:pt>
                <c:pt idx="27">
                  <c:v>3.0405541666666669</c:v>
                </c:pt>
                <c:pt idx="28">
                  <c:v>3.0405541666666669</c:v>
                </c:pt>
                <c:pt idx="29">
                  <c:v>3.0405541666666669</c:v>
                </c:pt>
                <c:pt idx="30">
                  <c:v>3.0405541666666669</c:v>
                </c:pt>
                <c:pt idx="31">
                  <c:v>3.0405541666666669</c:v>
                </c:pt>
                <c:pt idx="32">
                  <c:v>3.0405541666666669</c:v>
                </c:pt>
                <c:pt idx="33">
                  <c:v>3.0405541666666669</c:v>
                </c:pt>
                <c:pt idx="34">
                  <c:v>3.0405541666666669</c:v>
                </c:pt>
                <c:pt idx="35">
                  <c:v>3.0405541666666669</c:v>
                </c:pt>
                <c:pt idx="36">
                  <c:v>3.0405541666666669</c:v>
                </c:pt>
                <c:pt idx="37">
                  <c:v>3.0405541666666669</c:v>
                </c:pt>
                <c:pt idx="38">
                  <c:v>3.0405541666666669</c:v>
                </c:pt>
                <c:pt idx="39">
                  <c:v>3.0405541666666669</c:v>
                </c:pt>
                <c:pt idx="40">
                  <c:v>3.0405541666666669</c:v>
                </c:pt>
                <c:pt idx="41">
                  <c:v>3.0405541666666669</c:v>
                </c:pt>
                <c:pt idx="42">
                  <c:v>3.0405541666666669</c:v>
                </c:pt>
                <c:pt idx="43">
                  <c:v>3.0405541666666669</c:v>
                </c:pt>
                <c:pt idx="44">
                  <c:v>3.0405541666666669</c:v>
                </c:pt>
                <c:pt idx="45">
                  <c:v>3.0405541666666669</c:v>
                </c:pt>
                <c:pt idx="46">
                  <c:v>3.0405541666666669</c:v>
                </c:pt>
                <c:pt idx="47">
                  <c:v>3.0405541666666669</c:v>
                </c:pt>
                <c:pt idx="48">
                  <c:v>3.0405541666666669</c:v>
                </c:pt>
                <c:pt idx="49">
                  <c:v>3.0405541666666669</c:v>
                </c:pt>
                <c:pt idx="50">
                  <c:v>3.0405541666666669</c:v>
                </c:pt>
                <c:pt idx="51">
                  <c:v>3.0405541666666669</c:v>
                </c:pt>
                <c:pt idx="52">
                  <c:v>3.0405541666666669</c:v>
                </c:pt>
                <c:pt idx="53">
                  <c:v>3.0405541666666669</c:v>
                </c:pt>
                <c:pt idx="54">
                  <c:v>3.0405541666666669</c:v>
                </c:pt>
                <c:pt idx="55">
                  <c:v>3.0405541666666669</c:v>
                </c:pt>
                <c:pt idx="56">
                  <c:v>3.0405541666666669</c:v>
                </c:pt>
                <c:pt idx="57">
                  <c:v>3.0405541666666669</c:v>
                </c:pt>
                <c:pt idx="58">
                  <c:v>3.0405541666666669</c:v>
                </c:pt>
                <c:pt idx="59">
                  <c:v>3.0405541666666669</c:v>
                </c:pt>
                <c:pt idx="60">
                  <c:v>3.0405541666666669</c:v>
                </c:pt>
                <c:pt idx="61">
                  <c:v>3.0405541666666669</c:v>
                </c:pt>
                <c:pt idx="62">
                  <c:v>3.0405541666666669</c:v>
                </c:pt>
                <c:pt idx="63">
                  <c:v>3.0405541666666669</c:v>
                </c:pt>
                <c:pt idx="64">
                  <c:v>3.0405541666666669</c:v>
                </c:pt>
                <c:pt idx="65">
                  <c:v>3.0405541666666669</c:v>
                </c:pt>
                <c:pt idx="66">
                  <c:v>3.0405541666666669</c:v>
                </c:pt>
                <c:pt idx="67">
                  <c:v>3.0405541666666669</c:v>
                </c:pt>
                <c:pt idx="68">
                  <c:v>3.0405541666666669</c:v>
                </c:pt>
                <c:pt idx="69">
                  <c:v>3.0405541666666669</c:v>
                </c:pt>
                <c:pt idx="70">
                  <c:v>3.0405541666666669</c:v>
                </c:pt>
                <c:pt idx="71">
                  <c:v>3.0405541666666669</c:v>
                </c:pt>
                <c:pt idx="72">
                  <c:v>3.0405541666666669</c:v>
                </c:pt>
                <c:pt idx="73">
                  <c:v>3.0405541666666669</c:v>
                </c:pt>
                <c:pt idx="74">
                  <c:v>3.0405541666666669</c:v>
                </c:pt>
                <c:pt idx="75">
                  <c:v>3.0405541666666669</c:v>
                </c:pt>
                <c:pt idx="76">
                  <c:v>3.0405541666666669</c:v>
                </c:pt>
                <c:pt idx="77">
                  <c:v>3.0405541666666669</c:v>
                </c:pt>
                <c:pt idx="78">
                  <c:v>3.0405541666666669</c:v>
                </c:pt>
                <c:pt idx="79">
                  <c:v>3.0405541666666669</c:v>
                </c:pt>
                <c:pt idx="80">
                  <c:v>3.0405541666666669</c:v>
                </c:pt>
                <c:pt idx="81">
                  <c:v>3.0405541666666669</c:v>
                </c:pt>
                <c:pt idx="82">
                  <c:v>3.0405541666666669</c:v>
                </c:pt>
                <c:pt idx="83">
                  <c:v>3.0405541666666669</c:v>
                </c:pt>
                <c:pt idx="84">
                  <c:v>3.0405541666666669</c:v>
                </c:pt>
                <c:pt idx="85">
                  <c:v>3.0405541666666669</c:v>
                </c:pt>
                <c:pt idx="86">
                  <c:v>3.0405541666666669</c:v>
                </c:pt>
                <c:pt idx="87">
                  <c:v>3.0405541666666669</c:v>
                </c:pt>
                <c:pt idx="88">
                  <c:v>3.0405541666666669</c:v>
                </c:pt>
                <c:pt idx="89">
                  <c:v>3.0405541666666669</c:v>
                </c:pt>
                <c:pt idx="90">
                  <c:v>3.0405541666666669</c:v>
                </c:pt>
                <c:pt idx="91">
                  <c:v>3.0405541666666669</c:v>
                </c:pt>
                <c:pt idx="92">
                  <c:v>3.0405541666666669</c:v>
                </c:pt>
                <c:pt idx="93">
                  <c:v>3.0405541666666669</c:v>
                </c:pt>
                <c:pt idx="94">
                  <c:v>3.0405541666666669</c:v>
                </c:pt>
                <c:pt idx="95">
                  <c:v>3.0405541666666669</c:v>
                </c:pt>
                <c:pt idx="96">
                  <c:v>3.0405541666666669</c:v>
                </c:pt>
                <c:pt idx="97">
                  <c:v>3.0405541666666669</c:v>
                </c:pt>
                <c:pt idx="98">
                  <c:v>3.0405541666666669</c:v>
                </c:pt>
                <c:pt idx="99">
                  <c:v>3.0405541666666669</c:v>
                </c:pt>
                <c:pt idx="100">
                  <c:v>3.0405541666666669</c:v>
                </c:pt>
                <c:pt idx="101">
                  <c:v>3.0405541666666669</c:v>
                </c:pt>
                <c:pt idx="102">
                  <c:v>3.0405541666666669</c:v>
                </c:pt>
                <c:pt idx="103">
                  <c:v>3.0405541666666669</c:v>
                </c:pt>
                <c:pt idx="104">
                  <c:v>3.0405541666666669</c:v>
                </c:pt>
                <c:pt idx="105">
                  <c:v>3.0405541666666669</c:v>
                </c:pt>
                <c:pt idx="106">
                  <c:v>3.0405541666666669</c:v>
                </c:pt>
                <c:pt idx="107">
                  <c:v>3.0405541666666669</c:v>
                </c:pt>
                <c:pt idx="108">
                  <c:v>3.0405541666666669</c:v>
                </c:pt>
                <c:pt idx="109">
                  <c:v>3.0405541666666669</c:v>
                </c:pt>
                <c:pt idx="110">
                  <c:v>3.0405541666666669</c:v>
                </c:pt>
                <c:pt idx="111">
                  <c:v>3.0405541666666669</c:v>
                </c:pt>
                <c:pt idx="112">
                  <c:v>3.0405541666666669</c:v>
                </c:pt>
                <c:pt idx="113">
                  <c:v>3.0405541666666669</c:v>
                </c:pt>
                <c:pt idx="114">
                  <c:v>3.0405541666666669</c:v>
                </c:pt>
                <c:pt idx="115">
                  <c:v>3.0405541666666669</c:v>
                </c:pt>
                <c:pt idx="116">
                  <c:v>3.0405541666666669</c:v>
                </c:pt>
                <c:pt idx="117">
                  <c:v>3.0405541666666669</c:v>
                </c:pt>
                <c:pt idx="118">
                  <c:v>3.0405541666666669</c:v>
                </c:pt>
                <c:pt idx="119">
                  <c:v>3.0405541666666669</c:v>
                </c:pt>
                <c:pt idx="120">
                  <c:v>3.0405541666666669</c:v>
                </c:pt>
                <c:pt idx="121">
                  <c:v>3.0405541666666669</c:v>
                </c:pt>
                <c:pt idx="122">
                  <c:v>3.0405541666666669</c:v>
                </c:pt>
                <c:pt idx="123">
                  <c:v>3.0405541666666669</c:v>
                </c:pt>
                <c:pt idx="124">
                  <c:v>3.0405541666666669</c:v>
                </c:pt>
                <c:pt idx="125">
                  <c:v>3.0405541666666669</c:v>
                </c:pt>
                <c:pt idx="126">
                  <c:v>3.0405541666666669</c:v>
                </c:pt>
                <c:pt idx="127">
                  <c:v>3.0405541666666669</c:v>
                </c:pt>
                <c:pt idx="128">
                  <c:v>3.0405541666666669</c:v>
                </c:pt>
                <c:pt idx="129">
                  <c:v>3.0405541666666669</c:v>
                </c:pt>
                <c:pt idx="130">
                  <c:v>3.0405541666666669</c:v>
                </c:pt>
                <c:pt idx="131">
                  <c:v>3.0405541666666669</c:v>
                </c:pt>
                <c:pt idx="132">
                  <c:v>3.0405541666666669</c:v>
                </c:pt>
                <c:pt idx="133">
                  <c:v>3.0405541666666669</c:v>
                </c:pt>
                <c:pt idx="134">
                  <c:v>3.0405541666666669</c:v>
                </c:pt>
                <c:pt idx="135">
                  <c:v>3.0405541666666669</c:v>
                </c:pt>
                <c:pt idx="136">
                  <c:v>3.0405541666666669</c:v>
                </c:pt>
                <c:pt idx="137">
                  <c:v>3.0405541666666669</c:v>
                </c:pt>
                <c:pt idx="138">
                  <c:v>3.0405541666666669</c:v>
                </c:pt>
                <c:pt idx="139">
                  <c:v>3.0405541666666669</c:v>
                </c:pt>
                <c:pt idx="140">
                  <c:v>3.0405541666666669</c:v>
                </c:pt>
                <c:pt idx="141">
                  <c:v>3.0405541666666669</c:v>
                </c:pt>
                <c:pt idx="142">
                  <c:v>3.0405541666666669</c:v>
                </c:pt>
                <c:pt idx="143">
                  <c:v>3.0405541666666669</c:v>
                </c:pt>
                <c:pt idx="144">
                  <c:v>3.0405541666666669</c:v>
                </c:pt>
                <c:pt idx="145">
                  <c:v>3.0405541666666669</c:v>
                </c:pt>
                <c:pt idx="146">
                  <c:v>3.0405541666666669</c:v>
                </c:pt>
                <c:pt idx="147">
                  <c:v>3.0405541666666669</c:v>
                </c:pt>
                <c:pt idx="148">
                  <c:v>3.0405541666666669</c:v>
                </c:pt>
                <c:pt idx="149">
                  <c:v>3.0405541666666669</c:v>
                </c:pt>
                <c:pt idx="150">
                  <c:v>3.0405541666666669</c:v>
                </c:pt>
                <c:pt idx="151">
                  <c:v>3.0405541666666669</c:v>
                </c:pt>
                <c:pt idx="152">
                  <c:v>3.0405541666666669</c:v>
                </c:pt>
                <c:pt idx="153">
                  <c:v>3.0405541666666669</c:v>
                </c:pt>
                <c:pt idx="154">
                  <c:v>3.0405541666666669</c:v>
                </c:pt>
                <c:pt idx="155">
                  <c:v>3.0405541666666669</c:v>
                </c:pt>
                <c:pt idx="156">
                  <c:v>3.0405541666666669</c:v>
                </c:pt>
                <c:pt idx="157">
                  <c:v>3.0405541666666669</c:v>
                </c:pt>
                <c:pt idx="158">
                  <c:v>3.0405541666666669</c:v>
                </c:pt>
                <c:pt idx="159">
                  <c:v>3.0405541666666669</c:v>
                </c:pt>
                <c:pt idx="160">
                  <c:v>3.0405541666666669</c:v>
                </c:pt>
                <c:pt idx="161">
                  <c:v>3.0405541666666669</c:v>
                </c:pt>
                <c:pt idx="162">
                  <c:v>3.0405541666666669</c:v>
                </c:pt>
                <c:pt idx="163">
                  <c:v>3.0405541666666669</c:v>
                </c:pt>
                <c:pt idx="164">
                  <c:v>3.0405541666666669</c:v>
                </c:pt>
                <c:pt idx="165">
                  <c:v>3.0405541666666669</c:v>
                </c:pt>
                <c:pt idx="166">
                  <c:v>3.0405541666666669</c:v>
                </c:pt>
                <c:pt idx="167">
                  <c:v>3.0405541666666669</c:v>
                </c:pt>
                <c:pt idx="168">
                  <c:v>3.0405541666666669</c:v>
                </c:pt>
                <c:pt idx="169">
                  <c:v>3.0405541666666669</c:v>
                </c:pt>
                <c:pt idx="170">
                  <c:v>3.0405541666666669</c:v>
                </c:pt>
                <c:pt idx="171">
                  <c:v>3.0405541666666669</c:v>
                </c:pt>
                <c:pt idx="172">
                  <c:v>3.0405541666666669</c:v>
                </c:pt>
                <c:pt idx="173">
                  <c:v>3.0405541666666669</c:v>
                </c:pt>
                <c:pt idx="174">
                  <c:v>3.0405541666666669</c:v>
                </c:pt>
                <c:pt idx="175">
                  <c:v>3.0405541666666669</c:v>
                </c:pt>
                <c:pt idx="176">
                  <c:v>3.0405541666666669</c:v>
                </c:pt>
                <c:pt idx="177">
                  <c:v>3.0405541666666669</c:v>
                </c:pt>
                <c:pt idx="178">
                  <c:v>3.0405541666666669</c:v>
                </c:pt>
                <c:pt idx="179">
                  <c:v>3.0405541666666669</c:v>
                </c:pt>
                <c:pt idx="180">
                  <c:v>3.0405541666666669</c:v>
                </c:pt>
                <c:pt idx="181">
                  <c:v>3.0405541666666669</c:v>
                </c:pt>
                <c:pt idx="182">
                  <c:v>3.0405541666666669</c:v>
                </c:pt>
                <c:pt idx="183">
                  <c:v>3.0405541666666669</c:v>
                </c:pt>
                <c:pt idx="184">
                  <c:v>3.0405541666666669</c:v>
                </c:pt>
                <c:pt idx="185">
                  <c:v>3.0405541666666669</c:v>
                </c:pt>
                <c:pt idx="186">
                  <c:v>3.0405541666666669</c:v>
                </c:pt>
                <c:pt idx="187">
                  <c:v>3.0405541666666669</c:v>
                </c:pt>
                <c:pt idx="188">
                  <c:v>3.0405541666666669</c:v>
                </c:pt>
                <c:pt idx="189">
                  <c:v>3.0405541666666669</c:v>
                </c:pt>
                <c:pt idx="190">
                  <c:v>3.0405541666666669</c:v>
                </c:pt>
                <c:pt idx="191">
                  <c:v>3.0405541666666669</c:v>
                </c:pt>
                <c:pt idx="192">
                  <c:v>3.0405541666666669</c:v>
                </c:pt>
                <c:pt idx="193">
                  <c:v>3.0405541666666669</c:v>
                </c:pt>
                <c:pt idx="194">
                  <c:v>3.0405541666666669</c:v>
                </c:pt>
                <c:pt idx="195">
                  <c:v>3.0405541666666669</c:v>
                </c:pt>
                <c:pt idx="196">
                  <c:v>3.0405541666666669</c:v>
                </c:pt>
                <c:pt idx="197">
                  <c:v>3.0405541666666669</c:v>
                </c:pt>
                <c:pt idx="198">
                  <c:v>3.0405541666666669</c:v>
                </c:pt>
                <c:pt idx="199">
                  <c:v>3.0405541666666669</c:v>
                </c:pt>
                <c:pt idx="200">
                  <c:v>3.0405541666666669</c:v>
                </c:pt>
                <c:pt idx="201">
                  <c:v>3.0405541666666669</c:v>
                </c:pt>
                <c:pt idx="202">
                  <c:v>3.0405541666666669</c:v>
                </c:pt>
                <c:pt idx="203">
                  <c:v>3.0405541666666669</c:v>
                </c:pt>
                <c:pt idx="204">
                  <c:v>3.0405541666666669</c:v>
                </c:pt>
                <c:pt idx="205">
                  <c:v>3.0405541666666669</c:v>
                </c:pt>
                <c:pt idx="206">
                  <c:v>3.0405541666666669</c:v>
                </c:pt>
                <c:pt idx="207">
                  <c:v>3.0405541666666669</c:v>
                </c:pt>
                <c:pt idx="208">
                  <c:v>3.0405541666666669</c:v>
                </c:pt>
                <c:pt idx="209">
                  <c:v>3.0405541666666669</c:v>
                </c:pt>
                <c:pt idx="210">
                  <c:v>3.0405541666666669</c:v>
                </c:pt>
                <c:pt idx="211">
                  <c:v>3.0405541666666669</c:v>
                </c:pt>
                <c:pt idx="212">
                  <c:v>3.0405541666666669</c:v>
                </c:pt>
                <c:pt idx="213">
                  <c:v>3.0405541666666669</c:v>
                </c:pt>
                <c:pt idx="214">
                  <c:v>3.0405541666666669</c:v>
                </c:pt>
                <c:pt idx="215">
                  <c:v>3.0405541666666669</c:v>
                </c:pt>
                <c:pt idx="216">
                  <c:v>3.0405541666666669</c:v>
                </c:pt>
                <c:pt idx="217">
                  <c:v>3.0405541666666669</c:v>
                </c:pt>
                <c:pt idx="218">
                  <c:v>3.0405541666666669</c:v>
                </c:pt>
                <c:pt idx="219">
                  <c:v>3.0405541666666669</c:v>
                </c:pt>
                <c:pt idx="220">
                  <c:v>3.0405541666666669</c:v>
                </c:pt>
                <c:pt idx="221">
                  <c:v>3.0405541666666669</c:v>
                </c:pt>
                <c:pt idx="222">
                  <c:v>3.0405541666666669</c:v>
                </c:pt>
                <c:pt idx="223">
                  <c:v>3.0405541666666669</c:v>
                </c:pt>
                <c:pt idx="224">
                  <c:v>3.0405541666666669</c:v>
                </c:pt>
                <c:pt idx="225">
                  <c:v>3.0405541666666669</c:v>
                </c:pt>
                <c:pt idx="226">
                  <c:v>3.0405541666666669</c:v>
                </c:pt>
                <c:pt idx="227">
                  <c:v>3.0405541666666669</c:v>
                </c:pt>
                <c:pt idx="228">
                  <c:v>3.0405541666666669</c:v>
                </c:pt>
                <c:pt idx="229">
                  <c:v>3.0405541666666669</c:v>
                </c:pt>
                <c:pt idx="230">
                  <c:v>3.0405541666666669</c:v>
                </c:pt>
                <c:pt idx="231">
                  <c:v>3.0405541666666669</c:v>
                </c:pt>
                <c:pt idx="232">
                  <c:v>3.0405541666666669</c:v>
                </c:pt>
                <c:pt idx="233">
                  <c:v>3.0405541666666669</c:v>
                </c:pt>
                <c:pt idx="234">
                  <c:v>3.0405541666666669</c:v>
                </c:pt>
                <c:pt idx="235">
                  <c:v>3.0405541666666669</c:v>
                </c:pt>
                <c:pt idx="236">
                  <c:v>3.0405541666666669</c:v>
                </c:pt>
                <c:pt idx="237">
                  <c:v>3.0405541666666669</c:v>
                </c:pt>
                <c:pt idx="238">
                  <c:v>3.0405541666666669</c:v>
                </c:pt>
                <c:pt idx="239">
                  <c:v>3.0405541666666669</c:v>
                </c:pt>
              </c:numCache>
            </c:numRef>
          </c:val>
          <c:smooth val="0"/>
          <c:extLst xmlns:c16r2="http://schemas.microsoft.com/office/drawing/2015/06/chart">
            <c:ext xmlns:c16="http://schemas.microsoft.com/office/drawing/2014/chart" uri="{C3380CC4-5D6E-409C-BE32-E72D297353CC}">
              <c16:uniqueId val="{00000001-ADFF-41E5-A29A-8881A2B8F1F9}"/>
            </c:ext>
          </c:extLst>
        </c:ser>
        <c:dLbls>
          <c:showLegendKey val="0"/>
          <c:showVal val="0"/>
          <c:showCatName val="0"/>
          <c:showSerName val="0"/>
          <c:showPercent val="0"/>
          <c:showBubbleSize val="0"/>
        </c:dLbls>
        <c:smooth val="0"/>
        <c:axId val="211998040"/>
        <c:axId val="211996864"/>
      </c:lineChart>
      <c:dateAx>
        <c:axId val="211998040"/>
        <c:scaling>
          <c:orientation val="minMax"/>
        </c:scaling>
        <c:delete val="0"/>
        <c:axPos val="b"/>
        <c:numFmt formatCode="mmm\-yy" sourceLinked="0"/>
        <c:majorTickMark val="out"/>
        <c:minorTickMark val="none"/>
        <c:tickLblPos val="nextTo"/>
        <c:txPr>
          <a:bodyPr rot="-5400000" vert="horz"/>
          <a:lstStyle/>
          <a:p>
            <a:pPr>
              <a:defRPr sz="700">
                <a:latin typeface="Arial Narrow" panose="020B0606020202030204" pitchFamily="34" charset="0"/>
              </a:defRPr>
            </a:pPr>
            <a:endParaRPr lang="en-US"/>
          </a:p>
        </c:txPr>
        <c:crossAx val="211996864"/>
        <c:crosses val="autoZero"/>
        <c:auto val="1"/>
        <c:lblOffset val="100"/>
        <c:baseTimeUnit val="months"/>
        <c:majorUnit val="14"/>
      </c:dateAx>
      <c:valAx>
        <c:axId val="211996864"/>
        <c:scaling>
          <c:orientation val="minMax"/>
        </c:scaling>
        <c:delete val="0"/>
        <c:axPos val="l"/>
        <c:majorGridlines>
          <c:spPr>
            <a:ln w="3175">
              <a:solidFill>
                <a:srgbClr val="F2F2F2"/>
              </a:solidFill>
            </a:ln>
          </c:spPr>
        </c:majorGridlines>
        <c:title>
          <c:tx>
            <c:rich>
              <a:bodyPr rot="-5400000" vert="horz"/>
              <a:lstStyle/>
              <a:p>
                <a:pPr>
                  <a:defRPr sz="600" b="0">
                    <a:latin typeface="Arial Narrow" panose="020B0606020202030204" pitchFamily="34" charset="0"/>
                    <a:cs typeface="Arial" panose="020B0604020202020204" pitchFamily="34" charset="0"/>
                  </a:defRPr>
                </a:pPr>
                <a:r>
                  <a:rPr lang="en-GB"/>
                  <a:t>Yield (%)</a:t>
                </a:r>
              </a:p>
            </c:rich>
          </c:tx>
          <c:layout/>
          <c:overlay val="0"/>
        </c:title>
        <c:numFmt formatCode="General" sourceLinked="1"/>
        <c:majorTickMark val="out"/>
        <c:minorTickMark val="none"/>
        <c:tickLblPos val="nextTo"/>
        <c:txPr>
          <a:bodyPr/>
          <a:lstStyle/>
          <a:p>
            <a:pPr>
              <a:defRPr sz="700">
                <a:latin typeface="Arial Narrow" panose="020B0606020202030204" pitchFamily="34" charset="0"/>
              </a:defRPr>
            </a:pPr>
            <a:endParaRPr lang="en-US"/>
          </a:p>
        </c:txPr>
        <c:crossAx val="211998040"/>
        <c:crosses val="autoZero"/>
        <c:crossBetween val="midCat"/>
      </c:valAx>
    </c:plotArea>
    <c:legend>
      <c:legendPos val="b"/>
      <c:layout>
        <c:manualLayout>
          <c:xMode val="edge"/>
          <c:yMode val="edge"/>
          <c:x val="4.6690075373988678E-2"/>
          <c:y val="0.88328518518518506"/>
          <c:w val="0.85978194558628063"/>
          <c:h val="8.143703703703703E-2"/>
        </c:manualLayout>
      </c:layout>
      <c:overlay val="0"/>
      <c:spPr>
        <a:ln>
          <a:solidFill>
            <a:srgbClr val="BFBFBF"/>
          </a:solidFill>
        </a:ln>
      </c:spPr>
      <c:txPr>
        <a:bodyPr/>
        <a:lstStyle/>
        <a:p>
          <a:pPr>
            <a:defRPr sz="700">
              <a:latin typeface="Arial Narrow" panose="020B0606020202030204" pitchFamily="34" charset="0"/>
            </a:defRPr>
          </a:pPr>
          <a:endParaRPr lang="en-US"/>
        </a:p>
      </c:txPr>
    </c:legend>
    <c:plotVisOnly val="1"/>
    <c:dispBlanksAs val="gap"/>
    <c:showDLblsOverMax val="0"/>
  </c:chart>
  <c:spPr>
    <a:solidFill>
      <a:srgbClr val="FFFFFF"/>
    </a:solidFill>
    <a:ln w="3175">
      <a:noFill/>
    </a:ln>
  </c:spPr>
  <c:externalData r:id="rId2">
    <c:autoUpdate val="0"/>
  </c:externalData>
  <c:userShapes r:id="rId3"/>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7073130361761697E-2"/>
          <c:y val="0.17740206085350443"/>
          <c:w val="0.88289688024253365"/>
          <c:h val="0.71186740546320604"/>
        </c:manualLayout>
      </c:layout>
      <c:lineChart>
        <c:grouping val="standard"/>
        <c:varyColors val="0"/>
        <c:ser>
          <c:idx val="0"/>
          <c:order val="0"/>
          <c:tx>
            <c:strRef>
              <c:f>Sheet1!$B$6</c:f>
              <c:strCache>
                <c:ptCount val="1"/>
                <c:pt idx="0">
                  <c:v>U.S.</c:v>
                </c:pt>
              </c:strCache>
            </c:strRef>
          </c:tx>
          <c:spPr>
            <a:ln w="28575">
              <a:solidFill>
                <a:srgbClr val="298FC2"/>
              </a:solidFill>
            </a:ln>
          </c:spPr>
          <c:marker>
            <c:symbol val="none"/>
          </c:marker>
          <c:cat>
            <c:numRef>
              <c:f>Sheet1!$A$7:$A$96</c:f>
              <c:numCache>
                <c:formatCode>m/d/yyyy</c:formatCode>
                <c:ptCount val="90"/>
                <c:pt idx="0">
                  <c:v>40939</c:v>
                </c:pt>
                <c:pt idx="1">
                  <c:v>40968</c:v>
                </c:pt>
                <c:pt idx="2">
                  <c:v>40999</c:v>
                </c:pt>
                <c:pt idx="3">
                  <c:v>41029</c:v>
                </c:pt>
                <c:pt idx="4">
                  <c:v>41060</c:v>
                </c:pt>
                <c:pt idx="5">
                  <c:v>41090</c:v>
                </c:pt>
                <c:pt idx="6">
                  <c:v>41121</c:v>
                </c:pt>
                <c:pt idx="7">
                  <c:v>41152</c:v>
                </c:pt>
                <c:pt idx="8">
                  <c:v>41182</c:v>
                </c:pt>
                <c:pt idx="9">
                  <c:v>41213</c:v>
                </c:pt>
                <c:pt idx="10">
                  <c:v>41243</c:v>
                </c:pt>
                <c:pt idx="11">
                  <c:v>41274</c:v>
                </c:pt>
                <c:pt idx="12">
                  <c:v>41305</c:v>
                </c:pt>
                <c:pt idx="13">
                  <c:v>41333</c:v>
                </c:pt>
                <c:pt idx="14">
                  <c:v>41364</c:v>
                </c:pt>
                <c:pt idx="15">
                  <c:v>41394</c:v>
                </c:pt>
                <c:pt idx="16">
                  <c:v>41425</c:v>
                </c:pt>
                <c:pt idx="17">
                  <c:v>41455</c:v>
                </c:pt>
                <c:pt idx="18">
                  <c:v>41486</c:v>
                </c:pt>
                <c:pt idx="19">
                  <c:v>41517</c:v>
                </c:pt>
                <c:pt idx="20">
                  <c:v>41547</c:v>
                </c:pt>
                <c:pt idx="21">
                  <c:v>41578</c:v>
                </c:pt>
                <c:pt idx="22">
                  <c:v>41608</c:v>
                </c:pt>
                <c:pt idx="23">
                  <c:v>41639</c:v>
                </c:pt>
                <c:pt idx="24">
                  <c:v>41670</c:v>
                </c:pt>
                <c:pt idx="25">
                  <c:v>41698</c:v>
                </c:pt>
                <c:pt idx="26">
                  <c:v>41729</c:v>
                </c:pt>
                <c:pt idx="27">
                  <c:v>41759</c:v>
                </c:pt>
                <c:pt idx="28">
                  <c:v>41790</c:v>
                </c:pt>
                <c:pt idx="29">
                  <c:v>41820</c:v>
                </c:pt>
                <c:pt idx="30">
                  <c:v>41851</c:v>
                </c:pt>
                <c:pt idx="31">
                  <c:v>41882</c:v>
                </c:pt>
                <c:pt idx="32">
                  <c:v>41912</c:v>
                </c:pt>
                <c:pt idx="33">
                  <c:v>41943</c:v>
                </c:pt>
                <c:pt idx="34">
                  <c:v>41973</c:v>
                </c:pt>
                <c:pt idx="35">
                  <c:v>42004</c:v>
                </c:pt>
                <c:pt idx="36">
                  <c:v>42035</c:v>
                </c:pt>
                <c:pt idx="37">
                  <c:v>42063</c:v>
                </c:pt>
                <c:pt idx="38">
                  <c:v>42094</c:v>
                </c:pt>
                <c:pt idx="39">
                  <c:v>42124</c:v>
                </c:pt>
                <c:pt idx="40">
                  <c:v>42155</c:v>
                </c:pt>
                <c:pt idx="41">
                  <c:v>42185</c:v>
                </c:pt>
                <c:pt idx="42">
                  <c:v>42216</c:v>
                </c:pt>
                <c:pt idx="43">
                  <c:v>42247</c:v>
                </c:pt>
                <c:pt idx="44">
                  <c:v>42277</c:v>
                </c:pt>
                <c:pt idx="45">
                  <c:v>42308</c:v>
                </c:pt>
                <c:pt idx="46">
                  <c:v>42338</c:v>
                </c:pt>
                <c:pt idx="47">
                  <c:v>42369</c:v>
                </c:pt>
                <c:pt idx="48">
                  <c:v>42400</c:v>
                </c:pt>
                <c:pt idx="49">
                  <c:v>42429</c:v>
                </c:pt>
                <c:pt idx="50">
                  <c:v>42460</c:v>
                </c:pt>
                <c:pt idx="51">
                  <c:v>42490</c:v>
                </c:pt>
                <c:pt idx="52">
                  <c:v>42521</c:v>
                </c:pt>
                <c:pt idx="53">
                  <c:v>42551</c:v>
                </c:pt>
                <c:pt idx="54">
                  <c:v>42582</c:v>
                </c:pt>
                <c:pt idx="55">
                  <c:v>42613</c:v>
                </c:pt>
                <c:pt idx="56">
                  <c:v>42643</c:v>
                </c:pt>
                <c:pt idx="57">
                  <c:v>42674</c:v>
                </c:pt>
                <c:pt idx="58">
                  <c:v>42704</c:v>
                </c:pt>
                <c:pt idx="59">
                  <c:v>42735</c:v>
                </c:pt>
                <c:pt idx="60">
                  <c:v>42766</c:v>
                </c:pt>
                <c:pt idx="61">
                  <c:v>42794</c:v>
                </c:pt>
                <c:pt idx="62">
                  <c:v>42825</c:v>
                </c:pt>
                <c:pt idx="63">
                  <c:v>42855</c:v>
                </c:pt>
                <c:pt idx="64">
                  <c:v>42886</c:v>
                </c:pt>
                <c:pt idx="65">
                  <c:v>42916</c:v>
                </c:pt>
                <c:pt idx="66">
                  <c:v>42947</c:v>
                </c:pt>
                <c:pt idx="67">
                  <c:v>42978</c:v>
                </c:pt>
                <c:pt idx="68">
                  <c:v>43008</c:v>
                </c:pt>
                <c:pt idx="69">
                  <c:v>43039</c:v>
                </c:pt>
                <c:pt idx="70">
                  <c:v>43069</c:v>
                </c:pt>
                <c:pt idx="71">
                  <c:v>43100</c:v>
                </c:pt>
                <c:pt idx="72">
                  <c:v>43131</c:v>
                </c:pt>
                <c:pt idx="73">
                  <c:v>43159</c:v>
                </c:pt>
                <c:pt idx="74">
                  <c:v>43190</c:v>
                </c:pt>
                <c:pt idx="75">
                  <c:v>43220</c:v>
                </c:pt>
                <c:pt idx="76">
                  <c:v>43251</c:v>
                </c:pt>
                <c:pt idx="77">
                  <c:v>43281</c:v>
                </c:pt>
                <c:pt idx="78">
                  <c:v>43312</c:v>
                </c:pt>
                <c:pt idx="79">
                  <c:v>43343</c:v>
                </c:pt>
                <c:pt idx="80">
                  <c:v>43373</c:v>
                </c:pt>
                <c:pt idx="81">
                  <c:v>43404</c:v>
                </c:pt>
                <c:pt idx="82">
                  <c:v>43434</c:v>
                </c:pt>
                <c:pt idx="83">
                  <c:v>43465</c:v>
                </c:pt>
                <c:pt idx="84">
                  <c:v>43496</c:v>
                </c:pt>
                <c:pt idx="85">
                  <c:v>43524</c:v>
                </c:pt>
                <c:pt idx="86">
                  <c:v>43555</c:v>
                </c:pt>
                <c:pt idx="87">
                  <c:v>43585</c:v>
                </c:pt>
                <c:pt idx="88">
                  <c:v>43616</c:v>
                </c:pt>
                <c:pt idx="89">
                  <c:v>43646</c:v>
                </c:pt>
              </c:numCache>
            </c:numRef>
          </c:cat>
          <c:val>
            <c:numRef>
              <c:f>Sheet1!$B$7:$B$96</c:f>
              <c:numCache>
                <c:formatCode>0.0%</c:formatCode>
                <c:ptCount val="90"/>
                <c:pt idx="0">
                  <c:v>0.13115266022826644</c:v>
                </c:pt>
                <c:pt idx="1">
                  <c:v>0.12670298156251225</c:v>
                </c:pt>
                <c:pt idx="2">
                  <c:v>0.11984365025980703</c:v>
                </c:pt>
                <c:pt idx="3">
                  <c:v>0.10928248148929698</c:v>
                </c:pt>
                <c:pt idx="4">
                  <c:v>9.885528120461462E-2</c:v>
                </c:pt>
                <c:pt idx="5">
                  <c:v>9.1581446516575404E-2</c:v>
                </c:pt>
                <c:pt idx="6">
                  <c:v>7.8583816502898474E-2</c:v>
                </c:pt>
                <c:pt idx="7">
                  <c:v>7.221525832483211E-2</c:v>
                </c:pt>
                <c:pt idx="8">
                  <c:v>7.2795421330444254E-2</c:v>
                </c:pt>
                <c:pt idx="9">
                  <c:v>6.7149322620855489E-2</c:v>
                </c:pt>
                <c:pt idx="10">
                  <c:v>5.7225653222462869E-2</c:v>
                </c:pt>
                <c:pt idx="11">
                  <c:v>5.3591127409507999E-2</c:v>
                </c:pt>
                <c:pt idx="12">
                  <c:v>6.028700188707603E-2</c:v>
                </c:pt>
                <c:pt idx="13">
                  <c:v>6.2771607000682739E-2</c:v>
                </c:pt>
                <c:pt idx="14">
                  <c:v>6.1538302838195724E-2</c:v>
                </c:pt>
                <c:pt idx="15">
                  <c:v>5.6111472548724395E-2</c:v>
                </c:pt>
                <c:pt idx="16">
                  <c:v>5.6241829263279142E-2</c:v>
                </c:pt>
                <c:pt idx="17">
                  <c:v>6.1320107997543616E-2</c:v>
                </c:pt>
                <c:pt idx="18">
                  <c:v>6.9405110390060143E-2</c:v>
                </c:pt>
                <c:pt idx="19">
                  <c:v>6.8114188204389192E-2</c:v>
                </c:pt>
                <c:pt idx="20">
                  <c:v>6.5129859432164094E-2</c:v>
                </c:pt>
                <c:pt idx="21">
                  <c:v>6.3318765470380622E-2</c:v>
                </c:pt>
                <c:pt idx="22">
                  <c:v>6.498219197036792E-2</c:v>
                </c:pt>
                <c:pt idx="23">
                  <c:v>6.3971907026005193E-2</c:v>
                </c:pt>
                <c:pt idx="24">
                  <c:v>6.2378473653749822E-2</c:v>
                </c:pt>
                <c:pt idx="25">
                  <c:v>6.0148385999708731E-2</c:v>
                </c:pt>
                <c:pt idx="26">
                  <c:v>6.0894185392129874E-2</c:v>
                </c:pt>
                <c:pt idx="27">
                  <c:v>6.4292095253897896E-2</c:v>
                </c:pt>
                <c:pt idx="28">
                  <c:v>6.6137099661168319E-2</c:v>
                </c:pt>
                <c:pt idx="29">
                  <c:v>6.734154316100982E-2</c:v>
                </c:pt>
                <c:pt idx="30">
                  <c:v>7.0612982270712887E-2</c:v>
                </c:pt>
                <c:pt idx="31">
                  <c:v>7.2490240629269342E-2</c:v>
                </c:pt>
                <c:pt idx="32">
                  <c:v>7.2482233422793252E-2</c:v>
                </c:pt>
                <c:pt idx="33">
                  <c:v>7.426624957740291E-2</c:v>
                </c:pt>
                <c:pt idx="34">
                  <c:v>7.5560779062776584E-2</c:v>
                </c:pt>
                <c:pt idx="35">
                  <c:v>6.9934384922619053E-2</c:v>
                </c:pt>
                <c:pt idx="36">
                  <c:v>6.3216060155644627E-2</c:v>
                </c:pt>
                <c:pt idx="37">
                  <c:v>5.7554541120135472E-2</c:v>
                </c:pt>
                <c:pt idx="38">
                  <c:v>5.2616975730749527E-2</c:v>
                </c:pt>
                <c:pt idx="39">
                  <c:v>4.4986818283237584E-2</c:v>
                </c:pt>
                <c:pt idx="40">
                  <c:v>4.0226600968801041E-2</c:v>
                </c:pt>
                <c:pt idx="41">
                  <c:v>3.4229653820996075E-2</c:v>
                </c:pt>
                <c:pt idx="42">
                  <c:v>2.1737871640256312E-2</c:v>
                </c:pt>
                <c:pt idx="43">
                  <c:v>1.4444751241016185E-2</c:v>
                </c:pt>
                <c:pt idx="44">
                  <c:v>8.7454035814109599E-3</c:v>
                </c:pt>
                <c:pt idx="45">
                  <c:v>6.7260354138354295E-3</c:v>
                </c:pt>
                <c:pt idx="46">
                  <c:v>1.1169763536265087E-3</c:v>
                </c:pt>
                <c:pt idx="47">
                  <c:v>1.974363672471835E-3</c:v>
                </c:pt>
                <c:pt idx="48">
                  <c:v>-2.1739351684630925E-3</c:v>
                </c:pt>
                <c:pt idx="49">
                  <c:v>-2.2020946774991002E-3</c:v>
                </c:pt>
                <c:pt idx="50">
                  <c:v>-3.6421558732232517E-3</c:v>
                </c:pt>
                <c:pt idx="51">
                  <c:v>-5.2292500525397134E-3</c:v>
                </c:pt>
                <c:pt idx="52">
                  <c:v>-7.2372122895223434E-3</c:v>
                </c:pt>
                <c:pt idx="53">
                  <c:v>-8.387756732335605E-3</c:v>
                </c:pt>
                <c:pt idx="54">
                  <c:v>-7.6120822107293984E-3</c:v>
                </c:pt>
                <c:pt idx="55">
                  <c:v>-6.5683678553021263E-3</c:v>
                </c:pt>
                <c:pt idx="56">
                  <c:v>-6.7166428293418123E-3</c:v>
                </c:pt>
                <c:pt idx="57">
                  <c:v>-3.9067206488915263E-3</c:v>
                </c:pt>
                <c:pt idx="58">
                  <c:v>-4.2629680716167462E-3</c:v>
                </c:pt>
                <c:pt idx="59">
                  <c:v>-1.462886351714876E-3</c:v>
                </c:pt>
                <c:pt idx="60">
                  <c:v>1.1812476075800049E-2</c:v>
                </c:pt>
                <c:pt idx="61">
                  <c:v>1.6586854411023921E-2</c:v>
                </c:pt>
                <c:pt idx="62">
                  <c:v>2.4682874786327691E-2</c:v>
                </c:pt>
                <c:pt idx="63">
                  <c:v>3.530771208816974E-2</c:v>
                </c:pt>
                <c:pt idx="64">
                  <c:v>4.3876257449954492E-2</c:v>
                </c:pt>
                <c:pt idx="65">
                  <c:v>5.332376154553975E-2</c:v>
                </c:pt>
                <c:pt idx="66">
                  <c:v>6.3329963136368628E-2</c:v>
                </c:pt>
                <c:pt idx="67">
                  <c:v>7.293029787011962E-2</c:v>
                </c:pt>
                <c:pt idx="68">
                  <c:v>8.0301858866724807E-2</c:v>
                </c:pt>
                <c:pt idx="69">
                  <c:v>8.6923254969932584E-2</c:v>
                </c:pt>
                <c:pt idx="70">
                  <c:v>9.9220567828732786E-2</c:v>
                </c:pt>
                <c:pt idx="71">
                  <c:v>0.10881682639418577</c:v>
                </c:pt>
                <c:pt idx="72" formatCode="0%">
                  <c:v>0.11806508102742908</c:v>
                </c:pt>
                <c:pt idx="73" formatCode="0%">
                  <c:v>0.13375542078132185</c:v>
                </c:pt>
                <c:pt idx="74" formatCode="0%">
                  <c:v>0.14012576016253497</c:v>
                </c:pt>
                <c:pt idx="75" formatCode="0%">
                  <c:v>0.15214178786491916</c:v>
                </c:pt>
                <c:pt idx="76" formatCode="0%">
                  <c:v>0.16292609965846938</c:v>
                </c:pt>
                <c:pt idx="77" formatCode="0%">
                  <c:v>0.17148021347171372</c:v>
                </c:pt>
                <c:pt idx="78">
                  <c:v>0.18419733580108644</c:v>
                </c:pt>
                <c:pt idx="79">
                  <c:v>0.19391217472795375</c:v>
                </c:pt>
                <c:pt idx="80">
                  <c:v>0.21018621013871042</c:v>
                </c:pt>
                <c:pt idx="81">
                  <c:v>0.22348852240711303</c:v>
                </c:pt>
                <c:pt idx="82">
                  <c:v>0.23126822932716262</c:v>
                </c:pt>
                <c:pt idx="83">
                  <c:v>0.23611547482989437</c:v>
                </c:pt>
                <c:pt idx="84">
                  <c:v>0.21400679043494608</c:v>
                </c:pt>
                <c:pt idx="85">
                  <c:v>0.19028291077951565</c:v>
                </c:pt>
                <c:pt idx="86">
                  <c:v>0.17618435206957295</c:v>
                </c:pt>
                <c:pt idx="87">
                  <c:v>0.15676755254224428</c:v>
                </c:pt>
                <c:pt idx="88">
                  <c:v>0.13312636441375258</c:v>
                </c:pt>
                <c:pt idx="89">
                  <c:v>0.11575114134146158</c:v>
                </c:pt>
              </c:numCache>
            </c:numRef>
          </c:val>
          <c:smooth val="0"/>
          <c:extLst xmlns:c16r2="http://schemas.microsoft.com/office/drawing/2015/06/chart">
            <c:ext xmlns:c16="http://schemas.microsoft.com/office/drawing/2014/chart" uri="{C3380CC4-5D6E-409C-BE32-E72D297353CC}">
              <c16:uniqueId val="{00000000-2CD7-4029-91B9-7CCFD2E491F0}"/>
            </c:ext>
          </c:extLst>
        </c:ser>
        <c:ser>
          <c:idx val="2"/>
          <c:order val="1"/>
          <c:tx>
            <c:strRef>
              <c:f>Sheet1!$D$6</c:f>
              <c:strCache>
                <c:ptCount val="1"/>
                <c:pt idx="0">
                  <c:v>DM</c:v>
                </c:pt>
              </c:strCache>
            </c:strRef>
          </c:tx>
          <c:spPr>
            <a:ln w="28575">
              <a:solidFill>
                <a:srgbClr val="7A9B3D"/>
              </a:solidFill>
            </a:ln>
          </c:spPr>
          <c:marker>
            <c:symbol val="none"/>
          </c:marker>
          <c:cat>
            <c:numRef>
              <c:f>Sheet1!$A$7:$A$96</c:f>
              <c:numCache>
                <c:formatCode>m/d/yyyy</c:formatCode>
                <c:ptCount val="90"/>
                <c:pt idx="0">
                  <c:v>40939</c:v>
                </c:pt>
                <c:pt idx="1">
                  <c:v>40968</c:v>
                </c:pt>
                <c:pt idx="2">
                  <c:v>40999</c:v>
                </c:pt>
                <c:pt idx="3">
                  <c:v>41029</c:v>
                </c:pt>
                <c:pt idx="4">
                  <c:v>41060</c:v>
                </c:pt>
                <c:pt idx="5">
                  <c:v>41090</c:v>
                </c:pt>
                <c:pt idx="6">
                  <c:v>41121</c:v>
                </c:pt>
                <c:pt idx="7">
                  <c:v>41152</c:v>
                </c:pt>
                <c:pt idx="8">
                  <c:v>41182</c:v>
                </c:pt>
                <c:pt idx="9">
                  <c:v>41213</c:v>
                </c:pt>
                <c:pt idx="10">
                  <c:v>41243</c:v>
                </c:pt>
                <c:pt idx="11">
                  <c:v>41274</c:v>
                </c:pt>
                <c:pt idx="12">
                  <c:v>41305</c:v>
                </c:pt>
                <c:pt idx="13">
                  <c:v>41333</c:v>
                </c:pt>
                <c:pt idx="14">
                  <c:v>41364</c:v>
                </c:pt>
                <c:pt idx="15">
                  <c:v>41394</c:v>
                </c:pt>
                <c:pt idx="16">
                  <c:v>41425</c:v>
                </c:pt>
                <c:pt idx="17">
                  <c:v>41455</c:v>
                </c:pt>
                <c:pt idx="18">
                  <c:v>41486</c:v>
                </c:pt>
                <c:pt idx="19">
                  <c:v>41517</c:v>
                </c:pt>
                <c:pt idx="20">
                  <c:v>41547</c:v>
                </c:pt>
                <c:pt idx="21">
                  <c:v>41578</c:v>
                </c:pt>
                <c:pt idx="22">
                  <c:v>41608</c:v>
                </c:pt>
                <c:pt idx="23">
                  <c:v>41639</c:v>
                </c:pt>
                <c:pt idx="24">
                  <c:v>41670</c:v>
                </c:pt>
                <c:pt idx="25">
                  <c:v>41698</c:v>
                </c:pt>
                <c:pt idx="26">
                  <c:v>41729</c:v>
                </c:pt>
                <c:pt idx="27">
                  <c:v>41759</c:v>
                </c:pt>
                <c:pt idx="28">
                  <c:v>41790</c:v>
                </c:pt>
                <c:pt idx="29">
                  <c:v>41820</c:v>
                </c:pt>
                <c:pt idx="30">
                  <c:v>41851</c:v>
                </c:pt>
                <c:pt idx="31">
                  <c:v>41882</c:v>
                </c:pt>
                <c:pt idx="32">
                  <c:v>41912</c:v>
                </c:pt>
                <c:pt idx="33">
                  <c:v>41943</c:v>
                </c:pt>
                <c:pt idx="34">
                  <c:v>41973</c:v>
                </c:pt>
                <c:pt idx="35">
                  <c:v>42004</c:v>
                </c:pt>
                <c:pt idx="36">
                  <c:v>42035</c:v>
                </c:pt>
                <c:pt idx="37">
                  <c:v>42063</c:v>
                </c:pt>
                <c:pt idx="38">
                  <c:v>42094</c:v>
                </c:pt>
                <c:pt idx="39">
                  <c:v>42124</c:v>
                </c:pt>
                <c:pt idx="40">
                  <c:v>42155</c:v>
                </c:pt>
                <c:pt idx="41">
                  <c:v>42185</c:v>
                </c:pt>
                <c:pt idx="42">
                  <c:v>42216</c:v>
                </c:pt>
                <c:pt idx="43">
                  <c:v>42247</c:v>
                </c:pt>
                <c:pt idx="44">
                  <c:v>42277</c:v>
                </c:pt>
                <c:pt idx="45">
                  <c:v>42308</c:v>
                </c:pt>
                <c:pt idx="46">
                  <c:v>42338</c:v>
                </c:pt>
                <c:pt idx="47">
                  <c:v>42369</c:v>
                </c:pt>
                <c:pt idx="48">
                  <c:v>42400</c:v>
                </c:pt>
                <c:pt idx="49">
                  <c:v>42429</c:v>
                </c:pt>
                <c:pt idx="50">
                  <c:v>42460</c:v>
                </c:pt>
                <c:pt idx="51">
                  <c:v>42490</c:v>
                </c:pt>
                <c:pt idx="52">
                  <c:v>42521</c:v>
                </c:pt>
                <c:pt idx="53">
                  <c:v>42551</c:v>
                </c:pt>
                <c:pt idx="54">
                  <c:v>42582</c:v>
                </c:pt>
                <c:pt idx="55">
                  <c:v>42613</c:v>
                </c:pt>
                <c:pt idx="56">
                  <c:v>42643</c:v>
                </c:pt>
                <c:pt idx="57">
                  <c:v>42674</c:v>
                </c:pt>
                <c:pt idx="58">
                  <c:v>42704</c:v>
                </c:pt>
                <c:pt idx="59">
                  <c:v>42735</c:v>
                </c:pt>
                <c:pt idx="60">
                  <c:v>42766</c:v>
                </c:pt>
                <c:pt idx="61">
                  <c:v>42794</c:v>
                </c:pt>
                <c:pt idx="62">
                  <c:v>42825</c:v>
                </c:pt>
                <c:pt idx="63">
                  <c:v>42855</c:v>
                </c:pt>
                <c:pt idx="64">
                  <c:v>42886</c:v>
                </c:pt>
                <c:pt idx="65">
                  <c:v>42916</c:v>
                </c:pt>
                <c:pt idx="66">
                  <c:v>42947</c:v>
                </c:pt>
                <c:pt idx="67">
                  <c:v>42978</c:v>
                </c:pt>
                <c:pt idx="68">
                  <c:v>43008</c:v>
                </c:pt>
                <c:pt idx="69">
                  <c:v>43039</c:v>
                </c:pt>
                <c:pt idx="70">
                  <c:v>43069</c:v>
                </c:pt>
                <c:pt idx="71">
                  <c:v>43100</c:v>
                </c:pt>
                <c:pt idx="72">
                  <c:v>43131</c:v>
                </c:pt>
                <c:pt idx="73">
                  <c:v>43159</c:v>
                </c:pt>
                <c:pt idx="74">
                  <c:v>43190</c:v>
                </c:pt>
                <c:pt idx="75">
                  <c:v>43220</c:v>
                </c:pt>
                <c:pt idx="76">
                  <c:v>43251</c:v>
                </c:pt>
                <c:pt idx="77">
                  <c:v>43281</c:v>
                </c:pt>
                <c:pt idx="78">
                  <c:v>43312</c:v>
                </c:pt>
                <c:pt idx="79">
                  <c:v>43343</c:v>
                </c:pt>
                <c:pt idx="80">
                  <c:v>43373</c:v>
                </c:pt>
                <c:pt idx="81">
                  <c:v>43404</c:v>
                </c:pt>
                <c:pt idx="82">
                  <c:v>43434</c:v>
                </c:pt>
                <c:pt idx="83">
                  <c:v>43465</c:v>
                </c:pt>
                <c:pt idx="84">
                  <c:v>43496</c:v>
                </c:pt>
                <c:pt idx="85">
                  <c:v>43524</c:v>
                </c:pt>
                <c:pt idx="86">
                  <c:v>43555</c:v>
                </c:pt>
                <c:pt idx="87">
                  <c:v>43585</c:v>
                </c:pt>
                <c:pt idx="88">
                  <c:v>43616</c:v>
                </c:pt>
                <c:pt idx="89">
                  <c:v>43646</c:v>
                </c:pt>
              </c:numCache>
            </c:numRef>
          </c:cat>
          <c:val>
            <c:numRef>
              <c:f>Sheet1!$D$7:$D$96</c:f>
              <c:numCache>
                <c:formatCode>0.0%</c:formatCode>
                <c:ptCount val="90"/>
                <c:pt idx="0">
                  <c:v>-2.2007193291262328E-2</c:v>
                </c:pt>
                <c:pt idx="1">
                  <c:v>-6.2776154718905519E-2</c:v>
                </c:pt>
                <c:pt idx="2">
                  <c:v>-7.0287642386970273E-2</c:v>
                </c:pt>
                <c:pt idx="3">
                  <c:v>-8.0432587315058868E-2</c:v>
                </c:pt>
                <c:pt idx="4">
                  <c:v>-8.9088143255267815E-2</c:v>
                </c:pt>
                <c:pt idx="5">
                  <c:v>-9.1812507097736917E-2</c:v>
                </c:pt>
                <c:pt idx="6">
                  <c:v>-0.11184403168105805</c:v>
                </c:pt>
                <c:pt idx="7">
                  <c:v>-0.1105991933812287</c:v>
                </c:pt>
                <c:pt idx="8">
                  <c:v>-7.7788680900551688E-2</c:v>
                </c:pt>
                <c:pt idx="9">
                  <c:v>-9.5084310680529471E-2</c:v>
                </c:pt>
                <c:pt idx="10">
                  <c:v>-7.8302746080557428E-2</c:v>
                </c:pt>
                <c:pt idx="11">
                  <c:v>-5.9698207053724528E-2</c:v>
                </c:pt>
                <c:pt idx="12">
                  <c:v>-5.2283497573350268E-2</c:v>
                </c:pt>
                <c:pt idx="13">
                  <c:v>-5.8082994289109124E-2</c:v>
                </c:pt>
                <c:pt idx="14">
                  <c:v>-5.7423099238861353E-2</c:v>
                </c:pt>
                <c:pt idx="15">
                  <c:v>-5.3845957812598488E-2</c:v>
                </c:pt>
                <c:pt idx="16">
                  <c:v>-4.2548889252132294E-2</c:v>
                </c:pt>
                <c:pt idx="17">
                  <c:v>-4.2935957794470347E-2</c:v>
                </c:pt>
                <c:pt idx="18">
                  <c:v>-2.0071856600130888E-2</c:v>
                </c:pt>
                <c:pt idx="19">
                  <c:v>-1.81939572085279E-2</c:v>
                </c:pt>
                <c:pt idx="20">
                  <c:v>1.2270152376654408E-3</c:v>
                </c:pt>
                <c:pt idx="21">
                  <c:v>1.4838461830724015E-2</c:v>
                </c:pt>
                <c:pt idx="22">
                  <c:v>2.8131056931742116E-2</c:v>
                </c:pt>
                <c:pt idx="23">
                  <c:v>3.6481453808823838E-2</c:v>
                </c:pt>
                <c:pt idx="24">
                  <c:v>3.0984624370678393E-2</c:v>
                </c:pt>
                <c:pt idx="25">
                  <c:v>7.9576617063781274E-2</c:v>
                </c:pt>
                <c:pt idx="26">
                  <c:v>7.9235724768322191E-2</c:v>
                </c:pt>
                <c:pt idx="27">
                  <c:v>7.4013692418496646E-2</c:v>
                </c:pt>
                <c:pt idx="28">
                  <c:v>7.5825031393039533E-2</c:v>
                </c:pt>
                <c:pt idx="29">
                  <c:v>7.6851842333165887E-2</c:v>
                </c:pt>
                <c:pt idx="30">
                  <c:v>5.9676263884794967E-2</c:v>
                </c:pt>
                <c:pt idx="31">
                  <c:v>5.7205028077908837E-2</c:v>
                </c:pt>
                <c:pt idx="32">
                  <c:v>6.7242097428505954E-3</c:v>
                </c:pt>
                <c:pt idx="33">
                  <c:v>-4.0259243995209859E-3</c:v>
                </c:pt>
                <c:pt idx="34">
                  <c:v>-1.7056199004534478E-2</c:v>
                </c:pt>
                <c:pt idx="35">
                  <c:v>-4.70924669964361E-2</c:v>
                </c:pt>
                <c:pt idx="36">
                  <c:v>-6.1103782512529903E-2</c:v>
                </c:pt>
                <c:pt idx="37">
                  <c:v>-9.3780251124142566E-2</c:v>
                </c:pt>
                <c:pt idx="38">
                  <c:v>-0.10377579341011356</c:v>
                </c:pt>
                <c:pt idx="39">
                  <c:v>-0.10261018956411971</c:v>
                </c:pt>
                <c:pt idx="40">
                  <c:v>-0.11012498776715762</c:v>
                </c:pt>
                <c:pt idx="41">
                  <c:v>-0.10741969109425564</c:v>
                </c:pt>
                <c:pt idx="42">
                  <c:v>-0.10579105943465639</c:v>
                </c:pt>
                <c:pt idx="43">
                  <c:v>-0.10410795614504142</c:v>
                </c:pt>
                <c:pt idx="44">
                  <c:v>-8.5711150188532592E-2</c:v>
                </c:pt>
                <c:pt idx="45">
                  <c:v>-8.1515330968567556E-2</c:v>
                </c:pt>
                <c:pt idx="46">
                  <c:v>-9.0714072990097483E-2</c:v>
                </c:pt>
                <c:pt idx="47">
                  <c:v>-6.1282912845352144E-2</c:v>
                </c:pt>
                <c:pt idx="48">
                  <c:v>-6.2893796365491084E-2</c:v>
                </c:pt>
                <c:pt idx="49">
                  <c:v>-5.5607429943594688E-2</c:v>
                </c:pt>
                <c:pt idx="50">
                  <c:v>-4.5015484784042492E-2</c:v>
                </c:pt>
                <c:pt idx="51">
                  <c:v>-4.5792601856760706E-2</c:v>
                </c:pt>
                <c:pt idx="52">
                  <c:v>-5.3964841734930991E-2</c:v>
                </c:pt>
                <c:pt idx="53">
                  <c:v>-6.0857209782830934E-2</c:v>
                </c:pt>
                <c:pt idx="54">
                  <c:v>-5.3288042440882033E-2</c:v>
                </c:pt>
                <c:pt idx="55">
                  <c:v>-5.9618411297740703E-2</c:v>
                </c:pt>
                <c:pt idx="56">
                  <c:v>-4.5667267742607431E-2</c:v>
                </c:pt>
                <c:pt idx="57">
                  <c:v>-5.7910983419561135E-2</c:v>
                </c:pt>
                <c:pt idx="58">
                  <c:v>-5.0988926497605558E-2</c:v>
                </c:pt>
                <c:pt idx="59">
                  <c:v>-7.3837199175105561E-2</c:v>
                </c:pt>
                <c:pt idx="60">
                  <c:v>-1.5171666750599888E-2</c:v>
                </c:pt>
                <c:pt idx="61">
                  <c:v>-1.6917632297764773E-2</c:v>
                </c:pt>
                <c:pt idx="62">
                  <c:v>-9.9970731066690854E-3</c:v>
                </c:pt>
                <c:pt idx="63">
                  <c:v>-1.2779886226506054E-3</c:v>
                </c:pt>
                <c:pt idx="64">
                  <c:v>3.5735783824138556E-2</c:v>
                </c:pt>
                <c:pt idx="65">
                  <c:v>5.3170993457132942E-2</c:v>
                </c:pt>
                <c:pt idx="66" formatCode="0%">
                  <c:v>8.1213031348117415E-2</c:v>
                </c:pt>
                <c:pt idx="67" formatCode="0%">
                  <c:v>0.11251666746155653</c:v>
                </c:pt>
                <c:pt idx="68" formatCode="0%">
                  <c:v>0.12089161799671144</c:v>
                </c:pt>
                <c:pt idx="69" formatCode="0%">
                  <c:v>0.15033613673397661</c:v>
                </c:pt>
                <c:pt idx="70" formatCode="0%">
                  <c:v>0.20143743817912751</c:v>
                </c:pt>
                <c:pt idx="71" formatCode="0%">
                  <c:v>0.24317737306415199</c:v>
                </c:pt>
                <c:pt idx="72" formatCode="0%">
                  <c:v>0.24120413036227806</c:v>
                </c:pt>
                <c:pt idx="73" formatCode="0%">
                  <c:v>0.28046303453795507</c:v>
                </c:pt>
                <c:pt idx="74" formatCode="0%">
                  <c:v>0.27244833931927803</c:v>
                </c:pt>
                <c:pt idx="75" formatCode="0%">
                  <c:v>0.2537302700598516</c:v>
                </c:pt>
                <c:pt idx="76" formatCode="0%">
                  <c:v>0.22984684447273418</c:v>
                </c:pt>
                <c:pt idx="77">
                  <c:v>0.20527717568941983</c:v>
                </c:pt>
                <c:pt idx="78">
                  <c:v>0.17435603328604277</c:v>
                </c:pt>
                <c:pt idx="79">
                  <c:v>0.15097084913911751</c:v>
                </c:pt>
                <c:pt idx="80">
                  <c:v>0.13033280756368559</c:v>
                </c:pt>
                <c:pt idx="81">
                  <c:v>0.11539253472461852</c:v>
                </c:pt>
                <c:pt idx="82">
                  <c:v>9.1346297054544223E-2</c:v>
                </c:pt>
                <c:pt idx="83">
                  <c:v>8.4637209444924144E-2</c:v>
                </c:pt>
                <c:pt idx="84">
                  <c:v>4.0651062566085638E-2</c:v>
                </c:pt>
                <c:pt idx="85">
                  <c:v>-8.3674106255560154E-4</c:v>
                </c:pt>
                <c:pt idx="86">
                  <c:v>-7.676907171614733E-3</c:v>
                </c:pt>
                <c:pt idx="87">
                  <c:v>-7.9259698387293964E-3</c:v>
                </c:pt>
                <c:pt idx="88">
                  <c:v>-1.3309147469106497E-2</c:v>
                </c:pt>
                <c:pt idx="89">
                  <c:v>-8.2118957935356507E-3</c:v>
                </c:pt>
              </c:numCache>
            </c:numRef>
          </c:val>
          <c:smooth val="0"/>
          <c:extLst xmlns:c16r2="http://schemas.microsoft.com/office/drawing/2015/06/chart">
            <c:ext xmlns:c16="http://schemas.microsoft.com/office/drawing/2014/chart" uri="{C3380CC4-5D6E-409C-BE32-E72D297353CC}">
              <c16:uniqueId val="{00000001-2CD7-4029-91B9-7CCFD2E491F0}"/>
            </c:ext>
          </c:extLst>
        </c:ser>
        <c:ser>
          <c:idx val="3"/>
          <c:order val="2"/>
          <c:tx>
            <c:strRef>
              <c:f>Sheet1!$E$6</c:f>
              <c:strCache>
                <c:ptCount val="1"/>
                <c:pt idx="0">
                  <c:v>EM</c:v>
                </c:pt>
              </c:strCache>
            </c:strRef>
          </c:tx>
          <c:spPr>
            <a:ln w="28575">
              <a:solidFill>
                <a:srgbClr val="C8982C"/>
              </a:solidFill>
            </a:ln>
          </c:spPr>
          <c:marker>
            <c:symbol val="none"/>
          </c:marker>
          <c:cat>
            <c:numRef>
              <c:f>Sheet1!$A$7:$A$96</c:f>
              <c:numCache>
                <c:formatCode>m/d/yyyy</c:formatCode>
                <c:ptCount val="90"/>
                <c:pt idx="0">
                  <c:v>40939</c:v>
                </c:pt>
                <c:pt idx="1">
                  <c:v>40968</c:v>
                </c:pt>
                <c:pt idx="2">
                  <c:v>40999</c:v>
                </c:pt>
                <c:pt idx="3">
                  <c:v>41029</c:v>
                </c:pt>
                <c:pt idx="4">
                  <c:v>41060</c:v>
                </c:pt>
                <c:pt idx="5">
                  <c:v>41090</c:v>
                </c:pt>
                <c:pt idx="6">
                  <c:v>41121</c:v>
                </c:pt>
                <c:pt idx="7">
                  <c:v>41152</c:v>
                </c:pt>
                <c:pt idx="8">
                  <c:v>41182</c:v>
                </c:pt>
                <c:pt idx="9">
                  <c:v>41213</c:v>
                </c:pt>
                <c:pt idx="10">
                  <c:v>41243</c:v>
                </c:pt>
                <c:pt idx="11">
                  <c:v>41274</c:v>
                </c:pt>
                <c:pt idx="12">
                  <c:v>41305</c:v>
                </c:pt>
                <c:pt idx="13">
                  <c:v>41333</c:v>
                </c:pt>
                <c:pt idx="14">
                  <c:v>41364</c:v>
                </c:pt>
                <c:pt idx="15">
                  <c:v>41394</c:v>
                </c:pt>
                <c:pt idx="16">
                  <c:v>41425</c:v>
                </c:pt>
                <c:pt idx="17">
                  <c:v>41455</c:v>
                </c:pt>
                <c:pt idx="18">
                  <c:v>41486</c:v>
                </c:pt>
                <c:pt idx="19">
                  <c:v>41517</c:v>
                </c:pt>
                <c:pt idx="20">
                  <c:v>41547</c:v>
                </c:pt>
                <c:pt idx="21">
                  <c:v>41578</c:v>
                </c:pt>
                <c:pt idx="22">
                  <c:v>41608</c:v>
                </c:pt>
                <c:pt idx="23">
                  <c:v>41639</c:v>
                </c:pt>
                <c:pt idx="24">
                  <c:v>41670</c:v>
                </c:pt>
                <c:pt idx="25">
                  <c:v>41698</c:v>
                </c:pt>
                <c:pt idx="26">
                  <c:v>41729</c:v>
                </c:pt>
                <c:pt idx="27">
                  <c:v>41759</c:v>
                </c:pt>
                <c:pt idx="28">
                  <c:v>41790</c:v>
                </c:pt>
                <c:pt idx="29">
                  <c:v>41820</c:v>
                </c:pt>
                <c:pt idx="30">
                  <c:v>41851</c:v>
                </c:pt>
                <c:pt idx="31">
                  <c:v>41882</c:v>
                </c:pt>
                <c:pt idx="32">
                  <c:v>41912</c:v>
                </c:pt>
                <c:pt idx="33">
                  <c:v>41943</c:v>
                </c:pt>
                <c:pt idx="34">
                  <c:v>41973</c:v>
                </c:pt>
                <c:pt idx="35">
                  <c:v>42004</c:v>
                </c:pt>
                <c:pt idx="36">
                  <c:v>42035</c:v>
                </c:pt>
                <c:pt idx="37">
                  <c:v>42063</c:v>
                </c:pt>
                <c:pt idx="38">
                  <c:v>42094</c:v>
                </c:pt>
                <c:pt idx="39">
                  <c:v>42124</c:v>
                </c:pt>
                <c:pt idx="40">
                  <c:v>42155</c:v>
                </c:pt>
                <c:pt idx="41">
                  <c:v>42185</c:v>
                </c:pt>
                <c:pt idx="42">
                  <c:v>42216</c:v>
                </c:pt>
                <c:pt idx="43">
                  <c:v>42247</c:v>
                </c:pt>
                <c:pt idx="44">
                  <c:v>42277</c:v>
                </c:pt>
                <c:pt idx="45">
                  <c:v>42308</c:v>
                </c:pt>
                <c:pt idx="46">
                  <c:v>42338</c:v>
                </c:pt>
                <c:pt idx="47">
                  <c:v>42369</c:v>
                </c:pt>
                <c:pt idx="48">
                  <c:v>42400</c:v>
                </c:pt>
                <c:pt idx="49">
                  <c:v>42429</c:v>
                </c:pt>
                <c:pt idx="50">
                  <c:v>42460</c:v>
                </c:pt>
                <c:pt idx="51">
                  <c:v>42490</c:v>
                </c:pt>
                <c:pt idx="52">
                  <c:v>42521</c:v>
                </c:pt>
                <c:pt idx="53">
                  <c:v>42551</c:v>
                </c:pt>
                <c:pt idx="54">
                  <c:v>42582</c:v>
                </c:pt>
                <c:pt idx="55">
                  <c:v>42613</c:v>
                </c:pt>
                <c:pt idx="56">
                  <c:v>42643</c:v>
                </c:pt>
                <c:pt idx="57">
                  <c:v>42674</c:v>
                </c:pt>
                <c:pt idx="58">
                  <c:v>42704</c:v>
                </c:pt>
                <c:pt idx="59">
                  <c:v>42735</c:v>
                </c:pt>
                <c:pt idx="60">
                  <c:v>42766</c:v>
                </c:pt>
                <c:pt idx="61">
                  <c:v>42794</c:v>
                </c:pt>
                <c:pt idx="62">
                  <c:v>42825</c:v>
                </c:pt>
                <c:pt idx="63">
                  <c:v>42855</c:v>
                </c:pt>
                <c:pt idx="64">
                  <c:v>42886</c:v>
                </c:pt>
                <c:pt idx="65">
                  <c:v>42916</c:v>
                </c:pt>
                <c:pt idx="66">
                  <c:v>42947</c:v>
                </c:pt>
                <c:pt idx="67">
                  <c:v>42978</c:v>
                </c:pt>
                <c:pt idx="68">
                  <c:v>43008</c:v>
                </c:pt>
                <c:pt idx="69">
                  <c:v>43039</c:v>
                </c:pt>
                <c:pt idx="70">
                  <c:v>43069</c:v>
                </c:pt>
                <c:pt idx="71">
                  <c:v>43100</c:v>
                </c:pt>
                <c:pt idx="72">
                  <c:v>43131</c:v>
                </c:pt>
                <c:pt idx="73">
                  <c:v>43159</c:v>
                </c:pt>
                <c:pt idx="74">
                  <c:v>43190</c:v>
                </c:pt>
                <c:pt idx="75">
                  <c:v>43220</c:v>
                </c:pt>
                <c:pt idx="76">
                  <c:v>43251</c:v>
                </c:pt>
                <c:pt idx="77">
                  <c:v>43281</c:v>
                </c:pt>
                <c:pt idx="78">
                  <c:v>43312</c:v>
                </c:pt>
                <c:pt idx="79">
                  <c:v>43343</c:v>
                </c:pt>
                <c:pt idx="80">
                  <c:v>43373</c:v>
                </c:pt>
                <c:pt idx="81">
                  <c:v>43404</c:v>
                </c:pt>
                <c:pt idx="82">
                  <c:v>43434</c:v>
                </c:pt>
                <c:pt idx="83">
                  <c:v>43465</c:v>
                </c:pt>
                <c:pt idx="84">
                  <c:v>43496</c:v>
                </c:pt>
                <c:pt idx="85">
                  <c:v>43524</c:v>
                </c:pt>
                <c:pt idx="86">
                  <c:v>43555</c:v>
                </c:pt>
                <c:pt idx="87">
                  <c:v>43585</c:v>
                </c:pt>
                <c:pt idx="88">
                  <c:v>43616</c:v>
                </c:pt>
                <c:pt idx="89">
                  <c:v>43646</c:v>
                </c:pt>
              </c:numCache>
            </c:numRef>
          </c:cat>
          <c:val>
            <c:numRef>
              <c:f>Sheet1!$E$7:$E$96</c:f>
              <c:numCache>
                <c:formatCode>0.0%</c:formatCode>
                <c:ptCount val="90"/>
                <c:pt idx="0">
                  <c:v>6.2966966297877791E-2</c:v>
                </c:pt>
                <c:pt idx="1">
                  <c:v>5.4167049426206759E-2</c:v>
                </c:pt>
                <c:pt idx="2">
                  <c:v>3.7801840955628663E-2</c:v>
                </c:pt>
                <c:pt idx="3">
                  <c:v>1.9864985683153868E-2</c:v>
                </c:pt>
                <c:pt idx="4">
                  <c:v>-1.0192836867495392E-2</c:v>
                </c:pt>
                <c:pt idx="5">
                  <c:v>-2.2331992711385196E-2</c:v>
                </c:pt>
                <c:pt idx="6">
                  <c:v>-4.3396679040593078E-2</c:v>
                </c:pt>
                <c:pt idx="7">
                  <c:v>-5.6025004746299234E-2</c:v>
                </c:pt>
                <c:pt idx="8">
                  <c:v>-1.4332723197798103E-2</c:v>
                </c:pt>
                <c:pt idx="9">
                  <c:v>-4.8456385483815145E-2</c:v>
                </c:pt>
                <c:pt idx="10">
                  <c:v>-3.3761794407260903E-2</c:v>
                </c:pt>
                <c:pt idx="11">
                  <c:v>-3.2165121480080439E-2</c:v>
                </c:pt>
                <c:pt idx="12">
                  <c:v>-5.5013636349020456E-2</c:v>
                </c:pt>
                <c:pt idx="13">
                  <c:v>-6.4100125278087616E-2</c:v>
                </c:pt>
                <c:pt idx="14">
                  <c:v>-5.9549023964398318E-2</c:v>
                </c:pt>
                <c:pt idx="15">
                  <c:v>-5.3136700962825079E-2</c:v>
                </c:pt>
                <c:pt idx="16">
                  <c:v>-4.29400262915971E-2</c:v>
                </c:pt>
                <c:pt idx="17">
                  <c:v>-4.9952372672569467E-2</c:v>
                </c:pt>
                <c:pt idx="18">
                  <c:v>-4.5962524372921365E-2</c:v>
                </c:pt>
                <c:pt idx="19">
                  <c:v>-3.633363292654368E-2</c:v>
                </c:pt>
                <c:pt idx="20">
                  <c:v>-2.0148597884353303E-2</c:v>
                </c:pt>
                <c:pt idx="21">
                  <c:v>-6.0857249239844036E-3</c:v>
                </c:pt>
                <c:pt idx="22">
                  <c:v>-9.2232854234527428E-3</c:v>
                </c:pt>
                <c:pt idx="23">
                  <c:v>-1.0076928250960293E-2</c:v>
                </c:pt>
                <c:pt idx="24">
                  <c:v>-3.402312549652331E-2</c:v>
                </c:pt>
                <c:pt idx="25">
                  <c:v>-1.9807906292356736E-2</c:v>
                </c:pt>
                <c:pt idx="26">
                  <c:v>-1.8286672576425023E-2</c:v>
                </c:pt>
                <c:pt idx="27">
                  <c:v>-2.3199671807466848E-2</c:v>
                </c:pt>
                <c:pt idx="28">
                  <c:v>-1.0500460219134977E-2</c:v>
                </c:pt>
                <c:pt idx="29">
                  <c:v>-7.1448095690320734E-3</c:v>
                </c:pt>
                <c:pt idx="30">
                  <c:v>-1.2626317012207622E-3</c:v>
                </c:pt>
                <c:pt idx="31">
                  <c:v>1.2025550014017394E-2</c:v>
                </c:pt>
                <c:pt idx="32">
                  <c:v>-2.8037700567656532E-2</c:v>
                </c:pt>
                <c:pt idx="33">
                  <c:v>-4.1089105016315575E-2</c:v>
                </c:pt>
                <c:pt idx="34">
                  <c:v>-6.0859628186130443E-2</c:v>
                </c:pt>
                <c:pt idx="35">
                  <c:v>-9.4448741063471231E-2</c:v>
                </c:pt>
                <c:pt idx="36">
                  <c:v>-9.6687381653010607E-2</c:v>
                </c:pt>
                <c:pt idx="37">
                  <c:v>-0.11240600836152681</c:v>
                </c:pt>
                <c:pt idx="38">
                  <c:v>-0.11990837289724454</c:v>
                </c:pt>
                <c:pt idx="39">
                  <c:v>-0.11835124669656893</c:v>
                </c:pt>
                <c:pt idx="40">
                  <c:v>-0.12617694545944169</c:v>
                </c:pt>
                <c:pt idx="41">
                  <c:v>-0.1291637828830261</c:v>
                </c:pt>
                <c:pt idx="42">
                  <c:v>-0.14707663915171842</c:v>
                </c:pt>
                <c:pt idx="43">
                  <c:v>-0.17682467641900657</c:v>
                </c:pt>
                <c:pt idx="44">
                  <c:v>-0.1715960814098636</c:v>
                </c:pt>
                <c:pt idx="45">
                  <c:v>-0.16448014768514108</c:v>
                </c:pt>
                <c:pt idx="46">
                  <c:v>-0.15531223496176072</c:v>
                </c:pt>
                <c:pt idx="47">
                  <c:v>-0.19038089618497211</c:v>
                </c:pt>
                <c:pt idx="48">
                  <c:v>-0.20139255850019999</c:v>
                </c:pt>
                <c:pt idx="49">
                  <c:v>-0.19295450301807182</c:v>
                </c:pt>
                <c:pt idx="50">
                  <c:v>-0.18225594665060618</c:v>
                </c:pt>
                <c:pt idx="51">
                  <c:v>-0.17867212577288361</c:v>
                </c:pt>
                <c:pt idx="52">
                  <c:v>-0.17919599911899453</c:v>
                </c:pt>
                <c:pt idx="53">
                  <c:v>-0.17188039597537341</c:v>
                </c:pt>
                <c:pt idx="54">
                  <c:v>-0.14295091226457812</c:v>
                </c:pt>
                <c:pt idx="55">
                  <c:v>-0.11085705844185112</c:v>
                </c:pt>
                <c:pt idx="56">
                  <c:v>-8.5599602537727471E-2</c:v>
                </c:pt>
                <c:pt idx="57">
                  <c:v>-7.7204118493381269E-2</c:v>
                </c:pt>
                <c:pt idx="58">
                  <c:v>-7.0844829963976341E-2</c:v>
                </c:pt>
                <c:pt idx="59">
                  <c:v>8.7535515733192515E-3</c:v>
                </c:pt>
                <c:pt idx="60">
                  <c:v>7.8891857935662779E-2</c:v>
                </c:pt>
                <c:pt idx="61">
                  <c:v>8.1110323187783662E-2</c:v>
                </c:pt>
                <c:pt idx="62">
                  <c:v>8.7448550538964165E-2</c:v>
                </c:pt>
                <c:pt idx="63">
                  <c:v>9.2362250709203231E-2</c:v>
                </c:pt>
                <c:pt idx="64">
                  <c:v>0.11584300940270476</c:v>
                </c:pt>
                <c:pt idx="65">
                  <c:v>0.12577776914311856</c:v>
                </c:pt>
                <c:pt idx="66">
                  <c:v>0.14292693385254607</c:v>
                </c:pt>
                <c:pt idx="67">
                  <c:v>0.16484321421641734</c:v>
                </c:pt>
                <c:pt idx="68">
                  <c:v>0.16675450599099229</c:v>
                </c:pt>
                <c:pt idx="69">
                  <c:v>0.19520367964840135</c:v>
                </c:pt>
                <c:pt idx="70">
                  <c:v>0.25396131006708145</c:v>
                </c:pt>
                <c:pt idx="71">
                  <c:v>0.2889717767870128</c:v>
                </c:pt>
                <c:pt idx="72" formatCode="0%">
                  <c:v>0.28842028494206073</c:v>
                </c:pt>
                <c:pt idx="73" formatCode="0%">
                  <c:v>0.26372666380385135</c:v>
                </c:pt>
                <c:pt idx="74" formatCode="0%">
                  <c:v>0.25458212420407733</c:v>
                </c:pt>
                <c:pt idx="75" formatCode="0%">
                  <c:v>0.24326367491472367</c:v>
                </c:pt>
                <c:pt idx="76" formatCode="0%">
                  <c:v>0.22624659098460609</c:v>
                </c:pt>
                <c:pt idx="77" formatCode="0%">
                  <c:v>0.20472113288195537</c:v>
                </c:pt>
                <c:pt idx="78">
                  <c:v>0.17782176227893332</c:v>
                </c:pt>
                <c:pt idx="79">
                  <c:v>0.13689430176098871</c:v>
                </c:pt>
                <c:pt idx="80">
                  <c:v>0.13406293719977502</c:v>
                </c:pt>
                <c:pt idx="81">
                  <c:v>9.4701768841513045E-2</c:v>
                </c:pt>
                <c:pt idx="82">
                  <c:v>6.9566600015929847E-2</c:v>
                </c:pt>
                <c:pt idx="83">
                  <c:v>2.8933345966383639E-2</c:v>
                </c:pt>
                <c:pt idx="84">
                  <c:v>-2.547892921953232E-3</c:v>
                </c:pt>
                <c:pt idx="85">
                  <c:v>-4.2551275506629294E-3</c:v>
                </c:pt>
                <c:pt idx="86">
                  <c:v>-1.8555096886685885E-2</c:v>
                </c:pt>
                <c:pt idx="87">
                  <c:v>-3.146152425483395E-2</c:v>
                </c:pt>
                <c:pt idx="88">
                  <c:v>-5.1646328402065955E-2</c:v>
                </c:pt>
                <c:pt idx="89">
                  <c:v>-4.5497624466343978E-2</c:v>
                </c:pt>
              </c:numCache>
            </c:numRef>
          </c:val>
          <c:smooth val="0"/>
          <c:extLst xmlns:c16r2="http://schemas.microsoft.com/office/drawing/2015/06/chart">
            <c:ext xmlns:c16="http://schemas.microsoft.com/office/drawing/2014/chart" uri="{C3380CC4-5D6E-409C-BE32-E72D297353CC}">
              <c16:uniqueId val="{00000002-2CD7-4029-91B9-7CCFD2E491F0}"/>
            </c:ext>
          </c:extLst>
        </c:ser>
        <c:dLbls>
          <c:showLegendKey val="0"/>
          <c:showVal val="0"/>
          <c:showCatName val="0"/>
          <c:showSerName val="0"/>
          <c:showPercent val="0"/>
          <c:showBubbleSize val="0"/>
        </c:dLbls>
        <c:smooth val="0"/>
        <c:axId val="211993336"/>
        <c:axId val="211993728"/>
      </c:lineChart>
      <c:dateAx>
        <c:axId val="211993336"/>
        <c:scaling>
          <c:orientation val="minMax"/>
          <c:max val="43646"/>
          <c:min val="41274"/>
        </c:scaling>
        <c:delete val="0"/>
        <c:axPos val="b"/>
        <c:numFmt formatCode="yyyy" sourceLinked="0"/>
        <c:majorTickMark val="out"/>
        <c:minorTickMark val="none"/>
        <c:tickLblPos val="low"/>
        <c:spPr>
          <a:noFill/>
        </c:spPr>
        <c:txPr>
          <a:bodyPr rot="0" vert="horz"/>
          <a:lstStyle/>
          <a:p>
            <a:pPr>
              <a:defRPr/>
            </a:pPr>
            <a:endParaRPr lang="en-US"/>
          </a:p>
        </c:txPr>
        <c:crossAx val="211993728"/>
        <c:crosses val="autoZero"/>
        <c:auto val="1"/>
        <c:lblOffset val="100"/>
        <c:baseTimeUnit val="months"/>
        <c:majorUnit val="12"/>
        <c:majorTimeUnit val="months"/>
      </c:dateAx>
      <c:valAx>
        <c:axId val="211993728"/>
        <c:scaling>
          <c:orientation val="minMax"/>
          <c:max val="0.4"/>
          <c:min val="-0.2"/>
        </c:scaling>
        <c:delete val="0"/>
        <c:axPos val="l"/>
        <c:majorGridlines>
          <c:spPr>
            <a:ln>
              <a:noFill/>
            </a:ln>
          </c:spPr>
        </c:majorGridlines>
        <c:numFmt formatCode="0%" sourceLinked="0"/>
        <c:majorTickMark val="out"/>
        <c:minorTickMark val="none"/>
        <c:tickLblPos val="nextTo"/>
        <c:crossAx val="211993336"/>
        <c:crosses val="autoZero"/>
        <c:crossBetween val="between"/>
      </c:valAx>
    </c:plotArea>
    <c:legend>
      <c:legendPos val="t"/>
      <c:legendEntry>
        <c:idx val="0"/>
        <c:delete val="1"/>
      </c:legendEntry>
      <c:legendEntry>
        <c:idx val="1"/>
        <c:delete val="1"/>
      </c:legendEntry>
      <c:legendEntry>
        <c:idx val="2"/>
        <c:delete val="1"/>
      </c:legendEntry>
      <c:layout>
        <c:manualLayout>
          <c:xMode val="edge"/>
          <c:yMode val="edge"/>
          <c:x val="3.0809426714198899E-3"/>
          <c:y val="3.3950617283950615E-2"/>
          <c:w val="0.21287842091383963"/>
          <c:h val="5.5750704773014484E-2"/>
        </c:manualLayout>
      </c:layout>
      <c:overlay val="0"/>
    </c:legend>
    <c:plotVisOnly val="1"/>
    <c:dispBlanksAs val="gap"/>
    <c:showDLblsOverMax val="0"/>
  </c:chart>
  <c:spPr>
    <a:noFill/>
  </c:spPr>
  <c:externalData r:id="rId1">
    <c:autoUpdate val="0"/>
  </c:externalData>
  <c:userShapes r:id="rId2"/>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0.08335</cdr:x>
      <cdr:y>0.00772</cdr:y>
    </cdr:from>
    <cdr:to>
      <cdr:x>0.30864</cdr:x>
      <cdr:y>0.06472</cdr:y>
    </cdr:to>
    <cdr:grpSp>
      <cdr:nvGrpSpPr>
        <cdr:cNvPr id="2" name="Group 1">
          <a:extLst xmlns:a="http://schemas.openxmlformats.org/drawingml/2006/main">
            <a:ext uri="{FF2B5EF4-FFF2-40B4-BE49-F238E27FC236}">
              <a16:creationId xmlns:a16="http://schemas.microsoft.com/office/drawing/2014/main" xmlns="" id="{2DF8DFEA-51ED-4A8A-B2CA-AB3D63FF16E5}"/>
            </a:ext>
          </a:extLst>
        </cdr:cNvPr>
        <cdr:cNvGrpSpPr/>
      </cdr:nvGrpSpPr>
      <cdr:grpSpPr>
        <a:xfrm xmlns:a="http://schemas.openxmlformats.org/drawingml/2006/main">
          <a:off x="420084" y="33350"/>
          <a:ext cx="1135462" cy="246240"/>
          <a:chOff x="737118" y="1602641"/>
          <a:chExt cx="1135484" cy="246221"/>
        </a:xfrm>
      </cdr:grpSpPr>
      <cdr:sp macro="" textlink="">
        <cdr:nvSpPr>
          <cdr:cNvPr id="3" name="Rectangle 2">
            <a:extLst xmlns:a="http://schemas.openxmlformats.org/drawingml/2006/main">
              <a:ext uri="{FF2B5EF4-FFF2-40B4-BE49-F238E27FC236}">
                <a16:creationId xmlns:a16="http://schemas.microsoft.com/office/drawing/2014/main" xmlns="" id="{B26FEC53-97E6-42F9-B774-F326EF82C0D7}"/>
              </a:ext>
            </a:extLst>
          </cdr:cNvPr>
          <cdr:cNvSpPr/>
        </cdr:nvSpPr>
        <cdr:spPr>
          <a:xfrm xmlns:a="http://schemas.openxmlformats.org/drawingml/2006/main">
            <a:off x="737118" y="1681394"/>
            <a:ext cx="91440" cy="91440"/>
          </a:xfrm>
          <a:prstGeom xmlns:a="http://schemas.openxmlformats.org/drawingml/2006/main" prst="rect">
            <a:avLst/>
          </a:prstGeom>
          <a:solidFill xmlns:a="http://schemas.openxmlformats.org/drawingml/2006/main">
            <a:srgbClr val="298FC2"/>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xmlns:a="http://schemas.openxmlformats.org/drawingml/2006/main">
            <a:pPr algn="ctr" fontAlgn="base">
              <a:spcBef>
                <a:spcPct val="0"/>
              </a:spcBef>
              <a:spcAft>
                <a:spcPct val="0"/>
              </a:spcAft>
            </a:pPr>
            <a:endParaRPr lang="en-US" dirty="0">
              <a:solidFill>
                <a:prstClr val="white"/>
              </a:solidFill>
            </a:endParaRPr>
          </a:p>
        </cdr:txBody>
      </cdr:sp>
      <cdr:sp macro="" textlink="">
        <cdr:nvSpPr>
          <cdr:cNvPr id="4" name="TextBox 14">
            <a:extLst xmlns:a="http://schemas.openxmlformats.org/drawingml/2006/main">
              <a:ext uri="{FF2B5EF4-FFF2-40B4-BE49-F238E27FC236}">
                <a16:creationId xmlns:a16="http://schemas.microsoft.com/office/drawing/2014/main" xmlns="" id="{5CABE481-DFC7-433A-83E9-CD1530A5FA7D}"/>
              </a:ext>
            </a:extLst>
          </cdr:cNvPr>
          <cdr:cNvSpPr txBox="1"/>
        </cdr:nvSpPr>
        <cdr:spPr>
          <a:xfrm xmlns:a="http://schemas.openxmlformats.org/drawingml/2006/main">
            <a:off x="814299" y="1602641"/>
            <a:ext cx="1058303" cy="246221"/>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xmlns:a="http://schemas.openxmlformats.org/drawingml/2006/main">
            <a:pPr fontAlgn="base">
              <a:spcBef>
                <a:spcPct val="0"/>
              </a:spcBef>
              <a:spcAft>
                <a:spcPct val="0"/>
              </a:spcAft>
            </a:pPr>
            <a:r>
              <a:rPr lang="en-US" sz="1000" dirty="0">
                <a:solidFill>
                  <a:prstClr val="black"/>
                </a:solidFill>
                <a:latin typeface="Arial" charset="0"/>
              </a:rPr>
              <a:t>Treasury Rates</a:t>
            </a:r>
          </a:p>
        </cdr:txBody>
      </cdr:sp>
    </cdr:grpSp>
  </cdr:relSizeAnchor>
  <cdr:relSizeAnchor xmlns:cdr="http://schemas.openxmlformats.org/drawingml/2006/chartDrawing">
    <cdr:from>
      <cdr:x>0.31346</cdr:x>
      <cdr:y>0.00772</cdr:y>
    </cdr:from>
    <cdr:to>
      <cdr:x>0.52064</cdr:x>
      <cdr:y>0.06472</cdr:y>
    </cdr:to>
    <cdr:grpSp>
      <cdr:nvGrpSpPr>
        <cdr:cNvPr id="5" name="Group 4">
          <a:extLst xmlns:a="http://schemas.openxmlformats.org/drawingml/2006/main">
            <a:ext uri="{FF2B5EF4-FFF2-40B4-BE49-F238E27FC236}">
              <a16:creationId xmlns:a16="http://schemas.microsoft.com/office/drawing/2014/main" xmlns="" id="{754DBA47-17CC-452E-A61E-1AF8E2F79AC6}"/>
            </a:ext>
          </a:extLst>
        </cdr:cNvPr>
        <cdr:cNvGrpSpPr/>
      </cdr:nvGrpSpPr>
      <cdr:grpSpPr>
        <a:xfrm xmlns:a="http://schemas.openxmlformats.org/drawingml/2006/main">
          <a:off x="1579838" y="33350"/>
          <a:ext cx="1044188" cy="246240"/>
          <a:chOff x="-460412" y="1602641"/>
          <a:chExt cx="1044160" cy="246221"/>
        </a:xfrm>
      </cdr:grpSpPr>
      <cdr:sp macro="" textlink="">
        <cdr:nvSpPr>
          <cdr:cNvPr id="6" name="Rectangle 5">
            <a:extLst xmlns:a="http://schemas.openxmlformats.org/drawingml/2006/main">
              <a:ext uri="{FF2B5EF4-FFF2-40B4-BE49-F238E27FC236}">
                <a16:creationId xmlns:a16="http://schemas.microsoft.com/office/drawing/2014/main" xmlns="" id="{B48EB8E1-7601-49CD-8F81-3BE6599EB561}"/>
              </a:ext>
            </a:extLst>
          </cdr:cNvPr>
          <cdr:cNvSpPr/>
        </cdr:nvSpPr>
        <cdr:spPr>
          <a:xfrm xmlns:a="http://schemas.openxmlformats.org/drawingml/2006/main">
            <a:off x="-460412" y="1682264"/>
            <a:ext cx="91440" cy="91440"/>
          </a:xfrm>
          <a:prstGeom xmlns:a="http://schemas.openxmlformats.org/drawingml/2006/main" prst="rect">
            <a:avLst/>
          </a:prstGeom>
          <a:solidFill xmlns:a="http://schemas.openxmlformats.org/drawingml/2006/main">
            <a:srgbClr val="7A9B3D"/>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xmlns:a="http://schemas.openxmlformats.org/drawingml/2006/main">
            <a:pPr algn="ctr" fontAlgn="base">
              <a:spcBef>
                <a:spcPct val="0"/>
              </a:spcBef>
              <a:spcAft>
                <a:spcPct val="0"/>
              </a:spcAft>
            </a:pPr>
            <a:endParaRPr lang="en-US" dirty="0">
              <a:solidFill>
                <a:prstClr val="white"/>
              </a:solidFill>
            </a:endParaRPr>
          </a:p>
        </cdr:txBody>
      </cdr:sp>
      <cdr:sp macro="" textlink="">
        <cdr:nvSpPr>
          <cdr:cNvPr id="7" name="TextBox 11">
            <a:extLst xmlns:a="http://schemas.openxmlformats.org/drawingml/2006/main">
              <a:ext uri="{FF2B5EF4-FFF2-40B4-BE49-F238E27FC236}">
                <a16:creationId xmlns:a16="http://schemas.microsoft.com/office/drawing/2014/main" xmlns="" id="{BD534981-789B-44CA-9A45-9D3225952320}"/>
              </a:ext>
            </a:extLst>
          </cdr:cNvPr>
          <cdr:cNvSpPr txBox="1"/>
        </cdr:nvSpPr>
        <cdr:spPr>
          <a:xfrm xmlns:a="http://schemas.openxmlformats.org/drawingml/2006/main">
            <a:off x="-387993" y="1602641"/>
            <a:ext cx="971741" cy="246221"/>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xmlns:a="http://schemas.openxmlformats.org/drawingml/2006/main">
            <a:pPr fontAlgn="base">
              <a:spcBef>
                <a:spcPct val="0"/>
              </a:spcBef>
              <a:spcAft>
                <a:spcPct val="0"/>
              </a:spcAft>
            </a:pPr>
            <a:r>
              <a:rPr lang="en-US" sz="1000" dirty="0">
                <a:solidFill>
                  <a:prstClr val="black"/>
                </a:solidFill>
                <a:latin typeface="Arial" charset="0"/>
              </a:rPr>
              <a:t>Credit Spread</a:t>
            </a:r>
          </a:p>
        </cdr:txBody>
      </cdr:sp>
    </cdr:grpSp>
  </cdr:relSizeAnchor>
</c:userShapes>
</file>

<file path=ppt/drawings/drawing2.xml><?xml version="1.0" encoding="utf-8"?>
<c:userShapes xmlns:c="http://schemas.openxmlformats.org/drawingml/2006/chart">
  <cdr:relSizeAnchor xmlns:cdr="http://schemas.openxmlformats.org/drawingml/2006/chartDrawing">
    <cdr:from>
      <cdr:x>0.72679</cdr:x>
      <cdr:y>0.94113</cdr:y>
    </cdr:from>
    <cdr:to>
      <cdr:x>0.9325</cdr:x>
      <cdr:y>0.99422</cdr:y>
    </cdr:to>
    <cdr:sp macro="" textlink="">
      <cdr:nvSpPr>
        <cdr:cNvPr id="2" name="TextBox 1">
          <a:extLst xmlns:a="http://schemas.openxmlformats.org/drawingml/2006/main">
            <a:ext uri="{FF2B5EF4-FFF2-40B4-BE49-F238E27FC236}">
              <a16:creationId xmlns:a16="http://schemas.microsoft.com/office/drawing/2014/main" xmlns="" id="{DF28CC6E-CD2B-4540-A60A-A522BF6551F0}"/>
            </a:ext>
          </a:extLst>
        </cdr:cNvPr>
        <cdr:cNvSpPr txBox="1"/>
      </cdr:nvSpPr>
      <cdr:spPr>
        <a:xfrm xmlns:a="http://schemas.openxmlformats.org/drawingml/2006/main">
          <a:off x="2364796" y="2032841"/>
          <a:ext cx="669348" cy="114671"/>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AU" sz="600">
              <a:latin typeface="Arial Narrow" panose="020B0606020202030204" pitchFamily="34" charset="0"/>
            </a:rPr>
            <a:t>Source: Thomson Reuter</a:t>
          </a:r>
        </a:p>
      </cdr:txBody>
    </cdr:sp>
  </cdr:relSizeAnchor>
</c:userShapes>
</file>

<file path=ppt/drawings/drawing3.xml><?xml version="1.0" encoding="utf-8"?>
<c:userShapes xmlns:c="http://schemas.openxmlformats.org/drawingml/2006/chart">
  <cdr:relSizeAnchor xmlns:cdr="http://schemas.openxmlformats.org/drawingml/2006/chartDrawing">
    <cdr:from>
      <cdr:x>0.71346</cdr:x>
      <cdr:y>0.92653</cdr:y>
    </cdr:from>
    <cdr:to>
      <cdr:x>0.94009</cdr:x>
      <cdr:y>0.98479</cdr:y>
    </cdr:to>
    <cdr:sp macro="" textlink="">
      <cdr:nvSpPr>
        <cdr:cNvPr id="2" name="TextBox 1">
          <a:extLst xmlns:a="http://schemas.openxmlformats.org/drawingml/2006/main">
            <a:ext uri="{FF2B5EF4-FFF2-40B4-BE49-F238E27FC236}">
              <a16:creationId xmlns:a16="http://schemas.microsoft.com/office/drawing/2014/main" xmlns="" id="{26389BE3-6106-449A-8380-98A10FD31627}"/>
            </a:ext>
          </a:extLst>
        </cdr:cNvPr>
        <cdr:cNvSpPr txBox="1"/>
      </cdr:nvSpPr>
      <cdr:spPr>
        <a:xfrm xmlns:a="http://schemas.openxmlformats.org/drawingml/2006/main">
          <a:off x="2337302" y="2001312"/>
          <a:ext cx="742446" cy="125837"/>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AU" sz="600">
              <a:latin typeface="Arial Narrow" panose="020B0606020202030204" pitchFamily="34" charset="0"/>
            </a:rPr>
            <a:t>Source: Thomson Reuters</a:t>
          </a:r>
        </a:p>
      </cdr:txBody>
    </cdr:sp>
  </cdr:relSizeAnchor>
</c:userShapes>
</file>

<file path=ppt/drawings/drawing4.xml><?xml version="1.0" encoding="utf-8"?>
<c:userShapes xmlns:c="http://schemas.openxmlformats.org/drawingml/2006/chart">
  <cdr:relSizeAnchor xmlns:cdr="http://schemas.openxmlformats.org/drawingml/2006/chartDrawing">
    <cdr:from>
      <cdr:x>0.0592</cdr:x>
      <cdr:y>0.10062</cdr:y>
    </cdr:from>
    <cdr:to>
      <cdr:x>0.92081</cdr:x>
      <cdr:y>0.18106</cdr:y>
    </cdr:to>
    <cdr:sp macro="" textlink="">
      <cdr:nvSpPr>
        <cdr:cNvPr id="2" name="TextBox 1"/>
        <cdr:cNvSpPr txBox="1"/>
      </cdr:nvSpPr>
      <cdr:spPr>
        <a:xfrm xmlns:a="http://schemas.openxmlformats.org/drawingml/2006/main">
          <a:off x="495759" y="241160"/>
          <a:ext cx="7215105" cy="19278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000" dirty="0"/>
            <a:t>Global EPS Growth – Change (Year on year)</a:t>
          </a:r>
        </a:p>
      </cdr:txBody>
    </cdr:sp>
  </cdr:relSizeAnchor>
</c:userShapes>
</file>

<file path=ppt/drawings/drawing5.xml><?xml version="1.0" encoding="utf-8"?>
<c:userShapes xmlns:c="http://schemas.openxmlformats.org/drawingml/2006/chart">
  <cdr:relSizeAnchor xmlns:cdr="http://schemas.openxmlformats.org/drawingml/2006/chartDrawing">
    <cdr:from>
      <cdr:x>0.05928</cdr:x>
      <cdr:y>0.14153</cdr:y>
    </cdr:from>
    <cdr:to>
      <cdr:x>0.57258</cdr:x>
      <cdr:y>0.25841</cdr:y>
    </cdr:to>
    <cdr:sp macro="" textlink="">
      <cdr:nvSpPr>
        <cdr:cNvPr id="2" name="Text Placeholder 5">
          <a:extLst xmlns:a="http://schemas.openxmlformats.org/drawingml/2006/main">
            <a:ext uri="{FF2B5EF4-FFF2-40B4-BE49-F238E27FC236}">
              <a16:creationId xmlns:a16="http://schemas.microsoft.com/office/drawing/2014/main" xmlns="" id="{55555CD1-CBEB-4694-BE67-F50F94340506}"/>
            </a:ext>
          </a:extLst>
        </cdr:cNvPr>
        <cdr:cNvSpPr txBox="1">
          <a:spLocks xmlns:a="http://schemas.openxmlformats.org/drawingml/2006/main"/>
        </cdr:cNvSpPr>
      </cdr:nvSpPr>
      <cdr:spPr>
        <a:xfrm xmlns:a="http://schemas.openxmlformats.org/drawingml/2006/main">
          <a:off x="593089" y="774700"/>
          <a:ext cx="5135275" cy="639763"/>
        </a:xfrm>
        <a:prstGeom xmlns:a="http://schemas.openxmlformats.org/drawingml/2006/main" prst="rect">
          <a:avLst/>
        </a:prstGeom>
      </cdr:spPr>
      <cdr:txBody>
        <a:bodyPr xmlns:a="http://schemas.openxmlformats.org/drawingml/2006/main"/>
        <a:lstStyle xmlns:a="http://schemas.openxmlformats.org/drawingml/2006/main">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xmlns:a="http://schemas.openxmlformats.org/drawingml/2006/main">
          <a:pPr marL="0" indent="0" fontAlgn="auto">
            <a:spcAft>
              <a:spcPts val="0"/>
            </a:spcAft>
            <a:buFont typeface="Arial" panose="020B0604020202020204" pitchFamily="34" charset="0"/>
            <a:buNone/>
          </a:pPr>
          <a:r>
            <a:rPr lang="en-US" sz="1400" b="1" dirty="0">
              <a:latin typeface="Arial" charset="0"/>
            </a:rPr>
            <a:t>Global Trade Growth and New Manufacturing Orders</a:t>
          </a:r>
        </a:p>
      </cdr:txBody>
    </cdr:sp>
  </cdr:relSizeAnchor>
</c:userShapes>
</file>

<file path=ppt/drawings/drawing6.xml><?xml version="1.0" encoding="utf-8"?>
<c:userShapes xmlns:c="http://schemas.openxmlformats.org/drawingml/2006/chart">
  <cdr:relSizeAnchor xmlns:cdr="http://schemas.openxmlformats.org/drawingml/2006/chartDrawing">
    <cdr:from>
      <cdr:x>0</cdr:x>
      <cdr:y>0.94985</cdr:y>
    </cdr:from>
    <cdr:to>
      <cdr:x>0.60523</cdr:x>
      <cdr:y>1</cdr:y>
    </cdr:to>
    <cdr:sp macro="" textlink="">
      <cdr:nvSpPr>
        <cdr:cNvPr id="2" name="TextBox 1">
          <a:extLst xmlns:a="http://schemas.openxmlformats.org/drawingml/2006/main">
            <a:ext uri="{FF2B5EF4-FFF2-40B4-BE49-F238E27FC236}">
              <a16:creationId xmlns:a16="http://schemas.microsoft.com/office/drawing/2014/main" xmlns="" id="{A3EBC479-DD2B-425B-900C-609D32006B84}"/>
            </a:ext>
          </a:extLst>
        </cdr:cNvPr>
        <cdr:cNvSpPr txBox="1"/>
      </cdr:nvSpPr>
      <cdr:spPr>
        <a:xfrm xmlns:a="http://schemas.openxmlformats.org/drawingml/2006/main">
          <a:off x="0" y="3510376"/>
          <a:ext cx="3486150" cy="18532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700" b="0" i="0" baseline="0">
              <a:effectLst/>
              <a:latin typeface="Arial" panose="020B0604020202020204" pitchFamily="34" charset="0"/>
              <a:ea typeface="+mn-ea"/>
              <a:cs typeface="Arial" panose="020B0604020202020204" pitchFamily="34" charset="0"/>
            </a:rPr>
            <a:t>*FTSE Global Core Infrastructure 50/50 $A (Hgd) Composite **MSCI World ex Aust $A (Hgd</a:t>
          </a:r>
          <a:endParaRPr lang="en-AU" sz="700">
            <a:latin typeface="Arial" panose="020B0604020202020204" pitchFamily="34" charset="0"/>
            <a:cs typeface="Arial" panose="020B0604020202020204" pitchFamily="34"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38605" cy="461986"/>
          </a:xfrm>
          <a:prstGeom prst="rect">
            <a:avLst/>
          </a:prstGeom>
        </p:spPr>
        <p:txBody>
          <a:bodyPr vert="horz" lIns="87746" tIns="43873" rIns="87746" bIns="43873" rtlCol="0"/>
          <a:lstStyle>
            <a:lvl1pPr algn="l">
              <a:defRPr sz="1200"/>
            </a:lvl1pPr>
          </a:lstStyle>
          <a:p>
            <a:endParaRPr lang="en-AU"/>
          </a:p>
        </p:txBody>
      </p:sp>
      <p:sp>
        <p:nvSpPr>
          <p:cNvPr id="3" name="Date Placeholder 2"/>
          <p:cNvSpPr>
            <a:spLocks noGrp="1"/>
          </p:cNvSpPr>
          <p:nvPr>
            <p:ph type="dt" sz="quarter" idx="1"/>
          </p:nvPr>
        </p:nvSpPr>
        <p:spPr>
          <a:xfrm>
            <a:off x="3970161" y="1"/>
            <a:ext cx="3038605" cy="461986"/>
          </a:xfrm>
          <a:prstGeom prst="rect">
            <a:avLst/>
          </a:prstGeom>
        </p:spPr>
        <p:txBody>
          <a:bodyPr vert="horz" lIns="87746" tIns="43873" rIns="87746" bIns="43873" rtlCol="0"/>
          <a:lstStyle>
            <a:lvl1pPr algn="r">
              <a:defRPr sz="1200"/>
            </a:lvl1pPr>
          </a:lstStyle>
          <a:p>
            <a:fld id="{5F0EF4C3-256E-4A04-ABC0-88557A74B512}" type="datetimeFigureOut">
              <a:rPr lang="en-AU" smtClean="0"/>
              <a:t>13/09/2019</a:t>
            </a:fld>
            <a:endParaRPr lang="en-AU"/>
          </a:p>
        </p:txBody>
      </p:sp>
      <p:sp>
        <p:nvSpPr>
          <p:cNvPr id="4" name="Footer Placeholder 3"/>
          <p:cNvSpPr>
            <a:spLocks noGrp="1"/>
          </p:cNvSpPr>
          <p:nvPr>
            <p:ph type="ftr" sz="quarter" idx="2"/>
          </p:nvPr>
        </p:nvSpPr>
        <p:spPr>
          <a:xfrm>
            <a:off x="1" y="8761391"/>
            <a:ext cx="3038605" cy="461986"/>
          </a:xfrm>
          <a:prstGeom prst="rect">
            <a:avLst/>
          </a:prstGeom>
        </p:spPr>
        <p:txBody>
          <a:bodyPr vert="horz" lIns="87746" tIns="43873" rIns="87746" bIns="43873" rtlCol="0" anchor="b"/>
          <a:lstStyle>
            <a:lvl1pPr algn="l">
              <a:defRPr sz="1200"/>
            </a:lvl1pPr>
          </a:lstStyle>
          <a:p>
            <a:endParaRPr lang="en-AU"/>
          </a:p>
        </p:txBody>
      </p:sp>
      <p:sp>
        <p:nvSpPr>
          <p:cNvPr id="5" name="Slide Number Placeholder 4"/>
          <p:cNvSpPr>
            <a:spLocks noGrp="1"/>
          </p:cNvSpPr>
          <p:nvPr>
            <p:ph type="sldNum" sz="quarter" idx="3"/>
          </p:nvPr>
        </p:nvSpPr>
        <p:spPr>
          <a:xfrm>
            <a:off x="3970161" y="8761391"/>
            <a:ext cx="3038605" cy="461986"/>
          </a:xfrm>
          <a:prstGeom prst="rect">
            <a:avLst/>
          </a:prstGeom>
        </p:spPr>
        <p:txBody>
          <a:bodyPr vert="horz" lIns="87746" tIns="43873" rIns="87746" bIns="43873" rtlCol="0" anchor="b"/>
          <a:lstStyle>
            <a:lvl1pPr algn="r">
              <a:defRPr sz="1200"/>
            </a:lvl1pPr>
          </a:lstStyle>
          <a:p>
            <a:fld id="{CE77AD3B-03C1-476A-9680-AE84C2A6DB65}" type="slidenum">
              <a:rPr lang="en-AU" smtClean="0"/>
              <a:t>‹#›</a:t>
            </a:fld>
            <a:endParaRPr lang="en-AU"/>
          </a:p>
        </p:txBody>
      </p:sp>
    </p:spTree>
    <p:extLst>
      <p:ext uri="{BB962C8B-B14F-4D97-AF65-F5344CB8AC3E}">
        <p14:creationId xmlns:p14="http://schemas.microsoft.com/office/powerpoint/2010/main" val="18343178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2"/>
            <a:ext cx="3037839" cy="461168"/>
          </a:xfrm>
          <a:prstGeom prst="rect">
            <a:avLst/>
          </a:prstGeom>
        </p:spPr>
        <p:txBody>
          <a:bodyPr vert="horz" lIns="87746" tIns="43873" rIns="87746" bIns="43873" rtlCol="0"/>
          <a:lstStyle>
            <a:lvl1pPr algn="l">
              <a:defRPr sz="1200"/>
            </a:lvl1pPr>
          </a:lstStyle>
          <a:p>
            <a:endParaRPr lang="en-AU"/>
          </a:p>
        </p:txBody>
      </p:sp>
      <p:sp>
        <p:nvSpPr>
          <p:cNvPr id="3" name="Date Placeholder 2"/>
          <p:cNvSpPr>
            <a:spLocks noGrp="1"/>
          </p:cNvSpPr>
          <p:nvPr>
            <p:ph type="dt" idx="1"/>
          </p:nvPr>
        </p:nvSpPr>
        <p:spPr>
          <a:xfrm>
            <a:off x="3970941" y="2"/>
            <a:ext cx="3037839" cy="461168"/>
          </a:xfrm>
          <a:prstGeom prst="rect">
            <a:avLst/>
          </a:prstGeom>
        </p:spPr>
        <p:txBody>
          <a:bodyPr vert="horz" lIns="87746" tIns="43873" rIns="87746" bIns="43873" rtlCol="0"/>
          <a:lstStyle>
            <a:lvl1pPr algn="r">
              <a:defRPr sz="1200"/>
            </a:lvl1pPr>
          </a:lstStyle>
          <a:p>
            <a:fld id="{C08A3454-26DF-4000-8BEF-246D00925C2A}" type="datetimeFigureOut">
              <a:rPr lang="en-AU" smtClean="0"/>
              <a:t>13/09/2019</a:t>
            </a:fld>
            <a:endParaRPr lang="en-AU"/>
          </a:p>
        </p:txBody>
      </p:sp>
      <p:sp>
        <p:nvSpPr>
          <p:cNvPr id="4" name="Slide Image Placeholder 3"/>
          <p:cNvSpPr>
            <a:spLocks noGrp="1" noRot="1" noChangeAspect="1"/>
          </p:cNvSpPr>
          <p:nvPr>
            <p:ph type="sldImg" idx="2"/>
          </p:nvPr>
        </p:nvSpPr>
        <p:spPr>
          <a:xfrm>
            <a:off x="431800" y="692150"/>
            <a:ext cx="6146800" cy="3459163"/>
          </a:xfrm>
          <a:prstGeom prst="rect">
            <a:avLst/>
          </a:prstGeom>
          <a:noFill/>
          <a:ln w="12700">
            <a:solidFill>
              <a:prstClr val="black"/>
            </a:solidFill>
          </a:ln>
        </p:spPr>
        <p:txBody>
          <a:bodyPr vert="horz" lIns="87746" tIns="43873" rIns="87746" bIns="43873" rtlCol="0" anchor="ctr"/>
          <a:lstStyle/>
          <a:p>
            <a:endParaRPr lang="en-AU"/>
          </a:p>
        </p:txBody>
      </p:sp>
      <p:sp>
        <p:nvSpPr>
          <p:cNvPr id="5" name="Notes Placeholder 4"/>
          <p:cNvSpPr>
            <a:spLocks noGrp="1"/>
          </p:cNvSpPr>
          <p:nvPr>
            <p:ph type="body" sz="quarter" idx="3"/>
          </p:nvPr>
        </p:nvSpPr>
        <p:spPr>
          <a:xfrm>
            <a:off x="701040" y="4381103"/>
            <a:ext cx="5608320" cy="4150520"/>
          </a:xfrm>
          <a:prstGeom prst="rect">
            <a:avLst/>
          </a:prstGeom>
        </p:spPr>
        <p:txBody>
          <a:bodyPr vert="horz" lIns="87746" tIns="43873" rIns="87746" bIns="4387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2" y="8760608"/>
            <a:ext cx="3037839" cy="461168"/>
          </a:xfrm>
          <a:prstGeom prst="rect">
            <a:avLst/>
          </a:prstGeom>
        </p:spPr>
        <p:txBody>
          <a:bodyPr vert="horz" lIns="87746" tIns="43873" rIns="87746" bIns="43873" rtlCol="0" anchor="b"/>
          <a:lstStyle>
            <a:lvl1pPr algn="l">
              <a:defRPr sz="1200"/>
            </a:lvl1pPr>
          </a:lstStyle>
          <a:p>
            <a:endParaRPr lang="en-AU"/>
          </a:p>
        </p:txBody>
      </p:sp>
      <p:sp>
        <p:nvSpPr>
          <p:cNvPr id="7" name="Slide Number Placeholder 6"/>
          <p:cNvSpPr>
            <a:spLocks noGrp="1"/>
          </p:cNvSpPr>
          <p:nvPr>
            <p:ph type="sldNum" sz="quarter" idx="5"/>
          </p:nvPr>
        </p:nvSpPr>
        <p:spPr>
          <a:xfrm>
            <a:off x="3970941" y="8760608"/>
            <a:ext cx="3037839" cy="461168"/>
          </a:xfrm>
          <a:prstGeom prst="rect">
            <a:avLst/>
          </a:prstGeom>
        </p:spPr>
        <p:txBody>
          <a:bodyPr vert="horz" lIns="87746" tIns="43873" rIns="87746" bIns="43873" rtlCol="0" anchor="b"/>
          <a:lstStyle>
            <a:lvl1pPr algn="r">
              <a:defRPr sz="1200"/>
            </a:lvl1pPr>
          </a:lstStyle>
          <a:p>
            <a:fld id="{EA0DD00E-94D6-4425-97C0-F107251E1D85}" type="slidenum">
              <a:rPr lang="en-AU" smtClean="0"/>
              <a:t>‹#›</a:t>
            </a:fld>
            <a:endParaRPr lang="en-AU"/>
          </a:p>
        </p:txBody>
      </p:sp>
    </p:spTree>
    <p:extLst>
      <p:ext uri="{BB962C8B-B14F-4D97-AF65-F5344CB8AC3E}">
        <p14:creationId xmlns:p14="http://schemas.microsoft.com/office/powerpoint/2010/main" val="26362729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298D6C9-8E09-4761-9DA1-DBF178FF0471}" type="slidenum">
              <a:rPr lang="en-AU" smtClean="0"/>
              <a:t>1</a:t>
            </a:fld>
            <a:endParaRPr lang="en-AU" dirty="0"/>
          </a:p>
        </p:txBody>
      </p:sp>
    </p:spTree>
    <p:extLst>
      <p:ext uri="{BB962C8B-B14F-4D97-AF65-F5344CB8AC3E}">
        <p14:creationId xmlns:p14="http://schemas.microsoft.com/office/powerpoint/2010/main" val="15205994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spcBef>
                <a:spcPts val="1000"/>
              </a:spcBef>
              <a:spcAft>
                <a:spcPts val="800"/>
              </a:spcAft>
              <a:buClr>
                <a:schemeClr val="tx1"/>
              </a:buClr>
              <a:buFont typeface="Arial" panose="020B0604020202020204" pitchFamily="34" charset="0"/>
              <a:buNone/>
            </a:pPr>
            <a:endParaRPr lang="en-AU" sz="1200" dirty="0">
              <a:latin typeface="Arial Nova Light" panose="020B0304020202020204" pitchFamily="34" charset="0"/>
            </a:endParaRPr>
          </a:p>
          <a:p>
            <a:pPr marL="285750" indent="-285750" algn="just">
              <a:spcBef>
                <a:spcPts val="1000"/>
              </a:spcBef>
              <a:spcAft>
                <a:spcPts val="800"/>
              </a:spcAft>
              <a:buClr>
                <a:schemeClr val="tx1"/>
              </a:buClr>
              <a:buFont typeface="Arial" panose="020B0604020202020204" pitchFamily="34" charset="0"/>
              <a:buChar char="•"/>
            </a:pPr>
            <a:endParaRPr lang="en-AU" sz="1200" dirty="0">
              <a:latin typeface="Arial Nova Light" panose="020B0304020202020204" pitchFamily="34" charset="0"/>
            </a:endParaRPr>
          </a:p>
          <a:p>
            <a:pPr marL="285750" indent="-285750" algn="just">
              <a:spcBef>
                <a:spcPts val="1000"/>
              </a:spcBef>
              <a:spcAft>
                <a:spcPts val="800"/>
              </a:spcAft>
              <a:buClr>
                <a:schemeClr val="tx1"/>
              </a:buClr>
              <a:buFont typeface="Arial" panose="020B0604020202020204" pitchFamily="34" charset="0"/>
              <a:buChar char="•"/>
            </a:pPr>
            <a:r>
              <a:rPr lang="en-AU" sz="1200" dirty="0">
                <a:latin typeface="Arial Nova Light" panose="020B0304020202020204" pitchFamily="34" charset="0"/>
              </a:rPr>
              <a:t>Global and domestic listed property and infrastructure continued to be buoyed by falling bond yields and a rising equity market.</a:t>
            </a:r>
          </a:p>
          <a:p>
            <a:pPr marL="285750" indent="-285750" algn="just">
              <a:spcBef>
                <a:spcPts val="1000"/>
              </a:spcBef>
              <a:spcAft>
                <a:spcPts val="800"/>
              </a:spcAft>
              <a:buClr>
                <a:schemeClr val="tx1"/>
              </a:buClr>
              <a:buFont typeface="Arial" panose="020B0604020202020204" pitchFamily="34" charset="0"/>
              <a:buChar char="•"/>
            </a:pPr>
            <a:r>
              <a:rPr lang="en-AU" sz="1200" dirty="0"/>
              <a:t>Australian listed property ended the second quarter, returning 4.12%, as measured by the S&amp;P/ASX 300 Property Index,</a:t>
            </a:r>
          </a:p>
          <a:p>
            <a:pPr marL="285750" indent="-285750" algn="just">
              <a:spcBef>
                <a:spcPts val="1000"/>
              </a:spcBef>
              <a:spcAft>
                <a:spcPts val="800"/>
              </a:spcAft>
              <a:buClr>
                <a:schemeClr val="tx1"/>
              </a:buClr>
              <a:buFont typeface="Arial" panose="020B0604020202020204" pitchFamily="34" charset="0"/>
              <a:buChar char="•"/>
            </a:pPr>
            <a:r>
              <a:rPr lang="en-AU" sz="1200" dirty="0"/>
              <a:t>Global REITs slightly underperformed over the quarter, returning -0.20%, as measured by the FTSE EPRA/ NAREIT Developed Hedged $A Index.</a:t>
            </a:r>
          </a:p>
          <a:p>
            <a:pPr marL="285750" indent="-285750" algn="just">
              <a:spcBef>
                <a:spcPts val="1000"/>
              </a:spcBef>
              <a:spcAft>
                <a:spcPts val="800"/>
              </a:spcAft>
              <a:buClr>
                <a:schemeClr val="tx1"/>
              </a:buClr>
              <a:buFont typeface="Arial" panose="020B0604020202020204" pitchFamily="34" charset="0"/>
              <a:buChar char="•"/>
            </a:pPr>
            <a:r>
              <a:rPr lang="en-AU" sz="1200" dirty="0"/>
              <a:t>Global listed infrastructure as represented by the S&amp;P Global Infrastructure Index also posted positive returns, up 4.94%.</a:t>
            </a:r>
          </a:p>
          <a:p>
            <a:endParaRPr lang="en-AU" dirty="0"/>
          </a:p>
        </p:txBody>
      </p:sp>
      <p:sp>
        <p:nvSpPr>
          <p:cNvPr id="4" name="Slide Number Placeholder 3"/>
          <p:cNvSpPr>
            <a:spLocks noGrp="1"/>
          </p:cNvSpPr>
          <p:nvPr>
            <p:ph type="sldNum" sz="quarter" idx="10"/>
          </p:nvPr>
        </p:nvSpPr>
        <p:spPr/>
        <p:txBody>
          <a:bodyPr/>
          <a:lstStyle/>
          <a:p>
            <a:fld id="{C298D6C9-8E09-4761-9DA1-DBF178FF0471}" type="slidenum">
              <a:rPr lang="en-AU" smtClean="0"/>
              <a:t>11</a:t>
            </a:fld>
            <a:endParaRPr lang="en-AU" dirty="0"/>
          </a:p>
        </p:txBody>
      </p:sp>
    </p:spTree>
    <p:extLst>
      <p:ext uri="{BB962C8B-B14F-4D97-AF65-F5344CB8AC3E}">
        <p14:creationId xmlns:p14="http://schemas.microsoft.com/office/powerpoint/2010/main" val="7834981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spcBef>
                <a:spcPts val="1000"/>
              </a:spcBef>
              <a:spcAft>
                <a:spcPts val="800"/>
              </a:spcAft>
              <a:buClr>
                <a:schemeClr val="tx1"/>
              </a:buClr>
              <a:buFont typeface="Arial" panose="020B0604020202020204" pitchFamily="34" charset="0"/>
              <a:buChar char="•"/>
            </a:pPr>
            <a:r>
              <a:rPr lang="en-AU" sz="1200" dirty="0">
                <a:latin typeface="Arial Nova Light" panose="020B0304020202020204" pitchFamily="34" charset="0"/>
              </a:rPr>
              <a:t>Volatility moved slightly higher over the quarter, peaking in May as the VIX briefly breached 20. However, volatility as measured by the VIX remained below the long-term average. </a:t>
            </a:r>
          </a:p>
          <a:p>
            <a:pPr marL="285750" indent="-285750">
              <a:spcBef>
                <a:spcPts val="1000"/>
              </a:spcBef>
              <a:spcAft>
                <a:spcPts val="800"/>
              </a:spcAft>
              <a:buClr>
                <a:schemeClr val="tx1"/>
              </a:buClr>
              <a:buFont typeface="Arial" panose="020B0604020202020204" pitchFamily="34" charset="0"/>
              <a:buChar char="•"/>
            </a:pPr>
            <a:r>
              <a:rPr lang="en-AU" sz="1200" dirty="0"/>
              <a:t>The Australian Dollar depreciated against most major currencies following a downward trend over the past 2 years. Despite this, the Dollar fared well against the Pound, up 2.08% over the quarter.</a:t>
            </a:r>
          </a:p>
          <a:p>
            <a:pPr marL="285750" indent="-285750">
              <a:spcBef>
                <a:spcPts val="1000"/>
              </a:spcBef>
              <a:spcAft>
                <a:spcPts val="800"/>
              </a:spcAft>
              <a:buClr>
                <a:schemeClr val="tx1"/>
              </a:buClr>
              <a:buFont typeface="Arial" panose="020B0604020202020204" pitchFamily="34" charset="0"/>
              <a:buChar char="•"/>
            </a:pPr>
            <a:r>
              <a:rPr lang="en-AU" sz="1200" dirty="0">
                <a:latin typeface="Arial Nova Light" panose="020B0304020202020204" pitchFamily="34" charset="0"/>
              </a:rPr>
              <a:t>In commodities, the S&amp;P GSCI Spot Index registered a negative return, amid increased concerns over the outlook for global growth. </a:t>
            </a:r>
            <a:r>
              <a:rPr lang="en-AU" sz="1200" b="0" i="0" kern="1200" dirty="0">
                <a:solidFill>
                  <a:schemeClr val="tx1"/>
                </a:solidFill>
                <a:effectLst/>
                <a:latin typeface="+mn-lt"/>
                <a:ea typeface="+mn-ea"/>
                <a:cs typeface="+mn-cs"/>
              </a:rPr>
              <a:t> Industrial metals recorded the steepest falls, with zinc down 14.5% and copper losing 7.8%. Energy was also down, with Brent crude declining 4.5%, despite a rise in geopolitical tensions in the Persian Gulf.</a:t>
            </a:r>
          </a:p>
          <a:p>
            <a:pPr marL="285750" indent="-285750">
              <a:spcBef>
                <a:spcPts val="1000"/>
              </a:spcBef>
              <a:spcAft>
                <a:spcPts val="800"/>
              </a:spcAft>
              <a:buClr>
                <a:schemeClr val="tx1"/>
              </a:buClr>
              <a:buFont typeface="Arial" panose="020B0604020202020204" pitchFamily="34" charset="0"/>
              <a:buChar char="•"/>
            </a:pPr>
            <a:r>
              <a:rPr lang="en-AU" sz="1200" b="0" i="0" kern="1200" dirty="0">
                <a:solidFill>
                  <a:schemeClr val="tx1"/>
                </a:solidFill>
                <a:effectLst/>
                <a:latin typeface="+mn-lt"/>
                <a:ea typeface="+mn-ea"/>
                <a:cs typeface="+mn-cs"/>
              </a:rPr>
              <a:t>Iron-ore prices have soared by more than 68% this year, a resurgence driven by falling supplies.</a:t>
            </a:r>
            <a:endParaRPr lang="en-AU" dirty="0"/>
          </a:p>
          <a:p>
            <a:pPr marL="0" indent="0">
              <a:spcBef>
                <a:spcPts val="1000"/>
              </a:spcBef>
              <a:spcAft>
                <a:spcPts val="800"/>
              </a:spcAft>
              <a:buClr>
                <a:schemeClr val="tx1"/>
              </a:buClr>
              <a:buFont typeface="Arial" panose="020B0604020202020204" pitchFamily="34" charset="0"/>
              <a:buNone/>
            </a:pPr>
            <a:endParaRPr lang="en-AU" dirty="0"/>
          </a:p>
        </p:txBody>
      </p:sp>
      <p:sp>
        <p:nvSpPr>
          <p:cNvPr id="4" name="Slide Number Placeholder 3"/>
          <p:cNvSpPr>
            <a:spLocks noGrp="1"/>
          </p:cNvSpPr>
          <p:nvPr>
            <p:ph type="sldNum" sz="quarter" idx="10"/>
          </p:nvPr>
        </p:nvSpPr>
        <p:spPr/>
        <p:txBody>
          <a:bodyPr/>
          <a:lstStyle/>
          <a:p>
            <a:fld id="{C298D6C9-8E09-4761-9DA1-DBF178FF0471}" type="slidenum">
              <a:rPr lang="en-AU" smtClean="0"/>
              <a:t>12</a:t>
            </a:fld>
            <a:endParaRPr lang="en-AU" dirty="0"/>
          </a:p>
        </p:txBody>
      </p:sp>
    </p:spTree>
    <p:extLst>
      <p:ext uri="{BB962C8B-B14F-4D97-AF65-F5344CB8AC3E}">
        <p14:creationId xmlns:p14="http://schemas.microsoft.com/office/powerpoint/2010/main" val="36264241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298D6C9-8E09-4761-9DA1-DBF178FF0471}" type="slidenum">
              <a:rPr lang="en-AU" smtClean="0"/>
              <a:t>13</a:t>
            </a:fld>
            <a:endParaRPr lang="en-AU" dirty="0"/>
          </a:p>
        </p:txBody>
      </p:sp>
    </p:spTree>
    <p:extLst>
      <p:ext uri="{BB962C8B-B14F-4D97-AF65-F5344CB8AC3E}">
        <p14:creationId xmlns:p14="http://schemas.microsoft.com/office/powerpoint/2010/main" val="38859687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298D6C9-8E09-4761-9DA1-DBF178FF0471}" type="slidenum">
              <a:rPr lang="en-AU" smtClean="0"/>
              <a:t>14</a:t>
            </a:fld>
            <a:endParaRPr lang="en-AU" dirty="0"/>
          </a:p>
        </p:txBody>
      </p:sp>
    </p:spTree>
    <p:extLst>
      <p:ext uri="{BB962C8B-B14F-4D97-AF65-F5344CB8AC3E}">
        <p14:creationId xmlns:p14="http://schemas.microsoft.com/office/powerpoint/2010/main" val="22562905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298D6C9-8E09-4761-9DA1-DBF178FF0471}" type="slidenum">
              <a:rPr lang="en-AU" smtClean="0"/>
              <a:t>15</a:t>
            </a:fld>
            <a:endParaRPr lang="en-AU" dirty="0"/>
          </a:p>
        </p:txBody>
      </p:sp>
    </p:spTree>
    <p:extLst>
      <p:ext uri="{BB962C8B-B14F-4D97-AF65-F5344CB8AC3E}">
        <p14:creationId xmlns:p14="http://schemas.microsoft.com/office/powerpoint/2010/main" val="3797293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298D6C9-8E09-4761-9DA1-DBF178FF0471}" type="slidenum">
              <a:rPr lang="en-AU" smtClean="0"/>
              <a:t>16</a:t>
            </a:fld>
            <a:endParaRPr lang="en-AU" dirty="0"/>
          </a:p>
        </p:txBody>
      </p:sp>
    </p:spTree>
    <p:extLst>
      <p:ext uri="{BB962C8B-B14F-4D97-AF65-F5344CB8AC3E}">
        <p14:creationId xmlns:p14="http://schemas.microsoft.com/office/powerpoint/2010/main" val="37750844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298D6C9-8E09-4761-9DA1-DBF178FF0471}" type="slidenum">
              <a:rPr lang="en-AU" smtClean="0"/>
              <a:t>17</a:t>
            </a:fld>
            <a:endParaRPr lang="en-AU" dirty="0"/>
          </a:p>
        </p:txBody>
      </p:sp>
    </p:spTree>
    <p:extLst>
      <p:ext uri="{BB962C8B-B14F-4D97-AF65-F5344CB8AC3E}">
        <p14:creationId xmlns:p14="http://schemas.microsoft.com/office/powerpoint/2010/main" val="38592184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18</a:t>
            </a:fld>
            <a:endParaRPr lang="en-AU"/>
          </a:p>
        </p:txBody>
      </p:sp>
    </p:spTree>
    <p:extLst>
      <p:ext uri="{BB962C8B-B14F-4D97-AF65-F5344CB8AC3E}">
        <p14:creationId xmlns:p14="http://schemas.microsoft.com/office/powerpoint/2010/main" val="12054668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19</a:t>
            </a:fld>
            <a:endParaRPr lang="en-AU"/>
          </a:p>
        </p:txBody>
      </p:sp>
    </p:spTree>
    <p:extLst>
      <p:ext uri="{BB962C8B-B14F-4D97-AF65-F5344CB8AC3E}">
        <p14:creationId xmlns:p14="http://schemas.microsoft.com/office/powerpoint/2010/main" val="30876731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20</a:t>
            </a:fld>
            <a:endParaRPr lang="en-AU"/>
          </a:p>
        </p:txBody>
      </p:sp>
    </p:spTree>
    <p:extLst>
      <p:ext uri="{BB962C8B-B14F-4D97-AF65-F5344CB8AC3E}">
        <p14:creationId xmlns:p14="http://schemas.microsoft.com/office/powerpoint/2010/main" val="14754891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EA0DD00E-94D6-4425-97C0-F107251E1D85}" type="slidenum">
              <a:rPr lang="en-AU" smtClean="0"/>
              <a:t>3</a:t>
            </a:fld>
            <a:endParaRPr lang="en-AU" dirty="0"/>
          </a:p>
        </p:txBody>
      </p:sp>
    </p:spTree>
    <p:extLst>
      <p:ext uri="{BB962C8B-B14F-4D97-AF65-F5344CB8AC3E}">
        <p14:creationId xmlns:p14="http://schemas.microsoft.com/office/powerpoint/2010/main" val="23599256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298D6C9-8E09-4761-9DA1-DBF178FF0471}" type="slidenum">
              <a:rPr lang="en-AU" smtClean="0"/>
              <a:t>21</a:t>
            </a:fld>
            <a:endParaRPr lang="en-AU" dirty="0"/>
          </a:p>
        </p:txBody>
      </p:sp>
    </p:spTree>
    <p:extLst>
      <p:ext uri="{BB962C8B-B14F-4D97-AF65-F5344CB8AC3E}">
        <p14:creationId xmlns:p14="http://schemas.microsoft.com/office/powerpoint/2010/main" val="32597659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298D6C9-8E09-4761-9DA1-DBF178FF0471}" type="slidenum">
              <a:rPr lang="en-AU" smtClean="0"/>
              <a:t>22</a:t>
            </a:fld>
            <a:endParaRPr lang="en-AU" dirty="0"/>
          </a:p>
        </p:txBody>
      </p:sp>
    </p:spTree>
    <p:extLst>
      <p:ext uri="{BB962C8B-B14F-4D97-AF65-F5344CB8AC3E}">
        <p14:creationId xmlns:p14="http://schemas.microsoft.com/office/powerpoint/2010/main" val="22072336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298D6C9-8E09-4761-9DA1-DBF178FF0471}" type="slidenum">
              <a:rPr lang="en-AU" smtClean="0"/>
              <a:t>23</a:t>
            </a:fld>
            <a:endParaRPr lang="en-AU" dirty="0"/>
          </a:p>
        </p:txBody>
      </p:sp>
    </p:spTree>
    <p:extLst>
      <p:ext uri="{BB962C8B-B14F-4D97-AF65-F5344CB8AC3E}">
        <p14:creationId xmlns:p14="http://schemas.microsoft.com/office/powerpoint/2010/main" val="34228593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298D6C9-8E09-4761-9DA1-DBF178FF0471}" type="slidenum">
              <a:rPr lang="en-AU" smtClean="0"/>
              <a:t>24</a:t>
            </a:fld>
            <a:endParaRPr lang="en-AU" dirty="0"/>
          </a:p>
        </p:txBody>
      </p:sp>
    </p:spTree>
    <p:extLst>
      <p:ext uri="{BB962C8B-B14F-4D97-AF65-F5344CB8AC3E}">
        <p14:creationId xmlns:p14="http://schemas.microsoft.com/office/powerpoint/2010/main" val="11755449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25</a:t>
            </a:fld>
            <a:endParaRPr lang="en-AU"/>
          </a:p>
        </p:txBody>
      </p:sp>
    </p:spTree>
    <p:extLst>
      <p:ext uri="{BB962C8B-B14F-4D97-AF65-F5344CB8AC3E}">
        <p14:creationId xmlns:p14="http://schemas.microsoft.com/office/powerpoint/2010/main" val="32981810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26</a:t>
            </a:fld>
            <a:endParaRPr lang="en-AU"/>
          </a:p>
        </p:txBody>
      </p:sp>
    </p:spTree>
    <p:extLst>
      <p:ext uri="{BB962C8B-B14F-4D97-AF65-F5344CB8AC3E}">
        <p14:creationId xmlns:p14="http://schemas.microsoft.com/office/powerpoint/2010/main" val="25900346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27</a:t>
            </a:fld>
            <a:endParaRPr lang="en-AU"/>
          </a:p>
        </p:txBody>
      </p:sp>
    </p:spTree>
    <p:extLst>
      <p:ext uri="{BB962C8B-B14F-4D97-AF65-F5344CB8AC3E}">
        <p14:creationId xmlns:p14="http://schemas.microsoft.com/office/powerpoint/2010/main" val="31005253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28</a:t>
            </a:fld>
            <a:endParaRPr lang="en-AU"/>
          </a:p>
        </p:txBody>
      </p:sp>
    </p:spTree>
    <p:extLst>
      <p:ext uri="{BB962C8B-B14F-4D97-AF65-F5344CB8AC3E}">
        <p14:creationId xmlns:p14="http://schemas.microsoft.com/office/powerpoint/2010/main" val="18163030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29</a:t>
            </a:fld>
            <a:endParaRPr lang="en-AU"/>
          </a:p>
        </p:txBody>
      </p:sp>
    </p:spTree>
    <p:extLst>
      <p:ext uri="{BB962C8B-B14F-4D97-AF65-F5344CB8AC3E}">
        <p14:creationId xmlns:p14="http://schemas.microsoft.com/office/powerpoint/2010/main" val="12137017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30</a:t>
            </a:fld>
            <a:endParaRPr lang="en-AU"/>
          </a:p>
        </p:txBody>
      </p:sp>
    </p:spTree>
    <p:extLst>
      <p:ext uri="{BB962C8B-B14F-4D97-AF65-F5344CB8AC3E}">
        <p14:creationId xmlns:p14="http://schemas.microsoft.com/office/powerpoint/2010/main" val="25974847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4</a:t>
            </a:fld>
            <a:endParaRPr lang="en-AU"/>
          </a:p>
        </p:txBody>
      </p:sp>
    </p:spTree>
    <p:extLst>
      <p:ext uri="{BB962C8B-B14F-4D97-AF65-F5344CB8AC3E}">
        <p14:creationId xmlns:p14="http://schemas.microsoft.com/office/powerpoint/2010/main" val="28635898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31</a:t>
            </a:fld>
            <a:endParaRPr lang="en-AU"/>
          </a:p>
        </p:txBody>
      </p:sp>
    </p:spTree>
    <p:extLst>
      <p:ext uri="{BB962C8B-B14F-4D97-AF65-F5344CB8AC3E}">
        <p14:creationId xmlns:p14="http://schemas.microsoft.com/office/powerpoint/2010/main" val="7241794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32</a:t>
            </a:fld>
            <a:endParaRPr lang="en-AU"/>
          </a:p>
        </p:txBody>
      </p:sp>
    </p:spTree>
    <p:extLst>
      <p:ext uri="{BB962C8B-B14F-4D97-AF65-F5344CB8AC3E}">
        <p14:creationId xmlns:p14="http://schemas.microsoft.com/office/powerpoint/2010/main" val="14270050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33</a:t>
            </a:fld>
            <a:endParaRPr lang="en-AU"/>
          </a:p>
        </p:txBody>
      </p:sp>
    </p:spTree>
    <p:extLst>
      <p:ext uri="{BB962C8B-B14F-4D97-AF65-F5344CB8AC3E}">
        <p14:creationId xmlns:p14="http://schemas.microsoft.com/office/powerpoint/2010/main" val="29520313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34</a:t>
            </a:fld>
            <a:endParaRPr lang="en-AU"/>
          </a:p>
        </p:txBody>
      </p:sp>
    </p:spTree>
    <p:extLst>
      <p:ext uri="{BB962C8B-B14F-4D97-AF65-F5344CB8AC3E}">
        <p14:creationId xmlns:p14="http://schemas.microsoft.com/office/powerpoint/2010/main" val="1839887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35</a:t>
            </a:fld>
            <a:endParaRPr lang="en-AU"/>
          </a:p>
        </p:txBody>
      </p:sp>
    </p:spTree>
    <p:extLst>
      <p:ext uri="{BB962C8B-B14F-4D97-AF65-F5344CB8AC3E}">
        <p14:creationId xmlns:p14="http://schemas.microsoft.com/office/powerpoint/2010/main" val="27228099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36</a:t>
            </a:fld>
            <a:endParaRPr lang="en-AU"/>
          </a:p>
        </p:txBody>
      </p:sp>
    </p:spTree>
    <p:extLst>
      <p:ext uri="{BB962C8B-B14F-4D97-AF65-F5344CB8AC3E}">
        <p14:creationId xmlns:p14="http://schemas.microsoft.com/office/powerpoint/2010/main" val="36119753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37</a:t>
            </a:fld>
            <a:endParaRPr lang="en-AU"/>
          </a:p>
        </p:txBody>
      </p:sp>
    </p:spTree>
    <p:extLst>
      <p:ext uri="{BB962C8B-B14F-4D97-AF65-F5344CB8AC3E}">
        <p14:creationId xmlns:p14="http://schemas.microsoft.com/office/powerpoint/2010/main" val="26076043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38</a:t>
            </a:fld>
            <a:endParaRPr lang="en-AU"/>
          </a:p>
        </p:txBody>
      </p:sp>
    </p:spTree>
    <p:extLst>
      <p:ext uri="{BB962C8B-B14F-4D97-AF65-F5344CB8AC3E}">
        <p14:creationId xmlns:p14="http://schemas.microsoft.com/office/powerpoint/2010/main" val="343215773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39</a:t>
            </a:fld>
            <a:endParaRPr lang="en-AU"/>
          </a:p>
        </p:txBody>
      </p:sp>
    </p:spTree>
    <p:extLst>
      <p:ext uri="{BB962C8B-B14F-4D97-AF65-F5344CB8AC3E}">
        <p14:creationId xmlns:p14="http://schemas.microsoft.com/office/powerpoint/2010/main" val="4879088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40</a:t>
            </a:fld>
            <a:endParaRPr lang="en-AU"/>
          </a:p>
        </p:txBody>
      </p:sp>
    </p:spTree>
    <p:extLst>
      <p:ext uri="{BB962C8B-B14F-4D97-AF65-F5344CB8AC3E}">
        <p14:creationId xmlns:p14="http://schemas.microsoft.com/office/powerpoint/2010/main" val="9364449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5</a:t>
            </a:fld>
            <a:endParaRPr lang="en-AU"/>
          </a:p>
        </p:txBody>
      </p:sp>
    </p:spTree>
    <p:extLst>
      <p:ext uri="{BB962C8B-B14F-4D97-AF65-F5344CB8AC3E}">
        <p14:creationId xmlns:p14="http://schemas.microsoft.com/office/powerpoint/2010/main" val="41873559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41</a:t>
            </a:fld>
            <a:endParaRPr lang="en-AU"/>
          </a:p>
        </p:txBody>
      </p:sp>
    </p:spTree>
    <p:extLst>
      <p:ext uri="{BB962C8B-B14F-4D97-AF65-F5344CB8AC3E}">
        <p14:creationId xmlns:p14="http://schemas.microsoft.com/office/powerpoint/2010/main" val="14787646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42</a:t>
            </a:fld>
            <a:endParaRPr lang="en-AU"/>
          </a:p>
        </p:txBody>
      </p:sp>
    </p:spTree>
    <p:extLst>
      <p:ext uri="{BB962C8B-B14F-4D97-AF65-F5344CB8AC3E}">
        <p14:creationId xmlns:p14="http://schemas.microsoft.com/office/powerpoint/2010/main" val="4477138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43</a:t>
            </a:fld>
            <a:endParaRPr lang="en-AU"/>
          </a:p>
        </p:txBody>
      </p:sp>
    </p:spTree>
    <p:extLst>
      <p:ext uri="{BB962C8B-B14F-4D97-AF65-F5344CB8AC3E}">
        <p14:creationId xmlns:p14="http://schemas.microsoft.com/office/powerpoint/2010/main" val="213773838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44</a:t>
            </a:fld>
            <a:endParaRPr lang="en-AU"/>
          </a:p>
        </p:txBody>
      </p:sp>
    </p:spTree>
    <p:extLst>
      <p:ext uri="{BB962C8B-B14F-4D97-AF65-F5344CB8AC3E}">
        <p14:creationId xmlns:p14="http://schemas.microsoft.com/office/powerpoint/2010/main" val="351728941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45</a:t>
            </a:fld>
            <a:endParaRPr lang="en-AU"/>
          </a:p>
        </p:txBody>
      </p:sp>
    </p:spTree>
    <p:extLst>
      <p:ext uri="{BB962C8B-B14F-4D97-AF65-F5344CB8AC3E}">
        <p14:creationId xmlns:p14="http://schemas.microsoft.com/office/powerpoint/2010/main" val="126934440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46</a:t>
            </a:fld>
            <a:endParaRPr lang="en-AU"/>
          </a:p>
        </p:txBody>
      </p:sp>
    </p:spTree>
    <p:extLst>
      <p:ext uri="{BB962C8B-B14F-4D97-AF65-F5344CB8AC3E}">
        <p14:creationId xmlns:p14="http://schemas.microsoft.com/office/powerpoint/2010/main" val="39520613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298D6C9-8E09-4761-9DA1-DBF178FF0471}" type="slidenum">
              <a:rPr lang="en-AU" smtClean="0"/>
              <a:t>47</a:t>
            </a:fld>
            <a:endParaRPr lang="en-AU" dirty="0"/>
          </a:p>
        </p:txBody>
      </p:sp>
    </p:spTree>
    <p:extLst>
      <p:ext uri="{BB962C8B-B14F-4D97-AF65-F5344CB8AC3E}">
        <p14:creationId xmlns:p14="http://schemas.microsoft.com/office/powerpoint/2010/main" val="31921854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298D6C9-8E09-4761-9DA1-DBF178FF0471}" type="slidenum">
              <a:rPr lang="en-AU" smtClean="0"/>
              <a:t>48</a:t>
            </a:fld>
            <a:endParaRPr lang="en-AU" dirty="0"/>
          </a:p>
        </p:txBody>
      </p:sp>
    </p:spTree>
    <p:extLst>
      <p:ext uri="{BB962C8B-B14F-4D97-AF65-F5344CB8AC3E}">
        <p14:creationId xmlns:p14="http://schemas.microsoft.com/office/powerpoint/2010/main" val="394973747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298D6C9-8E09-4761-9DA1-DBF178FF0471}" type="slidenum">
              <a:rPr lang="en-AU" smtClean="0"/>
              <a:t>49</a:t>
            </a:fld>
            <a:endParaRPr lang="en-AU" dirty="0"/>
          </a:p>
        </p:txBody>
      </p:sp>
    </p:spTree>
    <p:extLst>
      <p:ext uri="{BB962C8B-B14F-4D97-AF65-F5344CB8AC3E}">
        <p14:creationId xmlns:p14="http://schemas.microsoft.com/office/powerpoint/2010/main" val="394973747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298D6C9-8E09-4761-9DA1-DBF178FF0471}" type="slidenum">
              <a:rPr lang="en-AU" smtClean="0"/>
              <a:t>50</a:t>
            </a:fld>
            <a:endParaRPr lang="en-AU" dirty="0"/>
          </a:p>
        </p:txBody>
      </p:sp>
    </p:spTree>
    <p:extLst>
      <p:ext uri="{BB962C8B-B14F-4D97-AF65-F5344CB8AC3E}">
        <p14:creationId xmlns:p14="http://schemas.microsoft.com/office/powerpoint/2010/main" val="4725500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AU" sz="1200" b="0" i="0" dirty="0">
              <a:solidFill>
                <a:srgbClr val="231F20"/>
              </a:solidFill>
              <a:effectLst/>
              <a:latin typeface="Arial" panose="020B0604020202020204" pitchFamily="34" charset="0"/>
            </a:endParaRPr>
          </a:p>
          <a:p>
            <a:pPr marL="0" indent="0">
              <a:buFont typeface="Arial" panose="020B0604020202020204" pitchFamily="34" charset="0"/>
              <a:buNone/>
            </a:pPr>
            <a:endParaRPr lang="en-AU" sz="1200" b="0" i="0" dirty="0">
              <a:solidFill>
                <a:srgbClr val="231F20"/>
              </a:solidFill>
              <a:effectLst/>
              <a:latin typeface="Arial" panose="020B0604020202020204" pitchFamily="34" charset="0"/>
            </a:endParaRPr>
          </a:p>
          <a:p>
            <a:pPr marL="0" indent="0">
              <a:buFont typeface="Arial" panose="020B0604020202020204" pitchFamily="34" charset="0"/>
              <a:buNone/>
            </a:pPr>
            <a:r>
              <a:rPr lang="en-AU" sz="1200" b="0" i="0" dirty="0">
                <a:solidFill>
                  <a:srgbClr val="231F20"/>
                </a:solidFill>
                <a:effectLst/>
                <a:latin typeface="Arial" panose="020B0604020202020204" pitchFamily="34" charset="0"/>
              </a:rPr>
              <a:t>Global Bonds</a:t>
            </a:r>
          </a:p>
          <a:p>
            <a:pPr marL="171450" indent="-171450">
              <a:buFont typeface="Arial" panose="020B0604020202020204" pitchFamily="34" charset="0"/>
              <a:buChar char="•"/>
            </a:pPr>
            <a:r>
              <a:rPr lang="en-AU" sz="1200" b="0" i="0" dirty="0">
                <a:solidFill>
                  <a:srgbClr val="231F20"/>
                </a:solidFill>
                <a:effectLst/>
                <a:latin typeface="Arial" panose="020B0604020202020204" pitchFamily="34" charset="0"/>
              </a:rPr>
              <a:t>Global bond returns were positive for the second quarter of 2019 as yields continued to fall across all advanced economies. Australian 10-year yields fell 46 basis points (bps) during the quarter to 1.32%. In the US, Treasury bond yields fell across the curve, increasingly at the front of the curve. </a:t>
            </a:r>
          </a:p>
          <a:p>
            <a:pPr marL="171450" indent="-171450">
              <a:buFont typeface="Arial" panose="020B0604020202020204" pitchFamily="34" charset="0"/>
              <a:buChar char="•"/>
            </a:pPr>
            <a:r>
              <a:rPr lang="en-AU" sz="1200" b="0" i="0" dirty="0">
                <a:solidFill>
                  <a:srgbClr val="231F20"/>
                </a:solidFill>
                <a:effectLst/>
                <a:latin typeface="Arial" panose="020B0604020202020204" pitchFamily="34" charset="0"/>
              </a:rPr>
              <a:t>The 10-year Treasury bond yield fell 42 bps to 2.00%. In the UK bond markets, 10-year Sterling yields were lower over the quarter and fell 17 bps towards the end of June, with other advanced economies following suit as major central banks signalled their inclination towards more accommodative monetary policy. </a:t>
            </a:r>
            <a:r>
              <a:rPr lang="en-AU" sz="1200" b="0" i="0" dirty="0">
                <a:solidFill>
                  <a:srgbClr val="000000"/>
                </a:solidFill>
                <a:effectLst/>
                <a:latin typeface="Arial" panose="020B0604020202020204" pitchFamily="34" charset="0"/>
              </a:rPr>
              <a:t> </a:t>
            </a:r>
            <a:endParaRPr lang="en-AU" dirty="0"/>
          </a:p>
          <a:p>
            <a:endParaRPr lang="en-AU" dirty="0"/>
          </a:p>
          <a:p>
            <a:r>
              <a:rPr lang="en-AU" dirty="0"/>
              <a:t>Credit and other markets</a:t>
            </a:r>
          </a:p>
          <a:p>
            <a:pPr marL="171450" indent="-171450">
              <a:buFont typeface="Arial" panose="020B0604020202020204" pitchFamily="34" charset="0"/>
              <a:buChar char="•"/>
            </a:pPr>
            <a:r>
              <a:rPr lang="en-AU" dirty="0"/>
              <a:t>Corporate bond spreads trended downwards over the quarter, as corporate bonds produced strong returns and outperformed government bonds. Emerging market debt also produced positive returns for the quarter as the US dollar weakened. At the end of quarter credit spreads for USD, Sterling, and Euro denominated investment grade (IG) all finished lower as well as high yield (HY).</a:t>
            </a:r>
          </a:p>
        </p:txBody>
      </p:sp>
      <p:sp>
        <p:nvSpPr>
          <p:cNvPr id="4" name="Slide Number Placeholder 3"/>
          <p:cNvSpPr>
            <a:spLocks noGrp="1"/>
          </p:cNvSpPr>
          <p:nvPr>
            <p:ph type="sldNum" sz="quarter" idx="10"/>
          </p:nvPr>
        </p:nvSpPr>
        <p:spPr/>
        <p:txBody>
          <a:bodyPr/>
          <a:lstStyle/>
          <a:p>
            <a:fld id="{C298D6C9-8E09-4761-9DA1-DBF178FF0471}" type="slidenum">
              <a:rPr lang="en-AU" smtClean="0"/>
              <a:t>6</a:t>
            </a:fld>
            <a:endParaRPr lang="en-AU"/>
          </a:p>
        </p:txBody>
      </p:sp>
    </p:spTree>
    <p:extLst>
      <p:ext uri="{BB962C8B-B14F-4D97-AF65-F5344CB8AC3E}">
        <p14:creationId xmlns:p14="http://schemas.microsoft.com/office/powerpoint/2010/main" val="70567366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51</a:t>
            </a:fld>
            <a:endParaRPr lang="en-AU"/>
          </a:p>
        </p:txBody>
      </p:sp>
    </p:spTree>
    <p:extLst>
      <p:ext uri="{BB962C8B-B14F-4D97-AF65-F5344CB8AC3E}">
        <p14:creationId xmlns:p14="http://schemas.microsoft.com/office/powerpoint/2010/main" val="165604945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52</a:t>
            </a:fld>
            <a:endParaRPr lang="en-AU"/>
          </a:p>
        </p:txBody>
      </p:sp>
    </p:spTree>
    <p:extLst>
      <p:ext uri="{BB962C8B-B14F-4D97-AF65-F5344CB8AC3E}">
        <p14:creationId xmlns:p14="http://schemas.microsoft.com/office/powerpoint/2010/main" val="312452053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53</a:t>
            </a:fld>
            <a:endParaRPr lang="en-AU"/>
          </a:p>
        </p:txBody>
      </p:sp>
    </p:spTree>
    <p:extLst>
      <p:ext uri="{BB962C8B-B14F-4D97-AF65-F5344CB8AC3E}">
        <p14:creationId xmlns:p14="http://schemas.microsoft.com/office/powerpoint/2010/main" val="254108914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54</a:t>
            </a:fld>
            <a:endParaRPr lang="en-AU"/>
          </a:p>
        </p:txBody>
      </p:sp>
    </p:spTree>
    <p:extLst>
      <p:ext uri="{BB962C8B-B14F-4D97-AF65-F5344CB8AC3E}">
        <p14:creationId xmlns:p14="http://schemas.microsoft.com/office/powerpoint/2010/main" val="375935779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55</a:t>
            </a:fld>
            <a:endParaRPr lang="en-AU"/>
          </a:p>
        </p:txBody>
      </p:sp>
    </p:spTree>
    <p:extLst>
      <p:ext uri="{BB962C8B-B14F-4D97-AF65-F5344CB8AC3E}">
        <p14:creationId xmlns:p14="http://schemas.microsoft.com/office/powerpoint/2010/main" val="40973179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298D6C9-8E09-4761-9DA1-DBF178FF0471}" type="slidenum">
              <a:rPr lang="en-AU" smtClean="0"/>
              <a:t>56</a:t>
            </a:fld>
            <a:endParaRPr lang="en-AU" dirty="0"/>
          </a:p>
        </p:txBody>
      </p:sp>
    </p:spTree>
    <p:extLst>
      <p:ext uri="{BB962C8B-B14F-4D97-AF65-F5344CB8AC3E}">
        <p14:creationId xmlns:p14="http://schemas.microsoft.com/office/powerpoint/2010/main" val="259003467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0" i="0" kern="1200" dirty="0">
                <a:solidFill>
                  <a:schemeClr val="tx1"/>
                </a:solidFill>
                <a:effectLst/>
                <a:latin typeface="+mn-lt"/>
                <a:ea typeface="+mn-ea"/>
                <a:cs typeface="+mn-cs"/>
              </a:rPr>
              <a:t>The synchronized deceleration in global industrial production continued unabated, with the share of major countries with expanding manufacturing orders dropping below 50% for the first time since 2015. Global trade growth has also moved into recessionary territory, weighed down by both the manufacturing slowdown and trade-policy friction, particularly between the U.S. and China. </a:t>
            </a:r>
            <a:endParaRPr lang="en-AU"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298D6C9-8E09-4761-9DA1-DBF178FF0471}" type="slidenum">
              <a:rPr lang="en-AU" smtClean="0"/>
              <a:t>57</a:t>
            </a:fld>
            <a:endParaRPr lang="en-AU" dirty="0"/>
          </a:p>
        </p:txBody>
      </p:sp>
    </p:spTree>
    <p:extLst>
      <p:ext uri="{BB962C8B-B14F-4D97-AF65-F5344CB8AC3E}">
        <p14:creationId xmlns:p14="http://schemas.microsoft.com/office/powerpoint/2010/main" val="94570603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0" dirty="0">
                <a:solidFill>
                  <a:srgbClr val="768692"/>
                </a:solidFill>
              </a:rPr>
              <a:t>Weaker industrial activity—in conjunction with rising trade barriers and uncertainty—has begun to reverberate throughout the highly interconnected global economy. Inventories, particularly of manufactured goods, have risen in several regions. Smaller and more open economies are most susceptible to global trade risk, but employment in many large economies, including Germany, is significantly influenced by trade. </a:t>
            </a:r>
            <a:endParaRPr lang="en-AU" b="0" dirty="0"/>
          </a:p>
        </p:txBody>
      </p:sp>
      <p:sp>
        <p:nvSpPr>
          <p:cNvPr id="4" name="Slide Number Placeholder 3"/>
          <p:cNvSpPr>
            <a:spLocks noGrp="1"/>
          </p:cNvSpPr>
          <p:nvPr>
            <p:ph type="sldNum" sz="quarter" idx="10"/>
          </p:nvPr>
        </p:nvSpPr>
        <p:spPr/>
        <p:txBody>
          <a:bodyPr/>
          <a:lstStyle/>
          <a:p>
            <a:fld id="{C298D6C9-8E09-4761-9DA1-DBF178FF0471}" type="slidenum">
              <a:rPr lang="en-AU" smtClean="0"/>
              <a:t>58</a:t>
            </a:fld>
            <a:endParaRPr lang="en-AU" dirty="0"/>
          </a:p>
        </p:txBody>
      </p:sp>
    </p:spTree>
    <p:extLst>
      <p:ext uri="{BB962C8B-B14F-4D97-AF65-F5344CB8AC3E}">
        <p14:creationId xmlns:p14="http://schemas.microsoft.com/office/powerpoint/2010/main" val="412041704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AU" dirty="0"/>
              <a:t>The world’s central banks </a:t>
            </a:r>
            <a:r>
              <a:rPr lang="en-AU" dirty="0" err="1"/>
              <a:t>dialed</a:t>
            </a:r>
            <a:r>
              <a:rPr lang="en-AU" dirty="0"/>
              <a:t> back their extraordinary monetary policies in 2018. During 2019, the Fed announced it would end its balance-sheet unwinding, and the European Central Bank </a:t>
            </a:r>
            <a:r>
              <a:rPr lang="en-AU" dirty="0" err="1"/>
              <a:t>signaled</a:t>
            </a:r>
            <a:r>
              <a:rPr lang="en-AU" dirty="0"/>
              <a:t> the possibility of balance-sheet expansion before year-end. Despite the dovish shift, the global liquidity backdrop remains much less </a:t>
            </a:r>
            <a:r>
              <a:rPr lang="en-AU" dirty="0" err="1"/>
              <a:t>favorable</a:t>
            </a:r>
            <a:r>
              <a:rPr lang="en-AU" dirty="0"/>
              <a:t> than in 2016–17, when central banks injected roughly $2 trillion into financial markets.</a:t>
            </a:r>
          </a:p>
          <a:p>
            <a:pPr marL="171450" indent="-171450">
              <a:buFontTx/>
              <a:buChar char="-"/>
            </a:pPr>
            <a:r>
              <a:rPr lang="en-AU" dirty="0"/>
              <a:t>At their meetings in mid-June, comments from the Fed and ECB confirmed the growing dovishness among policymakers, with both clearing the way for further policy measures if needed.</a:t>
            </a:r>
          </a:p>
        </p:txBody>
      </p:sp>
      <p:sp>
        <p:nvSpPr>
          <p:cNvPr id="4" name="Slide Number Placeholder 3"/>
          <p:cNvSpPr>
            <a:spLocks noGrp="1"/>
          </p:cNvSpPr>
          <p:nvPr>
            <p:ph type="sldNum" sz="quarter" idx="10"/>
          </p:nvPr>
        </p:nvSpPr>
        <p:spPr/>
        <p:txBody>
          <a:bodyPr/>
          <a:lstStyle/>
          <a:p>
            <a:fld id="{C298D6C9-8E09-4761-9DA1-DBF178FF0471}" type="slidenum">
              <a:rPr lang="en-AU" smtClean="0"/>
              <a:t>59</a:t>
            </a:fld>
            <a:endParaRPr lang="en-AU" dirty="0"/>
          </a:p>
        </p:txBody>
      </p:sp>
    </p:spTree>
    <p:extLst>
      <p:ext uri="{BB962C8B-B14F-4D97-AF65-F5344CB8AC3E}">
        <p14:creationId xmlns:p14="http://schemas.microsoft.com/office/powerpoint/2010/main" val="225901768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0" i="0" kern="1200" dirty="0">
                <a:solidFill>
                  <a:schemeClr val="tx1"/>
                </a:solidFill>
                <a:effectLst/>
                <a:latin typeface="+mn-lt"/>
                <a:ea typeface="+mn-ea"/>
                <a:cs typeface="+mn-cs"/>
              </a:rPr>
              <a:t>Data out of the US continued to send mixed signals, growth and inflation (core CPI did disappoint) near the Fed’s Target, however other indicators such as investment and the trajectory of wage growth were a concern for the Fed.  The US continues to be in the longest economic expansion in its history (120 months), with the Fed attempting to keep the run ongoing with its July rate cut.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1" i="0" kern="1200" dirty="0">
                <a:solidFill>
                  <a:schemeClr val="tx1"/>
                </a:solidFill>
                <a:effectLst/>
                <a:latin typeface="+mn-lt"/>
                <a:ea typeface="+mn-ea"/>
                <a:cs typeface="+mn-cs"/>
              </a:rPr>
              <a:t>Economics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0" kern="1200" dirty="0">
                <a:solidFill>
                  <a:schemeClr val="tx1"/>
                </a:solidFill>
                <a:effectLst/>
                <a:latin typeface="+mn-lt"/>
                <a:ea typeface="+mn-ea"/>
                <a:cs typeface="+mn-cs"/>
              </a:rPr>
              <a:t>The US economy grew by an annualized 2.1 percent in the second quarter of 2019, beating market expectations of 1.8 percent and following a 3.1 percent expansion in the previous three-month period, the advance estimate showed. Household consumption and government spending increased at faster rates, while a slump in exports and a smaller inventory build made a negative contribution to growth.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0" kern="1200" dirty="0">
                <a:solidFill>
                  <a:schemeClr val="tx1"/>
                </a:solidFill>
                <a:effectLst/>
                <a:latin typeface="+mn-lt"/>
                <a:ea typeface="+mn-ea"/>
                <a:cs typeface="+mn-cs"/>
              </a:rPr>
              <a:t>The US unemployment rate rose to 3.7 percent in June 2019 from a 49-year low of 3.6 percent in the previous month and above market expectations of 3.6 percent.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0" kern="1200" dirty="0">
                <a:solidFill>
                  <a:schemeClr val="tx1"/>
                </a:solidFill>
                <a:effectLst/>
                <a:latin typeface="+mn-lt"/>
                <a:ea typeface="+mn-ea"/>
                <a:cs typeface="+mn-cs"/>
              </a:rPr>
              <a:t>The US annual inflation rate fell to 1.6 percent in June 2019 from 1.8 percent in the previous month, as food prices rose at a softer pace while energy cost continued to decline. The core inflation rate, which excludes volatile items such as food and energy, edged up to 2.1 percent, beating forecast of 2 percent.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0" kern="1200" dirty="0">
                <a:solidFill>
                  <a:schemeClr val="tx1"/>
                </a:solidFill>
                <a:effectLst/>
                <a:latin typeface="+mn-lt"/>
                <a:ea typeface="+mn-ea"/>
                <a:cs typeface="+mn-cs"/>
              </a:rPr>
              <a:t>Consumer and business confidence indices weakened, and survey data indicate business activity is slowing.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1" i="0" kern="1200" dirty="0">
                <a:solidFill>
                  <a:schemeClr val="tx1"/>
                </a:solidFill>
                <a:effectLst/>
                <a:latin typeface="+mn-lt"/>
                <a:ea typeface="+mn-ea"/>
                <a:cs typeface="+mn-cs"/>
              </a:rPr>
              <a:t>Central Bank Policy</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0" i="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0" kern="1200" dirty="0">
                <a:solidFill>
                  <a:schemeClr val="tx1"/>
                </a:solidFill>
                <a:effectLst/>
                <a:latin typeface="+mn-lt"/>
                <a:ea typeface="+mn-ea"/>
                <a:cs typeface="+mn-cs"/>
              </a:rPr>
              <a:t>The Federal Reserve cut its main interest rate by 25 basis points, the first reduction since the financial crisis, but disappointed investors by calling the move a “mid-cycle adjustment to policy” rather than the start of a more aggressive cycle of monetary easing.</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The Fed’s stance has addressed investor fears’ that raising rates may end the U.S. economy’s growth streak.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Continued low interest rates may be needed, in particular, to prevent a cutback in corporate spending and investment, given corporations’ relatively high degree of leverage.</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C298D6C9-8E09-4761-9DA1-DBF178FF0471}" type="slidenum">
              <a:rPr lang="en-AU" smtClean="0"/>
              <a:t>60</a:t>
            </a:fld>
            <a:endParaRPr lang="en-AU" dirty="0"/>
          </a:p>
        </p:txBody>
      </p:sp>
    </p:spTree>
    <p:extLst>
      <p:ext uri="{BB962C8B-B14F-4D97-AF65-F5344CB8AC3E}">
        <p14:creationId xmlns:p14="http://schemas.microsoft.com/office/powerpoint/2010/main" val="12019728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AU" sz="1200" b="0" i="0" dirty="0">
              <a:solidFill>
                <a:srgbClr val="231F20"/>
              </a:solidFill>
              <a:effectLst/>
              <a:latin typeface="Arial" panose="020B0604020202020204" pitchFamily="34" charset="0"/>
            </a:endParaRPr>
          </a:p>
        </p:txBody>
      </p:sp>
      <p:sp>
        <p:nvSpPr>
          <p:cNvPr id="4" name="Slide Number Placeholder 3"/>
          <p:cNvSpPr>
            <a:spLocks noGrp="1"/>
          </p:cNvSpPr>
          <p:nvPr>
            <p:ph type="sldNum" sz="quarter" idx="10"/>
          </p:nvPr>
        </p:nvSpPr>
        <p:spPr/>
        <p:txBody>
          <a:bodyPr/>
          <a:lstStyle/>
          <a:p>
            <a:fld id="{C298D6C9-8E09-4761-9DA1-DBF178FF0471}" type="slidenum">
              <a:rPr lang="en-AU" smtClean="0"/>
              <a:t>7</a:t>
            </a:fld>
            <a:endParaRPr lang="en-AU"/>
          </a:p>
        </p:txBody>
      </p:sp>
    </p:spTree>
    <p:extLst>
      <p:ext uri="{BB962C8B-B14F-4D97-AF65-F5344CB8AC3E}">
        <p14:creationId xmlns:p14="http://schemas.microsoft.com/office/powerpoint/2010/main" val="340961701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Tx/>
              <a:buNone/>
            </a:pPr>
            <a:r>
              <a:rPr lang="en-GB" b="0" dirty="0"/>
              <a:t>Sentiment towards Europe continues to be weak, as trade escalations raise a significant concern for manufacturing focused economies (Germany) . Increased uncertainty regarding the trajectory of the Eurozone is at the front of mind for the ECB, who are prepared to ease monetary policy further.  </a:t>
            </a:r>
          </a:p>
          <a:p>
            <a:pPr marL="0" lvl="0" indent="0">
              <a:buFontTx/>
              <a:buNone/>
            </a:pPr>
            <a:endParaRPr lang="en-GB" b="1" dirty="0"/>
          </a:p>
          <a:p>
            <a:pPr marL="0" lvl="0" indent="0">
              <a:buFontTx/>
              <a:buNone/>
            </a:pPr>
            <a:r>
              <a:rPr lang="en-GB" b="0" dirty="0"/>
              <a:t>The UK has a new prime minster in Boris Johnson, who has signalled he will take the UK out of the EU by 31 October with our without a deal</a:t>
            </a:r>
          </a:p>
          <a:p>
            <a:pPr marL="0" lvl="0" indent="0">
              <a:buFontTx/>
              <a:buNone/>
            </a:pPr>
            <a:endParaRPr lang="en-GB" b="1" dirty="0"/>
          </a:p>
          <a:p>
            <a:pPr marL="0" lvl="0" indent="0">
              <a:buFontTx/>
              <a:buNone/>
            </a:pPr>
            <a:r>
              <a:rPr lang="en-GB" b="1" dirty="0"/>
              <a:t>Economics </a:t>
            </a:r>
          </a:p>
          <a:p>
            <a:pPr marL="171450" lvl="0" indent="-171450">
              <a:buFont typeface="Arial" panose="020B0604020202020204" pitchFamily="34" charset="0"/>
              <a:buChar char="•"/>
            </a:pPr>
            <a:r>
              <a:rPr lang="en-GB" dirty="0"/>
              <a:t>The Eurozone quarterly economic growth was confirmed at 0.4 percent in the first quarter of 2019, above the previous three-month period's expansion of 0.2 percent. </a:t>
            </a:r>
          </a:p>
          <a:p>
            <a:pPr marL="171450" lvl="0" indent="-171450">
              <a:buFont typeface="Arial" panose="020B0604020202020204" pitchFamily="34" charset="0"/>
              <a:buChar char="•"/>
            </a:pPr>
            <a:r>
              <a:rPr lang="en-GB" dirty="0"/>
              <a:t>The Euro Area seasonally-adjusted unemployment rate fell to 7.5 percent in May 2019 from 7.6 percent in the previous month and below market expectations of 7.6 percent. It was the lowest jobless rate since July 2008 as the number of unemployed continued to decline.</a:t>
            </a:r>
          </a:p>
          <a:p>
            <a:pPr marL="171450" lvl="0" indent="-171450">
              <a:buFont typeface="Arial" panose="020B0604020202020204" pitchFamily="34" charset="0"/>
              <a:buChar char="•"/>
            </a:pPr>
            <a:r>
              <a:rPr lang="en-GB" dirty="0"/>
              <a:t>The annual inflation rate in the Euro Area rose to 1.3 percent in June 2019, slightly above a preliminary and market expectations of 1.2 percent. Cost advanced at a faster pace for food, alcohol &amp; tobacco and services. Core inflation rate was confirmed at 1.1 percent, up from 0.8 percent in the previous month. </a:t>
            </a:r>
          </a:p>
          <a:p>
            <a:pPr marL="171450" lvl="0" indent="-171450">
              <a:buFont typeface="Arial" panose="020B0604020202020204" pitchFamily="34" charset="0"/>
              <a:buChar char="•"/>
            </a:pPr>
            <a:endParaRPr lang="en-GB" dirty="0"/>
          </a:p>
          <a:p>
            <a:pPr marL="0" lvl="0" indent="0">
              <a:buFont typeface="Arial" panose="020B0604020202020204" pitchFamily="34" charset="0"/>
              <a:buNone/>
            </a:pPr>
            <a:r>
              <a:rPr lang="en-GB" b="1" dirty="0"/>
              <a:t>UK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0" kern="1200" dirty="0">
                <a:solidFill>
                  <a:schemeClr val="tx1"/>
                </a:solidFill>
                <a:effectLst/>
                <a:latin typeface="+mn-lt"/>
                <a:ea typeface="+mn-ea"/>
                <a:cs typeface="+mn-cs"/>
              </a:rPr>
              <a:t>Britain's quarterly economic growth was confirmed at 0.5 percent in the first quarter of 2019, above the previous three-month period's figure of 0.2 percent. Household expenditure, government consumption and investment contributed positively to GDP growth, while net trade contributed negatively.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0" kern="1200" dirty="0">
                <a:solidFill>
                  <a:schemeClr val="tx1"/>
                </a:solidFill>
                <a:effectLst/>
                <a:latin typeface="+mn-lt"/>
                <a:ea typeface="+mn-ea"/>
                <a:cs typeface="+mn-cs"/>
              </a:rPr>
              <a:t>The annual inflation rate in the United Kingdom was at 2 percent in June 2019, unchanged from the previous month and matching market expectations.</a:t>
            </a:r>
            <a:endParaRPr lang="en-GB" sz="1200" b="0" i="0" kern="1200" dirty="0">
              <a:solidFill>
                <a:schemeClr val="tx1"/>
              </a:solidFill>
              <a:effectLst/>
              <a:latin typeface="+mn-lt"/>
              <a:ea typeface="+mn-ea"/>
              <a:cs typeface="+mn-cs"/>
            </a:endParaRPr>
          </a:p>
          <a:p>
            <a:pPr marL="171450" lvl="0" indent="-171450">
              <a:buFontTx/>
              <a:buChar char="-"/>
            </a:pPr>
            <a:endParaRPr lang="en-GB" dirty="0"/>
          </a:p>
          <a:p>
            <a:pPr marL="0" lvl="0" indent="0">
              <a:buFontTx/>
              <a:buNone/>
            </a:pPr>
            <a:r>
              <a:rPr lang="en-GB" b="1" dirty="0"/>
              <a:t>Central Bank Policy </a:t>
            </a:r>
          </a:p>
          <a:p>
            <a:pPr marL="171450" lvl="0" indent="-171450">
              <a:buFont typeface="Arial" panose="020B0604020202020204" pitchFamily="34" charset="0"/>
              <a:buChar char="•"/>
            </a:pPr>
            <a:r>
              <a:rPr lang="en-AU" b="0" dirty="0"/>
              <a:t>European Central Bank President Mario Draghi hinted that further monetary policy easing, such as new bond purchases, could be on the way if the eurozone inflation outlook fails to improve.</a:t>
            </a:r>
            <a:endParaRPr lang="en-GB" b="0" dirty="0"/>
          </a:p>
          <a:p>
            <a:pPr marL="457200" lvl="1" indent="0">
              <a:buFontTx/>
              <a:buNone/>
            </a:pPr>
            <a:endParaRPr lang="en-GB" dirty="0"/>
          </a:p>
          <a:p>
            <a:pPr marL="628650" lvl="1" indent="-171450">
              <a:buFontTx/>
              <a:buChar char="-"/>
            </a:pPr>
            <a:endParaRPr lang="en-AU" dirty="0"/>
          </a:p>
        </p:txBody>
      </p:sp>
      <p:sp>
        <p:nvSpPr>
          <p:cNvPr id="4" name="Slide Number Placeholder 3"/>
          <p:cNvSpPr>
            <a:spLocks noGrp="1"/>
          </p:cNvSpPr>
          <p:nvPr>
            <p:ph type="sldNum" sz="quarter" idx="10"/>
          </p:nvPr>
        </p:nvSpPr>
        <p:spPr/>
        <p:txBody>
          <a:bodyPr/>
          <a:lstStyle/>
          <a:p>
            <a:fld id="{C298D6C9-8E09-4761-9DA1-DBF178FF0471}" type="slidenum">
              <a:rPr lang="en-AU" smtClean="0"/>
              <a:t>61</a:t>
            </a:fld>
            <a:endParaRPr lang="en-AU" dirty="0"/>
          </a:p>
        </p:txBody>
      </p:sp>
    </p:spTree>
    <p:extLst>
      <p:ext uri="{BB962C8B-B14F-4D97-AF65-F5344CB8AC3E}">
        <p14:creationId xmlns:p14="http://schemas.microsoft.com/office/powerpoint/2010/main" val="400195247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AU" dirty="0"/>
              <a:t>Policy stimulus continued to stabilize China’s economy, with industrial production showing signs of improvement. However, credit growth remains subdued, implying that high debt levels are inhibiting the policy response, and U.S. trade uncertainty remains a headwind. Currently mixed health of property markets remains key to China’s outlook.</a:t>
            </a:r>
          </a:p>
          <a:p>
            <a:pPr marL="171450" indent="-171450">
              <a:buFont typeface="Arial" panose="020B0604020202020204" pitchFamily="34" charset="0"/>
              <a:buChar char="•"/>
            </a:pPr>
            <a:endParaRPr lang="en-AU" dirty="0"/>
          </a:p>
          <a:p>
            <a:pPr marL="171450" indent="-171450">
              <a:buFont typeface="Arial" panose="020B0604020202020204" pitchFamily="34" charset="0"/>
              <a:buChar char="•"/>
            </a:pPr>
            <a:r>
              <a:rPr lang="en-AU" dirty="0"/>
              <a:t>The Chinese economy advanced 6.2 percent year-on-year in the second quarter of 2019, slowing from a 6.4 percent expansion in the previous three-month period and matching market expectations. It was the lowest growth rate since the first quarter of 1992, amid ongoing trade tensions with the US, weakening global demand and alarming off-balance-sheet borrowings by local governments. </a:t>
            </a:r>
          </a:p>
          <a:p>
            <a:pPr marL="171450" indent="-171450">
              <a:buFont typeface="Arial" panose="020B0604020202020204" pitchFamily="34" charset="0"/>
              <a:buChar char="•"/>
            </a:pPr>
            <a:r>
              <a:rPr lang="en-AU" dirty="0"/>
              <a:t>The Caixin China General Manufacturing PMI fell to 49.4 in June 2019 from 50.2 in the previous month, missing market expectations of 50.0. The latest reading pointed to the first contraction in factory activity since February, as new orders, overseas sales and output all declined amid persistent trade dispute with the US.</a:t>
            </a:r>
          </a:p>
          <a:p>
            <a:pPr marL="171450" indent="-171450">
              <a:buFont typeface="Arial" panose="020B0604020202020204" pitchFamily="34" charset="0"/>
              <a:buChar char="•"/>
            </a:pPr>
            <a:endParaRPr lang="en-AU" dirty="0"/>
          </a:p>
          <a:p>
            <a:pPr marL="171450" indent="-171450">
              <a:buFont typeface="Arial" panose="020B0604020202020204" pitchFamily="34" charset="0"/>
              <a:buChar char="•"/>
            </a:pPr>
            <a:endParaRPr lang="en-AU" dirty="0"/>
          </a:p>
        </p:txBody>
      </p:sp>
      <p:sp>
        <p:nvSpPr>
          <p:cNvPr id="4" name="Slide Number Placeholder 3"/>
          <p:cNvSpPr>
            <a:spLocks noGrp="1"/>
          </p:cNvSpPr>
          <p:nvPr>
            <p:ph type="sldNum" sz="quarter" idx="10"/>
          </p:nvPr>
        </p:nvSpPr>
        <p:spPr/>
        <p:txBody>
          <a:bodyPr/>
          <a:lstStyle/>
          <a:p>
            <a:fld id="{C298D6C9-8E09-4761-9DA1-DBF178FF0471}" type="slidenum">
              <a:rPr lang="en-AU" smtClean="0"/>
              <a:t>62</a:t>
            </a:fld>
            <a:endParaRPr lang="en-AU"/>
          </a:p>
        </p:txBody>
      </p:sp>
    </p:spTree>
    <p:extLst>
      <p:ext uri="{BB962C8B-B14F-4D97-AF65-F5344CB8AC3E}">
        <p14:creationId xmlns:p14="http://schemas.microsoft.com/office/powerpoint/2010/main" val="149594506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0" dirty="0"/>
              <a:t>Economic data out of Australia has been broadly stable, however inflation continues to lack momentum, unemployment potentially softening and consumer sentiment weakening. The potential for further rate cuts remains elevated as the RBA is committed to achieving its 2-3% inflation target. </a:t>
            </a:r>
          </a:p>
          <a:p>
            <a:endParaRPr lang="en-AU" b="1" dirty="0"/>
          </a:p>
          <a:p>
            <a:r>
              <a:rPr lang="en-AU" b="1" dirty="0"/>
              <a:t>Economy </a:t>
            </a:r>
          </a:p>
          <a:p>
            <a:pPr marL="171450" indent="-171450">
              <a:buFont typeface="Arial" panose="020B0604020202020204" pitchFamily="34" charset="0"/>
              <a:buChar char="•"/>
            </a:pPr>
            <a:r>
              <a:rPr lang="en-AU" dirty="0"/>
              <a:t>The Australian economy advanced a seasonally adjusted 0.4 percent in the March quarter of 2018, accelerating from a 0.2 percent expansion in the previous period but missing market consensus of 0.5 percent. A rise in government spending and a rebound in exports offset a slowdown in household consumption and a decline in fixed investment.</a:t>
            </a:r>
          </a:p>
          <a:p>
            <a:pPr marL="171450" indent="-171450">
              <a:buFont typeface="Arial" panose="020B0604020202020204" pitchFamily="34" charset="0"/>
              <a:buChar char="•"/>
            </a:pPr>
            <a:r>
              <a:rPr lang="en-AU" dirty="0"/>
              <a:t>The annual inflation rate in Australia rose to 1.6 percent in the June quarter 2019 from a 2-1/2-year low of 1.3 percent in the previous period. The latest CPI reading was above market consensus of 1.5 percent, as food inflation hit its highest in near five years while transport prices picked up strongly. Core inflation has been week </a:t>
            </a:r>
          </a:p>
          <a:p>
            <a:pPr marL="171450" indent="-171450">
              <a:buFont typeface="Arial" panose="020B0604020202020204" pitchFamily="34" charset="0"/>
              <a:buChar char="•"/>
            </a:pPr>
            <a:r>
              <a:rPr lang="en-AU" dirty="0"/>
              <a:t>Australia's seasonally adjusted unemployment rate was unchanged at 5.2 percent in June 2019, remaining at its highest level since August last year and matching market expectations. The economy added only 500 jobs while the number of unemployed increased by 6,600. </a:t>
            </a:r>
          </a:p>
          <a:p>
            <a:pPr marL="171450" indent="-171450">
              <a:buFont typeface="Arial" panose="020B0604020202020204" pitchFamily="34" charset="0"/>
              <a:buChar char="•"/>
            </a:pPr>
            <a:r>
              <a:rPr lang="en-AU" dirty="0"/>
              <a:t>The Melbourne Institute and Westpac Bank Consumer Sentiment Index for Australia declined by 4.1 percent month-over-month to 96.5 in July 2019 from 101.3 in the previous month. It was the lowest reading since August 2017, as concerns regarding the Australian economy outlook and prospects for family finances outweighed any near term support from the prospect of lower interest rates and tax relief. </a:t>
            </a:r>
          </a:p>
          <a:p>
            <a:pPr marL="171450" indent="-171450">
              <a:buFont typeface="Arial" panose="020B0604020202020204" pitchFamily="34" charset="0"/>
              <a:buChar char="•"/>
            </a:pPr>
            <a:r>
              <a:rPr lang="en-AU" dirty="0"/>
              <a:t>Retail trade in Australia increased by 0.1 percent month-over-month in May 2019, following a 0.1 percent fall in the previous month but below market expectations of 0.2 percent gain. </a:t>
            </a:r>
          </a:p>
          <a:p>
            <a:pPr marL="0" indent="0">
              <a:buFont typeface="Arial" panose="020B0604020202020204" pitchFamily="34" charset="0"/>
              <a:buNone/>
            </a:pPr>
            <a:endParaRPr lang="en-AU" dirty="0"/>
          </a:p>
          <a:p>
            <a:pPr marL="0" indent="0">
              <a:buFont typeface="Arial" panose="020B0604020202020204" pitchFamily="34" charset="0"/>
              <a:buNone/>
            </a:pPr>
            <a:r>
              <a:rPr lang="en-AU" b="1" dirty="0"/>
              <a:t>Central Bank</a:t>
            </a:r>
          </a:p>
          <a:p>
            <a:pPr marL="171450" indent="-171450">
              <a:buFont typeface="Arial" panose="020B0604020202020204" pitchFamily="34" charset="0"/>
              <a:buChar char="•"/>
            </a:pPr>
            <a:r>
              <a:rPr lang="en-AU" dirty="0"/>
              <a:t>The Reserve Bank of Australia (RBA) accommodated for two rate cuts over the quarter, reaching a record low of 1.00% at its July meeting, down 50 basis points since May. This expansion in monetary policy by the RBA hopes to boost employment growth and maintain inflation within its medium-term target. </a:t>
            </a:r>
          </a:p>
          <a:p>
            <a:pPr marL="171450" indent="-171450">
              <a:buFont typeface="Arial" panose="020B0604020202020204" pitchFamily="34" charset="0"/>
              <a:buChar char="•"/>
            </a:pPr>
            <a:r>
              <a:rPr lang="en-AU" b="0" dirty="0"/>
              <a:t>The labour market remains a key area of concern, with the RBA downgrading its central estimate of NAIRU (non-accelerating inflation rate of unemployment) and seeing more spare capacity in the labour market than previously thought. </a:t>
            </a:r>
          </a:p>
        </p:txBody>
      </p:sp>
      <p:sp>
        <p:nvSpPr>
          <p:cNvPr id="4" name="Slide Number Placeholder 3"/>
          <p:cNvSpPr>
            <a:spLocks noGrp="1"/>
          </p:cNvSpPr>
          <p:nvPr>
            <p:ph type="sldNum" sz="quarter" idx="10"/>
          </p:nvPr>
        </p:nvSpPr>
        <p:spPr/>
        <p:txBody>
          <a:bodyPr/>
          <a:lstStyle/>
          <a:p>
            <a:fld id="{C298D6C9-8E09-4761-9DA1-DBF178FF0471}" type="slidenum">
              <a:rPr lang="en-AU" smtClean="0"/>
              <a:t>63</a:t>
            </a:fld>
            <a:endParaRPr lang="en-AU"/>
          </a:p>
        </p:txBody>
      </p:sp>
    </p:spTree>
    <p:extLst>
      <p:ext uri="{BB962C8B-B14F-4D97-AF65-F5344CB8AC3E}">
        <p14:creationId xmlns:p14="http://schemas.microsoft.com/office/powerpoint/2010/main" val="327867349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298D6C9-8E09-4761-9DA1-DBF178FF0471}" type="slidenum">
              <a:rPr lang="en-AU" smtClean="0"/>
              <a:t>64</a:t>
            </a:fld>
            <a:endParaRPr lang="en-AU"/>
          </a:p>
        </p:txBody>
      </p:sp>
    </p:spTree>
    <p:extLst>
      <p:ext uri="{BB962C8B-B14F-4D97-AF65-F5344CB8AC3E}">
        <p14:creationId xmlns:p14="http://schemas.microsoft.com/office/powerpoint/2010/main" val="235315668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65</a:t>
            </a:fld>
            <a:endParaRPr lang="en-AU"/>
          </a:p>
        </p:txBody>
      </p:sp>
    </p:spTree>
    <p:extLst>
      <p:ext uri="{BB962C8B-B14F-4D97-AF65-F5344CB8AC3E}">
        <p14:creationId xmlns:p14="http://schemas.microsoft.com/office/powerpoint/2010/main" val="330171098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66</a:t>
            </a:fld>
            <a:endParaRPr lang="en-AU"/>
          </a:p>
        </p:txBody>
      </p:sp>
    </p:spTree>
    <p:extLst>
      <p:ext uri="{BB962C8B-B14F-4D97-AF65-F5344CB8AC3E}">
        <p14:creationId xmlns:p14="http://schemas.microsoft.com/office/powerpoint/2010/main" val="337579443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67</a:t>
            </a:fld>
            <a:endParaRPr lang="en-AU"/>
          </a:p>
        </p:txBody>
      </p:sp>
    </p:spTree>
    <p:extLst>
      <p:ext uri="{BB962C8B-B14F-4D97-AF65-F5344CB8AC3E}">
        <p14:creationId xmlns:p14="http://schemas.microsoft.com/office/powerpoint/2010/main" val="387512867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68</a:t>
            </a:fld>
            <a:endParaRPr lang="en-AU"/>
          </a:p>
        </p:txBody>
      </p:sp>
    </p:spTree>
    <p:extLst>
      <p:ext uri="{BB962C8B-B14F-4D97-AF65-F5344CB8AC3E}">
        <p14:creationId xmlns:p14="http://schemas.microsoft.com/office/powerpoint/2010/main" val="107501543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298D6C9-8E09-4761-9DA1-DBF178FF0471}" type="slidenum">
              <a:rPr lang="en-AU" smtClean="0"/>
              <a:t>69</a:t>
            </a:fld>
            <a:endParaRPr lang="en-AU"/>
          </a:p>
        </p:txBody>
      </p:sp>
    </p:spTree>
    <p:extLst>
      <p:ext uri="{BB962C8B-B14F-4D97-AF65-F5344CB8AC3E}">
        <p14:creationId xmlns:p14="http://schemas.microsoft.com/office/powerpoint/2010/main" val="27135255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70</a:t>
            </a:fld>
            <a:endParaRPr lang="en-AU"/>
          </a:p>
        </p:txBody>
      </p:sp>
    </p:spTree>
    <p:extLst>
      <p:ext uri="{BB962C8B-B14F-4D97-AF65-F5344CB8AC3E}">
        <p14:creationId xmlns:p14="http://schemas.microsoft.com/office/powerpoint/2010/main" val="6219954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spcBef>
                <a:spcPts val="1000"/>
              </a:spcBef>
              <a:spcAft>
                <a:spcPts val="800"/>
              </a:spcAft>
              <a:buClr>
                <a:schemeClr val="tx1"/>
              </a:buClr>
              <a:buFont typeface="Arial" panose="020B0604020202020204" pitchFamily="34" charset="0"/>
              <a:buNone/>
            </a:pPr>
            <a:r>
              <a:rPr lang="en-AU" sz="1200" dirty="0">
                <a:latin typeface="Arial Nova Light" panose="020B0304020202020204" pitchFamily="34" charset="0"/>
              </a:rPr>
              <a:t>After nearly 12 years the Australian share market is above its November 2007 pre-Global Financial Crisis (GFC) high. Potentially still tailwinds</a:t>
            </a:r>
          </a:p>
          <a:p>
            <a:pPr marL="171450" indent="-171450" algn="just">
              <a:spcBef>
                <a:spcPts val="1000"/>
              </a:spcBef>
              <a:spcAft>
                <a:spcPts val="800"/>
              </a:spcAft>
              <a:buClr>
                <a:schemeClr val="tx1"/>
              </a:buClr>
              <a:buFont typeface="Arial" panose="020B0604020202020204" pitchFamily="34" charset="0"/>
              <a:buChar char="•"/>
            </a:pPr>
            <a:r>
              <a:rPr lang="en-AU" sz="1200" dirty="0">
                <a:solidFill>
                  <a:srgbClr val="FF0000"/>
                </a:solidFill>
                <a:highlight>
                  <a:srgbClr val="FFFF00"/>
                </a:highlight>
                <a:latin typeface="Arial Nova Light" panose="020B0304020202020204" pitchFamily="34" charset="0"/>
              </a:rPr>
              <a:t>Commodity prices starting rise (iron ore)</a:t>
            </a:r>
          </a:p>
          <a:p>
            <a:pPr marL="171450" indent="-171450" algn="just">
              <a:spcBef>
                <a:spcPts val="1000"/>
              </a:spcBef>
              <a:spcAft>
                <a:spcPts val="800"/>
              </a:spcAft>
              <a:buClr>
                <a:schemeClr val="tx1"/>
              </a:buClr>
              <a:buFont typeface="Arial" panose="020B0604020202020204" pitchFamily="34" charset="0"/>
              <a:buChar char="•"/>
            </a:pPr>
            <a:r>
              <a:rPr lang="en-AU" sz="1200" dirty="0">
                <a:latin typeface="Arial Nova Light" panose="020B0304020202020204" pitchFamily="34" charset="0"/>
              </a:rPr>
              <a:t>RBA easing bias</a:t>
            </a:r>
          </a:p>
          <a:p>
            <a:pPr marL="171450" indent="-171450" algn="just">
              <a:spcBef>
                <a:spcPts val="1000"/>
              </a:spcBef>
              <a:spcAft>
                <a:spcPts val="800"/>
              </a:spcAft>
              <a:buClr>
                <a:schemeClr val="tx1"/>
              </a:buClr>
              <a:buFont typeface="Arial" panose="020B0604020202020204" pitchFamily="34" charset="0"/>
              <a:buChar char="•"/>
            </a:pPr>
            <a:r>
              <a:rPr lang="en-AU" sz="1200" dirty="0">
                <a:latin typeface="Arial Nova Light" panose="020B0304020202020204" pitchFamily="34" charset="0"/>
              </a:rPr>
              <a:t>Concerns surrounding banks and property prices have receded </a:t>
            </a:r>
          </a:p>
          <a:p>
            <a:pPr marL="0" indent="0" algn="just">
              <a:spcBef>
                <a:spcPts val="1000"/>
              </a:spcBef>
              <a:spcAft>
                <a:spcPts val="800"/>
              </a:spcAft>
              <a:buClr>
                <a:schemeClr val="tx1"/>
              </a:buClr>
              <a:buFont typeface="Arial" panose="020B0604020202020204" pitchFamily="34" charset="0"/>
              <a:buNone/>
            </a:pPr>
            <a:endParaRPr lang="en-AU" sz="1200" dirty="0">
              <a:latin typeface="Arial Nova Light" panose="020B0304020202020204" pitchFamily="34" charset="0"/>
            </a:endParaRPr>
          </a:p>
          <a:p>
            <a:pPr marL="0" indent="0" algn="just">
              <a:spcBef>
                <a:spcPts val="1000"/>
              </a:spcBef>
              <a:spcAft>
                <a:spcPts val="800"/>
              </a:spcAft>
              <a:buClr>
                <a:schemeClr val="tx1"/>
              </a:buClr>
              <a:buFont typeface="Arial" panose="020B0604020202020204" pitchFamily="34" charset="0"/>
              <a:buNone/>
            </a:pPr>
            <a:r>
              <a:rPr lang="en-AU" sz="1200" dirty="0">
                <a:latin typeface="Arial Nova Light" panose="020B0304020202020204" pitchFamily="34" charset="0"/>
              </a:rPr>
              <a:t>Over the quarter</a:t>
            </a:r>
          </a:p>
          <a:p>
            <a:pPr marL="285750" indent="-285750" algn="just">
              <a:spcBef>
                <a:spcPts val="1000"/>
              </a:spcBef>
              <a:spcAft>
                <a:spcPts val="800"/>
              </a:spcAft>
              <a:buClr>
                <a:schemeClr val="tx1"/>
              </a:buClr>
              <a:buFont typeface="Arial" panose="020B0604020202020204" pitchFamily="34" charset="0"/>
              <a:buChar char="•"/>
            </a:pPr>
            <a:r>
              <a:rPr lang="en-AU" sz="1200" dirty="0">
                <a:latin typeface="Arial Nova Light" panose="020B0304020202020204" pitchFamily="34" charset="0"/>
              </a:rPr>
              <a:t>Australian equities rose in parallel with global equity markets, albeit not to the same extent.</a:t>
            </a:r>
          </a:p>
          <a:p>
            <a:pPr marL="285750" indent="-285750" algn="just">
              <a:spcBef>
                <a:spcPts val="1000"/>
              </a:spcBef>
              <a:spcAft>
                <a:spcPts val="800"/>
              </a:spcAft>
              <a:buClr>
                <a:schemeClr val="tx1"/>
              </a:buClr>
              <a:buFont typeface="Arial" panose="020B0604020202020204" pitchFamily="34" charset="0"/>
              <a:buChar char="•"/>
            </a:pPr>
            <a:r>
              <a:rPr lang="en-AU" sz="1200" dirty="0"/>
              <a:t>Australian shares were up 8.05% over the quarter, as measured by the S&amp;P/ASX 300 Accumulation Index. </a:t>
            </a:r>
          </a:p>
          <a:p>
            <a:pPr marL="285750" indent="-285750" algn="just">
              <a:spcBef>
                <a:spcPts val="1000"/>
              </a:spcBef>
              <a:spcAft>
                <a:spcPts val="800"/>
              </a:spcAft>
              <a:buClr>
                <a:schemeClr val="tx1"/>
              </a:buClr>
              <a:buFont typeface="Arial" panose="020B0604020202020204" pitchFamily="34" charset="0"/>
              <a:buChar char="•"/>
            </a:pPr>
            <a:r>
              <a:rPr lang="en-AU" sz="1200" dirty="0">
                <a:latin typeface="Arial Nova Light" panose="020B0304020202020204" pitchFamily="34" charset="0"/>
              </a:rPr>
              <a:t>In terms of market capitalisation, large companies generally outperformed smaller companies.</a:t>
            </a:r>
          </a:p>
          <a:p>
            <a:pPr marL="285750" indent="-285750" algn="just">
              <a:spcBef>
                <a:spcPts val="1000"/>
              </a:spcBef>
              <a:spcAft>
                <a:spcPts val="800"/>
              </a:spcAft>
              <a:buClr>
                <a:schemeClr val="tx1"/>
              </a:buClr>
              <a:buFont typeface="Arial" panose="020B0604020202020204" pitchFamily="34" charset="0"/>
              <a:buChar char="•"/>
            </a:pPr>
            <a:r>
              <a:rPr lang="en-AU" sz="1200" dirty="0">
                <a:latin typeface="Arial Nova Light" panose="020B0304020202020204" pitchFamily="34" charset="0"/>
              </a:rPr>
              <a:t>All sectors, except for energy, were up for the quarter, with telecommunications and healthcare stocks contributing the most to the market rise.. </a:t>
            </a:r>
          </a:p>
          <a:p>
            <a:endParaRPr lang="en-AU" dirty="0"/>
          </a:p>
        </p:txBody>
      </p:sp>
      <p:sp>
        <p:nvSpPr>
          <p:cNvPr id="4" name="Slide Number Placeholder 3"/>
          <p:cNvSpPr>
            <a:spLocks noGrp="1"/>
          </p:cNvSpPr>
          <p:nvPr>
            <p:ph type="sldNum" sz="quarter" idx="10"/>
          </p:nvPr>
        </p:nvSpPr>
        <p:spPr/>
        <p:txBody>
          <a:bodyPr/>
          <a:lstStyle/>
          <a:p>
            <a:fld id="{C298D6C9-8E09-4761-9DA1-DBF178FF0471}" type="slidenum">
              <a:rPr lang="en-AU" smtClean="0"/>
              <a:t>8</a:t>
            </a:fld>
            <a:endParaRPr lang="en-AU"/>
          </a:p>
        </p:txBody>
      </p:sp>
    </p:spTree>
    <p:extLst>
      <p:ext uri="{BB962C8B-B14F-4D97-AF65-F5344CB8AC3E}">
        <p14:creationId xmlns:p14="http://schemas.microsoft.com/office/powerpoint/2010/main" val="257348900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71</a:t>
            </a:fld>
            <a:endParaRPr lang="en-AU"/>
          </a:p>
        </p:txBody>
      </p:sp>
    </p:spTree>
    <p:extLst>
      <p:ext uri="{BB962C8B-B14F-4D97-AF65-F5344CB8AC3E}">
        <p14:creationId xmlns:p14="http://schemas.microsoft.com/office/powerpoint/2010/main" val="213514029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C298D6C9-8E09-4761-9DA1-DBF178FF0471}" type="slidenum">
              <a:rPr lang="en-AU" smtClean="0"/>
              <a:t>72</a:t>
            </a:fld>
            <a:endParaRPr lang="en-AU"/>
          </a:p>
        </p:txBody>
      </p:sp>
    </p:spTree>
    <p:extLst>
      <p:ext uri="{BB962C8B-B14F-4D97-AF65-F5344CB8AC3E}">
        <p14:creationId xmlns:p14="http://schemas.microsoft.com/office/powerpoint/2010/main" val="37021217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gn="just">
              <a:spcBef>
                <a:spcPts val="1000"/>
              </a:spcBef>
              <a:spcAft>
                <a:spcPts val="800"/>
              </a:spcAft>
              <a:buClr>
                <a:schemeClr val="tx1"/>
              </a:buClr>
              <a:buFont typeface="Arial" panose="020B0604020202020204" pitchFamily="34" charset="0"/>
              <a:buChar char="•"/>
            </a:pPr>
            <a:r>
              <a:rPr lang="en-AU" sz="1200" dirty="0">
                <a:latin typeface="Arial Nova Light" panose="020B0304020202020204" pitchFamily="34" charset="0"/>
              </a:rPr>
              <a:t>Despite a steep fall in May, global equity markets posted strong gains in the second quarter, supported by dovish central banks and easing in geopolitical tensions. </a:t>
            </a:r>
          </a:p>
          <a:p>
            <a:pPr marL="285750" indent="-285750" algn="just">
              <a:spcBef>
                <a:spcPts val="1000"/>
              </a:spcBef>
              <a:spcAft>
                <a:spcPts val="800"/>
              </a:spcAft>
              <a:buClr>
                <a:schemeClr val="tx1"/>
              </a:buClr>
              <a:buFont typeface="Arial" panose="020B0604020202020204" pitchFamily="34" charset="0"/>
              <a:buChar char="•"/>
            </a:pPr>
            <a:r>
              <a:rPr lang="en-AU" sz="1200" dirty="0"/>
              <a:t>The US market was the standout performer, with the S&amp;P 500 reaching a record high during the quarter. </a:t>
            </a:r>
          </a:p>
          <a:p>
            <a:pPr marL="285750" indent="-285750" algn="just">
              <a:spcBef>
                <a:spcPts val="1000"/>
              </a:spcBef>
              <a:spcAft>
                <a:spcPts val="800"/>
              </a:spcAft>
              <a:buClr>
                <a:schemeClr val="tx1"/>
              </a:buClr>
              <a:buFont typeface="Arial" panose="020B0604020202020204" pitchFamily="34" charset="0"/>
              <a:buChar char="•"/>
            </a:pPr>
            <a:r>
              <a:rPr lang="en-AU" sz="1200" dirty="0"/>
              <a:t>At a sector level, information technology and financial stocks were the best performing, while the energy and healthcare sectors lagged. </a:t>
            </a:r>
          </a:p>
          <a:p>
            <a:pPr marL="285750" indent="-285750" algn="just">
              <a:spcBef>
                <a:spcPts val="1000"/>
              </a:spcBef>
              <a:spcAft>
                <a:spcPts val="800"/>
              </a:spcAft>
              <a:buClr>
                <a:schemeClr val="tx1"/>
              </a:buClr>
              <a:buFont typeface="Arial" panose="020B0604020202020204" pitchFamily="34" charset="0"/>
              <a:buChar char="•"/>
            </a:pPr>
            <a:r>
              <a:rPr lang="en-AU" sz="1200" dirty="0">
                <a:latin typeface="Arial Nova Light" panose="020B0304020202020204" pitchFamily="34" charset="0"/>
              </a:rPr>
              <a:t>Emerging Market equities underperformed their developed counterparts, as trade concerns weighed on China and the broader Asian region. </a:t>
            </a:r>
          </a:p>
          <a:p>
            <a:endParaRPr lang="en-AU" dirty="0"/>
          </a:p>
        </p:txBody>
      </p:sp>
      <p:sp>
        <p:nvSpPr>
          <p:cNvPr id="4" name="Slide Number Placeholder 3"/>
          <p:cNvSpPr>
            <a:spLocks noGrp="1"/>
          </p:cNvSpPr>
          <p:nvPr>
            <p:ph type="sldNum" sz="quarter" idx="10"/>
          </p:nvPr>
        </p:nvSpPr>
        <p:spPr/>
        <p:txBody>
          <a:bodyPr/>
          <a:lstStyle/>
          <a:p>
            <a:fld id="{C298D6C9-8E09-4761-9DA1-DBF178FF0471}" type="slidenum">
              <a:rPr lang="en-AU" smtClean="0"/>
              <a:t>9</a:t>
            </a:fld>
            <a:endParaRPr lang="en-AU" dirty="0"/>
          </a:p>
        </p:txBody>
      </p:sp>
    </p:spTree>
    <p:extLst>
      <p:ext uri="{BB962C8B-B14F-4D97-AF65-F5344CB8AC3E}">
        <p14:creationId xmlns:p14="http://schemas.microsoft.com/office/powerpoint/2010/main" val="25070884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298D6C9-8E09-4761-9DA1-DBF178FF0471}" type="slidenum">
              <a:rPr lang="en-AU" smtClean="0"/>
              <a:t>10</a:t>
            </a:fld>
            <a:endParaRPr lang="en-AU" dirty="0"/>
          </a:p>
        </p:txBody>
      </p:sp>
    </p:spTree>
    <p:extLst>
      <p:ext uri="{BB962C8B-B14F-4D97-AF65-F5344CB8AC3E}">
        <p14:creationId xmlns:p14="http://schemas.microsoft.com/office/powerpoint/2010/main" val="8969639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27B20E1-840A-44E0-A221-D6BBCCB564A1}"/>
              </a:ext>
            </a:extLst>
          </p:cNvPr>
          <p:cNvSpPr>
            <a:spLocks noGrp="1"/>
          </p:cNvSpPr>
          <p:nvPr>
            <p:ph type="title"/>
          </p:nvPr>
        </p:nvSpPr>
        <p:spPr>
          <a:xfrm>
            <a:off x="874225" y="603417"/>
            <a:ext cx="10375232" cy="517191"/>
          </a:xfrm>
          <a:prstGeom prst="rect">
            <a:avLst/>
          </a:prstGeom>
        </p:spPr>
        <p:txBody>
          <a:bodyPr/>
          <a:lstStyle>
            <a:lvl1pPr>
              <a:defRPr lang="en-AU" sz="2800" b="1" kern="1200" dirty="0" smtClean="0">
                <a:solidFill>
                  <a:srgbClr val="1F435B"/>
                </a:solidFill>
                <a:latin typeface="Segoe UI" panose="020B0502040204020203" pitchFamily="34" charset="0"/>
                <a:ea typeface="+mn-ea"/>
                <a:cs typeface="Segoe UI" panose="020B0502040204020203" pitchFamily="34" charset="0"/>
              </a:defRPr>
            </a:lvl1pPr>
          </a:lstStyle>
          <a:p>
            <a:r>
              <a:rPr lang="en-US"/>
              <a:t>Click to edit Master title style</a:t>
            </a:r>
            <a:endParaRPr lang="en-AU"/>
          </a:p>
        </p:txBody>
      </p:sp>
      <p:sp>
        <p:nvSpPr>
          <p:cNvPr id="4" name="Text Placeholder 3">
            <a:extLst>
              <a:ext uri="{FF2B5EF4-FFF2-40B4-BE49-F238E27FC236}">
                <a16:creationId xmlns:a16="http://schemas.microsoft.com/office/drawing/2014/main" xmlns="" id="{ACAC3D81-7434-42BD-AD6B-571B5F77B010}"/>
              </a:ext>
            </a:extLst>
          </p:cNvPr>
          <p:cNvSpPr>
            <a:spLocks noGrp="1"/>
          </p:cNvSpPr>
          <p:nvPr>
            <p:ph type="body" sz="quarter" idx="10" hasCustomPrompt="1"/>
          </p:nvPr>
        </p:nvSpPr>
        <p:spPr>
          <a:xfrm>
            <a:off x="874225" y="1369107"/>
            <a:ext cx="10375232" cy="2286000"/>
          </a:xfrm>
          <a:prstGeom prst="rect">
            <a:avLst/>
          </a:prstGeom>
        </p:spPr>
        <p:txBody>
          <a:bodyPr/>
          <a:lstStyle>
            <a:lvl1pPr>
              <a:lnSpc>
                <a:spcPct val="100000"/>
              </a:lnSpc>
              <a:spcAft>
                <a:spcPts val="800"/>
              </a:spcAft>
              <a:buClr>
                <a:srgbClr val="6F6F6F"/>
              </a:buClr>
              <a:defRPr sz="1800">
                <a:solidFill>
                  <a:schemeClr val="tx2">
                    <a:lumMod val="75000"/>
                  </a:schemeClr>
                </a:solidFill>
                <a:latin typeface="Arial Nova Light" panose="020B0304020202020204" pitchFamily="34" charset="0"/>
              </a:defRPr>
            </a:lvl1pPr>
            <a:lvl2pPr marL="685800" indent="-228600">
              <a:lnSpc>
                <a:spcPct val="100000"/>
              </a:lnSpc>
              <a:spcAft>
                <a:spcPts val="800"/>
              </a:spcAft>
              <a:buClr>
                <a:srgbClr val="6F6F6F"/>
              </a:buClr>
              <a:buFont typeface="Lato" panose="020F0502020204030203" pitchFamily="34" charset="0"/>
              <a:buChar char="−"/>
              <a:defRPr sz="1800">
                <a:solidFill>
                  <a:schemeClr val="tx2">
                    <a:lumMod val="75000"/>
                  </a:schemeClr>
                </a:solidFill>
                <a:latin typeface="Arial Nova Light" panose="020B0304020202020204" pitchFamily="34" charset="0"/>
              </a:defRPr>
            </a:lvl2pPr>
            <a:lvl3pPr marL="1257300" indent="-342900">
              <a:lnSpc>
                <a:spcPct val="100000"/>
              </a:lnSpc>
              <a:spcAft>
                <a:spcPts val="800"/>
              </a:spcAft>
              <a:buClr>
                <a:srgbClr val="6F6F6F"/>
              </a:buClr>
              <a:buFont typeface="Arial" panose="020B0604020202020204" pitchFamily="34" charset="0"/>
              <a:buChar char="•"/>
              <a:defRPr sz="1800">
                <a:solidFill>
                  <a:schemeClr val="tx2">
                    <a:lumMod val="75000"/>
                  </a:schemeClr>
                </a:solidFill>
                <a:latin typeface="Arial Nova Light" panose="020B0304020202020204" pitchFamily="34" charset="0"/>
              </a:defRPr>
            </a:lvl3pPr>
          </a:lstStyle>
          <a:p>
            <a:pPr lvl="0"/>
            <a:r>
              <a:rPr lang="en-US"/>
              <a:t>First level</a:t>
            </a:r>
          </a:p>
          <a:p>
            <a:pPr lvl="1"/>
            <a:r>
              <a:rPr lang="en-US"/>
              <a:t>Second level</a:t>
            </a:r>
          </a:p>
          <a:p>
            <a:pPr lvl="2"/>
            <a:r>
              <a:rPr lang="en-US"/>
              <a:t>Third level</a:t>
            </a:r>
          </a:p>
        </p:txBody>
      </p:sp>
    </p:spTree>
    <p:extLst>
      <p:ext uri="{BB962C8B-B14F-4D97-AF65-F5344CB8AC3E}">
        <p14:creationId xmlns:p14="http://schemas.microsoft.com/office/powerpoint/2010/main" val="35614547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27B20E1-840A-44E0-A221-D6BBCCB564A1}"/>
              </a:ext>
            </a:extLst>
          </p:cNvPr>
          <p:cNvSpPr>
            <a:spLocks noGrp="1"/>
          </p:cNvSpPr>
          <p:nvPr>
            <p:ph type="title"/>
          </p:nvPr>
        </p:nvSpPr>
        <p:spPr>
          <a:xfrm>
            <a:off x="874225" y="603417"/>
            <a:ext cx="10375232" cy="517191"/>
          </a:xfrm>
          <a:prstGeom prst="rect">
            <a:avLst/>
          </a:prstGeom>
        </p:spPr>
        <p:txBody>
          <a:bodyPr/>
          <a:lstStyle>
            <a:lvl1pPr>
              <a:defRPr lang="en-AU" sz="2800" b="1" kern="1200" dirty="0" smtClean="0">
                <a:solidFill>
                  <a:srgbClr val="1F435B"/>
                </a:solidFill>
                <a:latin typeface="Segoe UI" panose="020B0502040204020203" pitchFamily="34" charset="0"/>
                <a:ea typeface="+mn-ea"/>
                <a:cs typeface="Segoe UI" panose="020B0502040204020203" pitchFamily="34" charset="0"/>
              </a:defRPr>
            </a:lvl1pPr>
          </a:lstStyle>
          <a:p>
            <a:r>
              <a:rPr lang="en-US"/>
              <a:t>Click to edit Master title style</a:t>
            </a:r>
            <a:endParaRPr lang="en-AU"/>
          </a:p>
        </p:txBody>
      </p:sp>
    </p:spTree>
    <p:extLst>
      <p:ext uri="{BB962C8B-B14F-4D97-AF65-F5344CB8AC3E}">
        <p14:creationId xmlns:p14="http://schemas.microsoft.com/office/powerpoint/2010/main" val="1148605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350372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5_Custom Layout">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08457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Blank Slide">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xmlns="" id="{C830D6E3-FA68-4D50-8842-F1721CB9F33A}"/>
              </a:ext>
            </a:extLst>
          </p:cNvPr>
          <p:cNvSpPr>
            <a:spLocks noGrp="1"/>
          </p:cNvSpPr>
          <p:nvPr>
            <p:ph type="body" sz="quarter" idx="10" hasCustomPrompt="1"/>
          </p:nvPr>
        </p:nvSpPr>
        <p:spPr>
          <a:xfrm>
            <a:off x="874225" y="603417"/>
            <a:ext cx="8041175" cy="523220"/>
          </a:xfrm>
          <a:prstGeom prst="rect">
            <a:avLst/>
          </a:prstGeom>
        </p:spPr>
        <p:txBody>
          <a:bodyPr/>
          <a:lstStyle>
            <a:lvl1pPr marL="0" indent="0">
              <a:buNone/>
              <a:defRPr lang="en-AU" sz="2800" b="1" kern="1200" dirty="0" smtClean="0">
                <a:solidFill>
                  <a:srgbClr val="6F6F6F"/>
                </a:solidFill>
                <a:latin typeface="Segoe UI" panose="020B0502040204020203" pitchFamily="34" charset="0"/>
                <a:ea typeface="Segoe UI" panose="020B0502040204020203" pitchFamily="34" charset="0"/>
                <a:cs typeface="Segoe UI" panose="020B0502040204020203" pitchFamily="34" charset="0"/>
              </a:defRPr>
            </a:lvl1pPr>
          </a:lstStyle>
          <a:p>
            <a:pPr lvl="0"/>
            <a:r>
              <a:rPr lang="en-AU"/>
              <a:t>Title 1</a:t>
            </a:r>
          </a:p>
        </p:txBody>
      </p:sp>
    </p:spTree>
    <p:extLst>
      <p:ext uri="{BB962C8B-B14F-4D97-AF65-F5344CB8AC3E}">
        <p14:creationId xmlns:p14="http://schemas.microsoft.com/office/powerpoint/2010/main" val="4096160287"/>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gi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F4EB5E43-5BF8-4CB5-907C-3CB2A7E91038}"/>
              </a:ext>
            </a:extLst>
          </p:cNvPr>
          <p:cNvSpPr/>
          <p:nvPr userDrawn="1"/>
        </p:nvSpPr>
        <p:spPr>
          <a:xfrm>
            <a:off x="0" y="6343688"/>
            <a:ext cx="12192000" cy="514312"/>
          </a:xfrm>
          <a:prstGeom prst="rect">
            <a:avLst/>
          </a:prstGeom>
          <a:solidFill>
            <a:schemeClr val="bg1">
              <a:lumMod val="9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Page Number">
            <a:extLst>
              <a:ext uri="{FF2B5EF4-FFF2-40B4-BE49-F238E27FC236}">
                <a16:creationId xmlns:a16="http://schemas.microsoft.com/office/drawing/2014/main" xmlns="" id="{99B96E08-35CC-463D-B91D-BBF306685BAF}"/>
              </a:ext>
            </a:extLst>
          </p:cNvPr>
          <p:cNvSpPr txBox="1"/>
          <p:nvPr userDrawn="1"/>
        </p:nvSpPr>
        <p:spPr>
          <a:xfrm>
            <a:off x="11520988" y="6479906"/>
            <a:ext cx="325731" cy="230832"/>
          </a:xfrm>
          <a:prstGeom prst="rect">
            <a:avLst/>
          </a:prstGeom>
          <a:noFill/>
        </p:spPr>
        <p:txBody>
          <a:bodyPr wrap="none" rtlCol="0">
            <a:spAutoFit/>
          </a:bodyPr>
          <a:lstStyle/>
          <a:p>
            <a:pPr algn="ctr"/>
            <a:fld id="{E2B7E303-D710-48D2-A56C-BFA679997294}" type="slidenum">
              <a:rPr lang="en-US" sz="900" smtClean="0">
                <a:solidFill>
                  <a:schemeClr val="tx1">
                    <a:lumMod val="50000"/>
                    <a:lumOff val="50000"/>
                  </a:schemeClr>
                </a:solidFill>
                <a:latin typeface="Roboto"/>
                <a:ea typeface="Open Sans" panose="020B0606030504020204" pitchFamily="34" charset="0"/>
                <a:cs typeface="Open Sans" panose="020B0606030504020204" pitchFamily="34" charset="0"/>
              </a:rPr>
              <a:t>‹#›</a:t>
            </a:fld>
            <a:endParaRPr lang="en-US" sz="900">
              <a:solidFill>
                <a:schemeClr val="tx1">
                  <a:lumMod val="50000"/>
                  <a:lumOff val="50000"/>
                </a:schemeClr>
              </a:solidFill>
              <a:latin typeface="Roboto"/>
              <a:ea typeface="Open Sans" panose="020B0606030504020204" pitchFamily="34" charset="0"/>
              <a:cs typeface="Open Sans" panose="020B0606030504020204" pitchFamily="34" charset="0"/>
            </a:endParaRPr>
          </a:p>
        </p:txBody>
      </p:sp>
      <p:pic>
        <p:nvPicPr>
          <p:cNvPr id="4" name="Picture 3">
            <a:extLst>
              <a:ext uri="{FF2B5EF4-FFF2-40B4-BE49-F238E27FC236}">
                <a16:creationId xmlns:a16="http://schemas.microsoft.com/office/drawing/2014/main" xmlns="" id="{85A19022-ACC7-44E2-8A53-827A80F7711C}"/>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294312" y="6404070"/>
            <a:ext cx="803165" cy="382505"/>
          </a:xfrm>
          <a:prstGeom prst="rect">
            <a:avLst/>
          </a:prstGeom>
        </p:spPr>
      </p:pic>
    </p:spTree>
    <p:extLst>
      <p:ext uri="{BB962C8B-B14F-4D97-AF65-F5344CB8AC3E}">
        <p14:creationId xmlns:p14="http://schemas.microsoft.com/office/powerpoint/2010/main" val="3348671967"/>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chart" Target="../charts/chart6.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chart" Target="../charts/chart8.xml"/></Relationships>
</file>

<file path=ppt/slides/_rels/slide1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4.xml"/><Relationship Id="rId7" Type="http://schemas.openxmlformats.org/officeDocument/2006/relationships/slide" Target="slide51.xml"/><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slide" Target="slide16.xml"/><Relationship Id="rId5" Type="http://schemas.openxmlformats.org/officeDocument/2006/relationships/slide" Target="slide45.xml"/><Relationship Id="rId10" Type="http://schemas.openxmlformats.org/officeDocument/2006/relationships/slide" Target="slide56.xml"/><Relationship Id="rId4" Type="http://schemas.openxmlformats.org/officeDocument/2006/relationships/slide" Target="slide47.xml"/><Relationship Id="rId9" Type="http://schemas.openxmlformats.org/officeDocument/2006/relationships/slide" Target="slide25.xml"/></Relationships>
</file>

<file path=ppt/slides/_rels/slide30.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57.xml"/><Relationship Id="rId1" Type="http://schemas.openxmlformats.org/officeDocument/2006/relationships/slideLayout" Target="../slideLayouts/slideLayout5.xml"/><Relationship Id="rId4" Type="http://schemas.openxmlformats.org/officeDocument/2006/relationships/chart" Target="../charts/chart12.xml"/></Relationships>
</file>

<file path=ppt/slides/_rels/slide59.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chart" Target="../charts/chart2.xml"/></Relationships>
</file>

<file path=ppt/slides/_rels/slide60.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59.xml"/><Relationship Id="rId1" Type="http://schemas.openxmlformats.org/officeDocument/2006/relationships/slideLayout" Target="../slideLayouts/slideLayout5.xml"/><Relationship Id="rId4" Type="http://schemas.openxmlformats.org/officeDocument/2006/relationships/chart" Target="../charts/chart15.xml"/></Relationships>
</file>

<file path=ppt/slides/_rels/slide6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0.xml"/><Relationship Id="rId1" Type="http://schemas.openxmlformats.org/officeDocument/2006/relationships/slideLayout" Target="../slideLayouts/slideLayout5.xml"/><Relationship Id="rId4" Type="http://schemas.openxmlformats.org/officeDocument/2006/relationships/image" Target="../media/image17.png"/></Relationships>
</file>

<file path=ppt/slides/_rels/slide62.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61.xml"/><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6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2.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6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3.xml"/><Relationship Id="rId1" Type="http://schemas.openxmlformats.org/officeDocument/2006/relationships/slideLayout" Target="../slideLayouts/slideLayout5.xml"/><Relationship Id="rId4" Type="http://schemas.openxmlformats.org/officeDocument/2006/relationships/image" Target="../media/image22.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http://i1.cmail19.com/ei/d/50/BD4/5D6/csimport/bondetfs0701.123136.png" TargetMode="External"/><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http://i1.cmail19.com/ei/d/80/A8D/614/csimport/triplec.173351.png" TargetMode="External"/></Relationships>
</file>

<file path=ppt/slides/_rels/slide70.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162F3811-05F1-4A02-BA90-414E95465006}"/>
              </a:ext>
            </a:extLst>
          </p:cNvPr>
          <p:cNvSpPr/>
          <p:nvPr/>
        </p:nvSpPr>
        <p:spPr>
          <a:xfrm>
            <a:off x="1" y="2264366"/>
            <a:ext cx="12192000" cy="2329269"/>
          </a:xfrm>
          <a:prstGeom prst="rect">
            <a:avLst/>
          </a:prstGeom>
          <a:solidFill>
            <a:srgbClr val="00B4A9"/>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51" dirty="0"/>
          </a:p>
        </p:txBody>
      </p:sp>
      <p:sp>
        <p:nvSpPr>
          <p:cNvPr id="3" name="TextBox 2"/>
          <p:cNvSpPr txBox="1"/>
          <p:nvPr/>
        </p:nvSpPr>
        <p:spPr>
          <a:xfrm>
            <a:off x="2323497" y="2882697"/>
            <a:ext cx="9506038" cy="1169551"/>
          </a:xfrm>
          <a:prstGeom prst="rect">
            <a:avLst/>
          </a:prstGeom>
          <a:noFill/>
        </p:spPr>
        <p:txBody>
          <a:bodyPr wrap="square" rtlCol="0">
            <a:spAutoFit/>
          </a:bodyPr>
          <a:lstStyle/>
          <a:p>
            <a:pPr>
              <a:defRPr/>
            </a:pPr>
            <a:r>
              <a:rPr lang="en-US" sz="3500" b="1" dirty="0">
                <a:solidFill>
                  <a:schemeClr val="bg1"/>
                </a:solidFill>
                <a:latin typeface="Segoe UI" panose="020B0502040204020203" pitchFamily="34" charset="0"/>
                <a:ea typeface="Roboto" panose="02000000000000000000" pitchFamily="2" charset="0"/>
                <a:cs typeface="Segoe UI" panose="020B0502040204020203" pitchFamily="34" charset="0"/>
              </a:rPr>
              <a:t>Quarterly Insights &amp; Recommendations</a:t>
            </a:r>
          </a:p>
          <a:p>
            <a:pPr>
              <a:defRPr/>
            </a:pPr>
            <a:r>
              <a:rPr lang="en-US" sz="3500" b="1" dirty="0">
                <a:solidFill>
                  <a:schemeClr val="bg1"/>
                </a:solidFill>
                <a:latin typeface="Segoe UI" panose="020B0502040204020203" pitchFamily="34" charset="0"/>
                <a:cs typeface="Segoe UI" panose="020B0502040204020203" pitchFamily="34" charset="0"/>
              </a:rPr>
              <a:t>Integrity Financial Planners</a:t>
            </a:r>
          </a:p>
        </p:txBody>
      </p:sp>
      <p:pic>
        <p:nvPicPr>
          <p:cNvPr id="18" name="Picture 17">
            <a:extLst>
              <a:ext uri="{FF2B5EF4-FFF2-40B4-BE49-F238E27FC236}">
                <a16:creationId xmlns:a16="http://schemas.microsoft.com/office/drawing/2014/main" xmlns="" id="{BDC430F9-2BB8-4315-AEAC-CBED0B8C33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67208" y="220153"/>
            <a:ext cx="1285299" cy="612120"/>
          </a:xfrm>
          <a:prstGeom prst="rect">
            <a:avLst/>
          </a:prstGeom>
        </p:spPr>
      </p:pic>
      <p:sp>
        <p:nvSpPr>
          <p:cNvPr id="10" name="Rectangle 9">
            <a:extLst>
              <a:ext uri="{FF2B5EF4-FFF2-40B4-BE49-F238E27FC236}">
                <a16:creationId xmlns:a16="http://schemas.microsoft.com/office/drawing/2014/main" xmlns="" id="{69400DAF-2C82-4369-9AE6-5EB090399B80}"/>
              </a:ext>
            </a:extLst>
          </p:cNvPr>
          <p:cNvSpPr/>
          <p:nvPr/>
        </p:nvSpPr>
        <p:spPr>
          <a:xfrm>
            <a:off x="8654538" y="5416130"/>
            <a:ext cx="1597735" cy="336631"/>
          </a:xfrm>
          <a:prstGeom prst="rect">
            <a:avLst/>
          </a:prstGeom>
        </p:spPr>
        <p:txBody>
          <a:bodyPr wrap="square">
            <a:spAutoFit/>
          </a:bodyPr>
          <a:lstStyle/>
          <a:p>
            <a:pPr algn="r">
              <a:lnSpc>
                <a:spcPct val="107000"/>
              </a:lnSpc>
              <a:spcAft>
                <a:spcPts val="800"/>
              </a:spcAft>
              <a:defRPr/>
            </a:pPr>
            <a:r>
              <a:rPr lang="en-US" sz="1600" dirty="0">
                <a:solidFill>
                  <a:srgbClr val="54575D"/>
                </a:solidFill>
                <a:latin typeface="Segoe UI Light" panose="020B0502040204020203" pitchFamily="34" charset="0"/>
                <a:ea typeface="Calibri" panose="020F0502020204030204" pitchFamily="34" charset="0"/>
                <a:cs typeface="Segoe UI Light" panose="020B0502040204020203" pitchFamily="34" charset="0"/>
              </a:rPr>
              <a:t>August 2019</a:t>
            </a:r>
          </a:p>
        </p:txBody>
      </p:sp>
      <p:sp>
        <p:nvSpPr>
          <p:cNvPr id="2" name="Rectangle 1">
            <a:extLst>
              <a:ext uri="{FF2B5EF4-FFF2-40B4-BE49-F238E27FC236}">
                <a16:creationId xmlns:a16="http://schemas.microsoft.com/office/drawing/2014/main" xmlns="" id="{4D06BD57-821B-4AA0-9F42-9D202C66FE2A}"/>
              </a:ext>
            </a:extLst>
          </p:cNvPr>
          <p:cNvSpPr/>
          <p:nvPr/>
        </p:nvSpPr>
        <p:spPr>
          <a:xfrm>
            <a:off x="1059981" y="2264366"/>
            <a:ext cx="452675" cy="2329269"/>
          </a:xfrm>
          <a:prstGeom prst="rect">
            <a:avLst/>
          </a:prstGeom>
          <a:solidFill>
            <a:srgbClr val="007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51" dirty="0"/>
          </a:p>
        </p:txBody>
      </p:sp>
      <p:sp>
        <p:nvSpPr>
          <p:cNvPr id="9" name="Rectangle 8">
            <a:extLst>
              <a:ext uri="{FF2B5EF4-FFF2-40B4-BE49-F238E27FC236}">
                <a16:creationId xmlns:a16="http://schemas.microsoft.com/office/drawing/2014/main" xmlns="" id="{C68954BA-DD59-42E5-9854-20FA372D4CAF}"/>
              </a:ext>
            </a:extLst>
          </p:cNvPr>
          <p:cNvSpPr/>
          <p:nvPr/>
        </p:nvSpPr>
        <p:spPr>
          <a:xfrm>
            <a:off x="474838" y="2264366"/>
            <a:ext cx="273269" cy="2329269"/>
          </a:xfrm>
          <a:prstGeom prst="rect">
            <a:avLst/>
          </a:prstGeom>
          <a:solidFill>
            <a:srgbClr val="007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51" dirty="0"/>
          </a:p>
        </p:txBody>
      </p:sp>
      <p:sp>
        <p:nvSpPr>
          <p:cNvPr id="11" name="Rectangle 10">
            <a:extLst>
              <a:ext uri="{FF2B5EF4-FFF2-40B4-BE49-F238E27FC236}">
                <a16:creationId xmlns:a16="http://schemas.microsoft.com/office/drawing/2014/main" xmlns="" id="{58A37CEF-BF26-4C3B-8C7D-11C64F8476FB}"/>
              </a:ext>
            </a:extLst>
          </p:cNvPr>
          <p:cNvSpPr/>
          <p:nvPr/>
        </p:nvSpPr>
        <p:spPr>
          <a:xfrm>
            <a:off x="0" y="2264366"/>
            <a:ext cx="162963" cy="2329269"/>
          </a:xfrm>
          <a:prstGeom prst="rect">
            <a:avLst/>
          </a:prstGeom>
          <a:solidFill>
            <a:srgbClr val="007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51" dirty="0"/>
          </a:p>
        </p:txBody>
      </p:sp>
    </p:spTree>
    <p:extLst>
      <p:ext uri="{BB962C8B-B14F-4D97-AF65-F5344CB8AC3E}">
        <p14:creationId xmlns:p14="http://schemas.microsoft.com/office/powerpoint/2010/main" val="35496032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a:bodyPr>
          <a:lstStyle/>
          <a:p>
            <a:pPr>
              <a:lnSpc>
                <a:spcPts val="3300"/>
              </a:lnSpc>
              <a:spcBef>
                <a:spcPts val="1200"/>
              </a:spcBef>
              <a:spcAft>
                <a:spcPts val="1200"/>
              </a:spcAft>
            </a:pPr>
            <a:r>
              <a:rPr lang="en-AU" sz="2400" dirty="0">
                <a:solidFill>
                  <a:srgbClr val="005C6A"/>
                </a:solidFill>
                <a:latin typeface="Segoe UI" panose="020B0502040204020203" pitchFamily="34" charset="0"/>
                <a:cs typeface="Segoe UI" panose="020B0502040204020203" pitchFamily="34" charset="0"/>
              </a:rPr>
              <a:t>Risk Markets   </a:t>
            </a:r>
            <a:r>
              <a:rPr lang="en-AU" sz="2400" b="0" dirty="0">
                <a:solidFill>
                  <a:schemeClr val="bg1">
                    <a:lumMod val="65000"/>
                  </a:schemeClr>
                </a:solidFill>
              </a:rPr>
              <a:t>Equity Valuations Mixed Relative to History</a:t>
            </a:r>
            <a:endParaRPr lang="en-AU" sz="2400" b="0" dirty="0">
              <a:solidFill>
                <a:schemeClr val="bg1">
                  <a:lumMod val="65000"/>
                </a:schemeClr>
              </a:solidFill>
              <a:latin typeface="Segoe UI" panose="020B0502040204020203" pitchFamily="34" charset="0"/>
              <a:cs typeface="Segoe UI" panose="020B0502040204020203" pitchFamily="34" charset="0"/>
            </a:endParaRPr>
          </a:p>
        </p:txBody>
      </p:sp>
      <p:sp>
        <p:nvSpPr>
          <p:cNvPr id="4" name="TextBox 3">
            <a:extLst>
              <a:ext uri="{FF2B5EF4-FFF2-40B4-BE49-F238E27FC236}">
                <a16:creationId xmlns:a16="http://schemas.microsoft.com/office/drawing/2014/main" xmlns="" id="{5750154F-C807-4252-8AB5-7D4677DF398F}"/>
              </a:ext>
            </a:extLst>
          </p:cNvPr>
          <p:cNvSpPr txBox="1"/>
          <p:nvPr/>
        </p:nvSpPr>
        <p:spPr>
          <a:xfrm>
            <a:off x="1067172" y="6106122"/>
            <a:ext cx="1191608" cy="484748"/>
          </a:xfrm>
          <a:prstGeom prst="rect">
            <a:avLst/>
          </a:prstGeom>
          <a:noFill/>
        </p:spPr>
        <p:txBody>
          <a:bodyPr wrap="none" rtlCol="0">
            <a:spAutoFit/>
          </a:bodyPr>
          <a:lstStyle/>
          <a:p>
            <a:r>
              <a:rPr lang="en-AU" sz="1200" dirty="0">
                <a:latin typeface="Arial Nova Light" panose="020B0304020202020204" pitchFamily="34" charset="0"/>
                <a:ea typeface="Arial Unicode MS"/>
                <a:cs typeface="Arial" panose="020B0604020202020204" pitchFamily="34" charset="0"/>
              </a:rPr>
              <a:t>Source: Fidelity</a:t>
            </a:r>
          </a:p>
          <a:p>
            <a:endParaRPr lang="en-AU" dirty="0">
              <a:latin typeface="Arial Nova Light" panose="020B0304020202020204" pitchFamily="34" charset="0"/>
            </a:endParaRPr>
          </a:p>
        </p:txBody>
      </p:sp>
      <p:sp>
        <p:nvSpPr>
          <p:cNvPr id="8" name="Rectangle 7">
            <a:extLst>
              <a:ext uri="{FF2B5EF4-FFF2-40B4-BE49-F238E27FC236}">
                <a16:creationId xmlns:a16="http://schemas.microsoft.com/office/drawing/2014/main" xmlns="" id="{1D85889D-85EC-494E-ABB4-D8CC9D994BE0}"/>
              </a:ext>
            </a:extLst>
          </p:cNvPr>
          <p:cNvSpPr/>
          <p:nvPr/>
        </p:nvSpPr>
        <p:spPr>
          <a:xfrm>
            <a:off x="845042" y="1143666"/>
            <a:ext cx="11123985" cy="830997"/>
          </a:xfrm>
          <a:prstGeom prst="rect">
            <a:avLst/>
          </a:prstGeom>
        </p:spPr>
        <p:txBody>
          <a:bodyPr wrap="square">
            <a:spAutoFit/>
          </a:bodyPr>
          <a:lstStyle/>
          <a:p>
            <a:pPr marL="285750" indent="-285750" algn="just">
              <a:spcBef>
                <a:spcPts val="1000"/>
              </a:spcBef>
              <a:spcAft>
                <a:spcPts val="800"/>
              </a:spcAft>
              <a:buClr>
                <a:schemeClr val="tx1"/>
              </a:buClr>
              <a:buFont typeface="Arial" panose="020B0604020202020204" pitchFamily="34" charset="0"/>
              <a:buChar char="•"/>
            </a:pPr>
            <a:r>
              <a:rPr lang="en-AU" sz="1600" dirty="0">
                <a:latin typeface="Arial Nova Light" panose="020B0304020202020204" pitchFamily="34" charset="0"/>
              </a:rPr>
              <a:t>The strong quarter for U.S. equities moved valuations higher after having briefly dipped below long-term averages. Price-to-earnings (P/E) ratios for developed and emerging markets remained below their long-term averages even after a solid quarter of performance.   </a:t>
            </a:r>
          </a:p>
        </p:txBody>
      </p:sp>
      <p:pic>
        <p:nvPicPr>
          <p:cNvPr id="3" name="Picture 2">
            <a:extLst>
              <a:ext uri="{FF2B5EF4-FFF2-40B4-BE49-F238E27FC236}">
                <a16:creationId xmlns:a16="http://schemas.microsoft.com/office/drawing/2014/main" xmlns="" id="{30B3F1DA-B641-487A-A1E9-1FC0F1CD7025}"/>
              </a:ext>
            </a:extLst>
          </p:cNvPr>
          <p:cNvPicPr>
            <a:picLocks noChangeAspect="1"/>
          </p:cNvPicPr>
          <p:nvPr/>
        </p:nvPicPr>
        <p:blipFill>
          <a:blip r:embed="rId3"/>
          <a:stretch>
            <a:fillRect/>
          </a:stretch>
        </p:blipFill>
        <p:spPr>
          <a:xfrm>
            <a:off x="1936441" y="1926025"/>
            <a:ext cx="8530661" cy="4228736"/>
          </a:xfrm>
          <a:prstGeom prst="rect">
            <a:avLst/>
          </a:prstGeom>
        </p:spPr>
      </p:pic>
    </p:spTree>
    <p:extLst>
      <p:ext uri="{BB962C8B-B14F-4D97-AF65-F5344CB8AC3E}">
        <p14:creationId xmlns:p14="http://schemas.microsoft.com/office/powerpoint/2010/main" val="18826355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fontScale="25000" lnSpcReduction="20000"/>
          </a:bodyPr>
          <a:lstStyle/>
          <a:p>
            <a:pPr>
              <a:lnSpc>
                <a:spcPts val="3300"/>
              </a:lnSpc>
              <a:spcBef>
                <a:spcPts val="1200"/>
              </a:spcBef>
              <a:spcAft>
                <a:spcPts val="1200"/>
              </a:spcAft>
            </a:pPr>
            <a:r>
              <a:rPr lang="en-AU" sz="9600" dirty="0">
                <a:solidFill>
                  <a:srgbClr val="005C6A"/>
                </a:solidFill>
                <a:latin typeface="Segoe UI" panose="020B0502040204020203" pitchFamily="34" charset="0"/>
                <a:cs typeface="Segoe UI" panose="020B0502040204020203" pitchFamily="34" charset="0"/>
              </a:rPr>
              <a:t>Risk Markets   </a:t>
            </a:r>
            <a:r>
              <a:rPr lang="en-AU" sz="9600" b="0" dirty="0">
                <a:solidFill>
                  <a:schemeClr val="bg1">
                    <a:lumMod val="65000"/>
                  </a:schemeClr>
                </a:solidFill>
                <a:latin typeface="Segoe UI" panose="020B0502040204020203" pitchFamily="34" charset="0"/>
                <a:cs typeface="Segoe UI" panose="020B0502040204020203" pitchFamily="34" charset="0"/>
              </a:rPr>
              <a:t>REITs and Listed Infrastructure </a:t>
            </a:r>
          </a:p>
          <a:p>
            <a:endParaRPr lang="en-AU" dirty="0"/>
          </a:p>
        </p:txBody>
      </p:sp>
      <p:graphicFrame>
        <p:nvGraphicFramePr>
          <p:cNvPr id="8" name="Chart 7">
            <a:extLst>
              <a:ext uri="{FF2B5EF4-FFF2-40B4-BE49-F238E27FC236}">
                <a16:creationId xmlns:a16="http://schemas.microsoft.com/office/drawing/2014/main" xmlns="" id="{992BA04E-DDFD-4208-8FC0-474FAFDDCDF0}"/>
              </a:ext>
            </a:extLst>
          </p:cNvPr>
          <p:cNvGraphicFramePr>
            <a:graphicFrameLocks/>
          </p:cNvGraphicFramePr>
          <p:nvPr>
            <p:extLst>
              <p:ext uri="{D42A27DB-BD31-4B8C-83A1-F6EECF244321}">
                <p14:modId xmlns:p14="http://schemas.microsoft.com/office/powerpoint/2010/main" val="2427500477"/>
              </p:ext>
            </p:extLst>
          </p:nvPr>
        </p:nvGraphicFramePr>
        <p:xfrm>
          <a:off x="839416" y="1143908"/>
          <a:ext cx="10404791" cy="481413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372720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a:bodyPr>
          <a:lstStyle/>
          <a:p>
            <a:pPr>
              <a:lnSpc>
                <a:spcPts val="3300"/>
              </a:lnSpc>
              <a:spcBef>
                <a:spcPts val="1200"/>
              </a:spcBef>
              <a:spcAft>
                <a:spcPts val="1200"/>
              </a:spcAft>
            </a:pPr>
            <a:r>
              <a:rPr lang="en-AU" sz="2400" dirty="0">
                <a:solidFill>
                  <a:srgbClr val="005C6A"/>
                </a:solidFill>
                <a:latin typeface="Segoe UI" panose="020B0502040204020203" pitchFamily="34" charset="0"/>
                <a:cs typeface="Segoe UI" panose="020B0502040204020203" pitchFamily="34" charset="0"/>
              </a:rPr>
              <a:t>Other Markets</a:t>
            </a:r>
          </a:p>
        </p:txBody>
      </p:sp>
      <p:sp>
        <p:nvSpPr>
          <p:cNvPr id="8" name="TextBox 7">
            <a:extLst>
              <a:ext uri="{FF2B5EF4-FFF2-40B4-BE49-F238E27FC236}">
                <a16:creationId xmlns:a16="http://schemas.microsoft.com/office/drawing/2014/main" xmlns="" id="{A45D8442-CB96-4646-AE02-3CCDD3F8FBB5}"/>
              </a:ext>
            </a:extLst>
          </p:cNvPr>
          <p:cNvSpPr txBox="1"/>
          <p:nvPr/>
        </p:nvSpPr>
        <p:spPr>
          <a:xfrm>
            <a:off x="922794" y="5752564"/>
            <a:ext cx="1457515" cy="484748"/>
          </a:xfrm>
          <a:prstGeom prst="rect">
            <a:avLst/>
          </a:prstGeom>
          <a:noFill/>
        </p:spPr>
        <p:txBody>
          <a:bodyPr wrap="none" rtlCol="0">
            <a:spAutoFit/>
          </a:bodyPr>
          <a:lstStyle/>
          <a:p>
            <a:r>
              <a:rPr lang="en-AU" sz="1200" dirty="0">
                <a:latin typeface="Arial Nova Light" panose="020B0304020202020204" pitchFamily="34" charset="0"/>
                <a:ea typeface="Arial Unicode MS"/>
                <a:cs typeface="Arial" panose="020B0604020202020204" pitchFamily="34" charset="0"/>
              </a:rPr>
              <a:t>Source: Bloomberg</a:t>
            </a:r>
          </a:p>
          <a:p>
            <a:endParaRPr lang="en-AU" dirty="0">
              <a:latin typeface="Arial Nova Light" panose="020B0304020202020204" pitchFamily="34" charset="0"/>
            </a:endParaRPr>
          </a:p>
        </p:txBody>
      </p:sp>
      <p:graphicFrame>
        <p:nvGraphicFramePr>
          <p:cNvPr id="9" name="Chart 8">
            <a:extLst>
              <a:ext uri="{FF2B5EF4-FFF2-40B4-BE49-F238E27FC236}">
                <a16:creationId xmlns:a16="http://schemas.microsoft.com/office/drawing/2014/main" xmlns="" id="{58A97289-20F2-4DFA-BFBD-ED7365A72E0F}"/>
              </a:ext>
            </a:extLst>
          </p:cNvPr>
          <p:cNvGraphicFramePr>
            <a:graphicFrameLocks/>
          </p:cNvGraphicFramePr>
          <p:nvPr>
            <p:extLst>
              <p:ext uri="{D42A27DB-BD31-4B8C-83A1-F6EECF244321}">
                <p14:modId xmlns:p14="http://schemas.microsoft.com/office/powerpoint/2010/main" val="4292438274"/>
              </p:ext>
            </p:extLst>
          </p:nvPr>
        </p:nvGraphicFramePr>
        <p:xfrm>
          <a:off x="687253" y="1502843"/>
          <a:ext cx="5533514" cy="389078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Chart 11">
            <a:extLst>
              <a:ext uri="{FF2B5EF4-FFF2-40B4-BE49-F238E27FC236}">
                <a16:creationId xmlns:a16="http://schemas.microsoft.com/office/drawing/2014/main" xmlns="" id="{28CBB43E-3407-487B-ADF4-8EB8EA9D68AA}"/>
              </a:ext>
            </a:extLst>
          </p:cNvPr>
          <p:cNvGraphicFramePr>
            <a:graphicFrameLocks/>
          </p:cNvGraphicFramePr>
          <p:nvPr>
            <p:extLst>
              <p:ext uri="{D42A27DB-BD31-4B8C-83A1-F6EECF244321}">
                <p14:modId xmlns:p14="http://schemas.microsoft.com/office/powerpoint/2010/main" val="1745018112"/>
              </p:ext>
            </p:extLst>
          </p:nvPr>
        </p:nvGraphicFramePr>
        <p:xfrm>
          <a:off x="6041811" y="1531847"/>
          <a:ext cx="5202396" cy="386178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0065303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a:bodyPr>
          <a:lstStyle/>
          <a:p>
            <a:pPr>
              <a:lnSpc>
                <a:spcPts val="3300"/>
              </a:lnSpc>
              <a:spcBef>
                <a:spcPts val="1200"/>
              </a:spcBef>
              <a:spcAft>
                <a:spcPts val="1200"/>
              </a:spcAft>
            </a:pPr>
            <a:r>
              <a:rPr lang="en-AU" sz="2400" dirty="0">
                <a:solidFill>
                  <a:srgbClr val="005C6A"/>
                </a:solidFill>
                <a:latin typeface="Segoe UI" panose="020B0502040204020203" pitchFamily="34" charset="0"/>
                <a:cs typeface="Segoe UI" panose="020B0502040204020203" pitchFamily="34" charset="0"/>
              </a:rPr>
              <a:t>Market Outlook </a:t>
            </a:r>
            <a:r>
              <a:rPr lang="en-AU" sz="2400" b="0" dirty="0">
                <a:solidFill>
                  <a:schemeClr val="bg1">
                    <a:lumMod val="65000"/>
                  </a:schemeClr>
                </a:solidFill>
              </a:rPr>
              <a:t>Portfolio Implications </a:t>
            </a:r>
            <a:endParaRPr lang="en-AU" sz="2400" b="0" dirty="0">
              <a:solidFill>
                <a:schemeClr val="bg1">
                  <a:lumMod val="65000"/>
                </a:schemeClr>
              </a:solidFill>
              <a:latin typeface="Segoe UI" panose="020B0502040204020203" pitchFamily="34" charset="0"/>
              <a:cs typeface="Segoe UI" panose="020B0502040204020203" pitchFamily="34" charset="0"/>
            </a:endParaRPr>
          </a:p>
        </p:txBody>
      </p:sp>
      <p:sp>
        <p:nvSpPr>
          <p:cNvPr id="8" name="Rectangle 7">
            <a:extLst>
              <a:ext uri="{FF2B5EF4-FFF2-40B4-BE49-F238E27FC236}">
                <a16:creationId xmlns:a16="http://schemas.microsoft.com/office/drawing/2014/main" xmlns="" id="{1D85889D-85EC-494E-ABB4-D8CC9D994BE0}"/>
              </a:ext>
            </a:extLst>
          </p:cNvPr>
          <p:cNvSpPr/>
          <p:nvPr/>
        </p:nvSpPr>
        <p:spPr>
          <a:xfrm>
            <a:off x="277153" y="901776"/>
            <a:ext cx="11090284" cy="5293757"/>
          </a:xfrm>
          <a:prstGeom prst="rect">
            <a:avLst/>
          </a:prstGeom>
        </p:spPr>
        <p:txBody>
          <a:bodyPr wrap="square">
            <a:spAutoFit/>
          </a:bodyPr>
          <a:lstStyle/>
          <a:p>
            <a:pPr>
              <a:spcAft>
                <a:spcPts val="0"/>
              </a:spcAft>
            </a:pPr>
            <a:r>
              <a:rPr lang="en-AU" sz="1400" dirty="0">
                <a:latin typeface="Calibri" panose="020F0502020204030204" pitchFamily="34" charset="0"/>
                <a:ea typeface="Calibri" panose="020F0502020204030204" pitchFamily="34" charset="0"/>
              </a:rPr>
              <a:t> </a:t>
            </a:r>
          </a:p>
          <a:p>
            <a:pPr marL="742950" lvl="1" indent="-285750" algn="just">
              <a:spcBef>
                <a:spcPts val="1200"/>
              </a:spcBef>
              <a:buFont typeface="Arial" panose="020B0604020202020204" pitchFamily="34" charset="0"/>
              <a:buChar char="•"/>
              <a:tabLst>
                <a:tab pos="914400" algn="l"/>
              </a:tabLst>
            </a:pPr>
            <a:r>
              <a:rPr lang="en-AU" sz="1600" dirty="0">
                <a:solidFill>
                  <a:srgbClr val="6F6F6F"/>
                </a:solidFill>
                <a:latin typeface="Arial Nova Light" panose="020B0304020202020204" pitchFamily="34" charset="0"/>
                <a:ea typeface="Times New Roman" panose="02020603050405020304" pitchFamily="18" charset="0"/>
                <a:cs typeface="Times New Roman" panose="02020603050405020304" pitchFamily="18" charset="0"/>
              </a:rPr>
              <a:t>Equity and Fixed Income markets have been rallying simultaneously; this is very unusual as implying conflicting outlook. Someone is wrong in the long-term.</a:t>
            </a:r>
            <a:endParaRPr lang="en-AU" sz="1600" dirty="0">
              <a:solidFill>
                <a:srgbClr val="6F6F6F"/>
              </a:solidFill>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spcBef>
                <a:spcPts val="1200"/>
              </a:spcBef>
              <a:buFont typeface="Arial" panose="020B0604020202020204" pitchFamily="34" charset="0"/>
              <a:buChar char="•"/>
              <a:tabLst>
                <a:tab pos="914400" algn="l"/>
              </a:tabLst>
            </a:pPr>
            <a:r>
              <a:rPr lang="en-AU" sz="1600" dirty="0">
                <a:solidFill>
                  <a:srgbClr val="6F6F6F"/>
                </a:solidFill>
                <a:latin typeface="Arial Nova Light" panose="020B0304020202020204" pitchFamily="34" charset="0"/>
                <a:ea typeface="Times New Roman" panose="02020603050405020304" pitchFamily="18" charset="0"/>
                <a:cs typeface="Times New Roman" panose="02020603050405020304" pitchFamily="18" charset="0"/>
              </a:rPr>
              <a:t>20% of global bonds now trade at negative yields. 10-year US Treasury and Australian Government bonds traded at 2.00% and 1.32% at 30</a:t>
            </a:r>
            <a:r>
              <a:rPr lang="en-AU" sz="1600" baseline="30000" dirty="0">
                <a:solidFill>
                  <a:srgbClr val="6F6F6F"/>
                </a:solidFill>
                <a:latin typeface="Arial Nova Light" panose="020B0304020202020204" pitchFamily="34" charset="0"/>
                <a:ea typeface="Times New Roman" panose="02020603050405020304" pitchFamily="18" charset="0"/>
                <a:cs typeface="Times New Roman" panose="02020603050405020304" pitchFamily="18" charset="0"/>
              </a:rPr>
              <a:t>th</a:t>
            </a:r>
            <a:r>
              <a:rPr lang="en-AU" sz="1600" dirty="0">
                <a:solidFill>
                  <a:srgbClr val="6F6F6F"/>
                </a:solidFill>
                <a:latin typeface="Arial Nova Light" panose="020B0304020202020204" pitchFamily="34" charset="0"/>
                <a:ea typeface="Times New Roman" panose="02020603050405020304" pitchFamily="18" charset="0"/>
                <a:cs typeface="Times New Roman" panose="02020603050405020304" pitchFamily="18" charset="0"/>
              </a:rPr>
              <a:t> June. Now a very thin margin to protect against losses if growth or inflation surprise to the upside. Does it make sense to be fully weighted to bond benchmarks?</a:t>
            </a:r>
          </a:p>
          <a:p>
            <a:pPr marL="742950" lvl="1" indent="-285750" algn="just">
              <a:spcBef>
                <a:spcPts val="1200"/>
              </a:spcBef>
              <a:buFont typeface="Arial" panose="020B0604020202020204" pitchFamily="34" charset="0"/>
              <a:buChar char="•"/>
              <a:tabLst>
                <a:tab pos="914400" algn="l"/>
              </a:tabLst>
            </a:pPr>
            <a:endParaRPr lang="en-AU" sz="1600" dirty="0">
              <a:solidFill>
                <a:srgbClr val="6F6F6F"/>
              </a:solidFill>
              <a:latin typeface="Arial Nova Light" panose="020B0304020202020204" pitchFamily="34" charset="0"/>
              <a:ea typeface="Calibri" panose="020F0502020204030204" pitchFamily="34" charset="0"/>
              <a:cs typeface="Times New Roman" panose="02020603050405020304" pitchFamily="18" charset="0"/>
            </a:endParaRPr>
          </a:p>
          <a:p>
            <a:pPr marL="742950" lvl="1" indent="-285750" algn="just">
              <a:spcBef>
                <a:spcPts val="1200"/>
              </a:spcBef>
              <a:buFont typeface="Arial" panose="020B0604020202020204" pitchFamily="34" charset="0"/>
              <a:buChar char="•"/>
              <a:tabLst>
                <a:tab pos="914400" algn="l"/>
              </a:tabLst>
            </a:pPr>
            <a:endParaRPr lang="en-AU" sz="1600" dirty="0">
              <a:solidFill>
                <a:srgbClr val="6F6F6F"/>
              </a:solidFill>
              <a:latin typeface="Arial Nova Light" panose="020B0304020202020204" pitchFamily="34" charset="0"/>
              <a:ea typeface="Calibri" panose="020F0502020204030204" pitchFamily="34" charset="0"/>
              <a:cs typeface="Times New Roman" panose="02020603050405020304" pitchFamily="18" charset="0"/>
            </a:endParaRPr>
          </a:p>
          <a:p>
            <a:pPr marL="742950" lvl="1" indent="-285750" algn="just">
              <a:spcBef>
                <a:spcPts val="1200"/>
              </a:spcBef>
              <a:buFont typeface="Arial" panose="020B0604020202020204" pitchFamily="34" charset="0"/>
              <a:buChar char="•"/>
              <a:tabLst>
                <a:tab pos="914400" algn="l"/>
              </a:tabLst>
            </a:pPr>
            <a:endParaRPr lang="en-AU" sz="1600" dirty="0">
              <a:solidFill>
                <a:srgbClr val="6F6F6F"/>
              </a:solidFill>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spcBef>
                <a:spcPts val="1200"/>
              </a:spcBef>
              <a:buFont typeface="Arial" panose="020B0604020202020204" pitchFamily="34" charset="0"/>
              <a:buChar char="•"/>
              <a:tabLst>
                <a:tab pos="914400" algn="l"/>
              </a:tabLst>
            </a:pPr>
            <a:endParaRPr lang="en-AU" sz="1600" dirty="0">
              <a:solidFill>
                <a:srgbClr val="6F6F6F"/>
              </a:solidFill>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spcBef>
                <a:spcPts val="1200"/>
              </a:spcBef>
              <a:buFont typeface="Arial" panose="020B0604020202020204" pitchFamily="34" charset="0"/>
              <a:buChar char="•"/>
              <a:tabLst>
                <a:tab pos="914400" algn="l"/>
              </a:tabLst>
            </a:pPr>
            <a:endParaRPr lang="en-AU" sz="1600" dirty="0">
              <a:solidFill>
                <a:srgbClr val="6F6F6F"/>
              </a:solidFill>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spcBef>
                <a:spcPts val="1200"/>
              </a:spcBef>
              <a:buFont typeface="Arial" panose="020B0604020202020204" pitchFamily="34" charset="0"/>
              <a:buChar char="•"/>
              <a:tabLst>
                <a:tab pos="914400" algn="l"/>
              </a:tabLst>
            </a:pPr>
            <a:endParaRPr lang="en-AU" sz="1600" dirty="0">
              <a:solidFill>
                <a:srgbClr val="6F6F6F"/>
              </a:solidFill>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spcBef>
                <a:spcPts val="1200"/>
              </a:spcBef>
              <a:buFont typeface="Arial" panose="020B0604020202020204" pitchFamily="34" charset="0"/>
              <a:buChar char="•"/>
              <a:tabLst>
                <a:tab pos="914400" algn="l"/>
              </a:tabLst>
            </a:pPr>
            <a:endParaRPr lang="en-AU" sz="1600" dirty="0">
              <a:solidFill>
                <a:srgbClr val="6F6F6F"/>
              </a:solidFill>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spcBef>
                <a:spcPts val="1200"/>
              </a:spcBef>
              <a:buFont typeface="Arial" panose="020B0604020202020204" pitchFamily="34" charset="0"/>
              <a:buChar char="•"/>
              <a:tabLst>
                <a:tab pos="914400" algn="l"/>
              </a:tabLst>
            </a:pPr>
            <a:r>
              <a:rPr lang="en-AU" sz="1600" dirty="0">
                <a:solidFill>
                  <a:srgbClr val="6F6F6F"/>
                </a:solidFill>
                <a:latin typeface="Arial Nova Light" panose="020B0304020202020204" pitchFamily="34" charset="0"/>
                <a:ea typeface="Times New Roman" panose="02020603050405020304" pitchFamily="18" charset="0"/>
                <a:cs typeface="Times New Roman" panose="02020603050405020304" pitchFamily="18" charset="0"/>
              </a:rPr>
              <a:t>Market-implied near-term probability of a US recession isn’t high but appear to be in late-cycle period where volatility will remain elevated. Diversification remains key to smoothing out returns. </a:t>
            </a:r>
            <a:endParaRPr lang="en-AU" sz="1600" dirty="0">
              <a:solidFill>
                <a:srgbClr val="6F6F6F"/>
              </a:solidFill>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6" name="Chart 5">
            <a:extLst>
              <a:ext uri="{FF2B5EF4-FFF2-40B4-BE49-F238E27FC236}">
                <a16:creationId xmlns:a16="http://schemas.microsoft.com/office/drawing/2014/main" xmlns="" id="{00000000-0008-0000-0A00-000002000000}"/>
              </a:ext>
            </a:extLst>
          </p:cNvPr>
          <p:cNvGraphicFramePr>
            <a:graphicFrameLocks/>
          </p:cNvGraphicFramePr>
          <p:nvPr>
            <p:extLst>
              <p:ext uri="{D42A27DB-BD31-4B8C-83A1-F6EECF244321}">
                <p14:modId xmlns:p14="http://schemas.microsoft.com/office/powerpoint/2010/main" val="2193421662"/>
              </p:ext>
            </p:extLst>
          </p:nvPr>
        </p:nvGraphicFramePr>
        <p:xfrm>
          <a:off x="1776000" y="2868763"/>
          <a:ext cx="4320000" cy="2520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a:extLst>
              <a:ext uri="{FF2B5EF4-FFF2-40B4-BE49-F238E27FC236}">
                <a16:creationId xmlns:a16="http://schemas.microsoft.com/office/drawing/2014/main" xmlns="" id="{00000000-0008-0000-0A00-000003000000}"/>
              </a:ext>
            </a:extLst>
          </p:cNvPr>
          <p:cNvGraphicFramePr>
            <a:graphicFrameLocks/>
          </p:cNvGraphicFramePr>
          <p:nvPr>
            <p:extLst>
              <p:ext uri="{D42A27DB-BD31-4B8C-83A1-F6EECF244321}">
                <p14:modId xmlns:p14="http://schemas.microsoft.com/office/powerpoint/2010/main" val="3915045513"/>
              </p:ext>
            </p:extLst>
          </p:nvPr>
        </p:nvGraphicFramePr>
        <p:xfrm>
          <a:off x="6269253" y="2868763"/>
          <a:ext cx="4320000" cy="25200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1183978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a:bodyPr>
          <a:lstStyle/>
          <a:p>
            <a:pPr>
              <a:lnSpc>
                <a:spcPts val="3300"/>
              </a:lnSpc>
              <a:spcBef>
                <a:spcPts val="1200"/>
              </a:spcBef>
              <a:spcAft>
                <a:spcPts val="1200"/>
              </a:spcAft>
            </a:pPr>
            <a:r>
              <a:rPr lang="en-AU" sz="2400" dirty="0">
                <a:solidFill>
                  <a:srgbClr val="005C6A"/>
                </a:solidFill>
                <a:latin typeface="Segoe UI" panose="020B0502040204020203" pitchFamily="34" charset="0"/>
                <a:cs typeface="Segoe UI" panose="020B0502040204020203" pitchFamily="34" charset="0"/>
              </a:rPr>
              <a:t>Market Outlook </a:t>
            </a:r>
            <a:r>
              <a:rPr lang="en-AU" sz="2400" b="0" dirty="0">
                <a:solidFill>
                  <a:schemeClr val="bg1">
                    <a:lumMod val="65000"/>
                  </a:schemeClr>
                </a:solidFill>
              </a:rPr>
              <a:t>Portfolio Implications </a:t>
            </a:r>
            <a:endParaRPr lang="en-AU" sz="2400" b="0" dirty="0">
              <a:solidFill>
                <a:schemeClr val="bg1">
                  <a:lumMod val="65000"/>
                </a:schemeClr>
              </a:solidFill>
              <a:latin typeface="Segoe UI" panose="020B0502040204020203" pitchFamily="34" charset="0"/>
              <a:cs typeface="Segoe UI" panose="020B0502040204020203" pitchFamily="34" charset="0"/>
            </a:endParaRPr>
          </a:p>
        </p:txBody>
      </p:sp>
      <p:sp>
        <p:nvSpPr>
          <p:cNvPr id="8" name="Rectangle 7">
            <a:extLst>
              <a:ext uri="{FF2B5EF4-FFF2-40B4-BE49-F238E27FC236}">
                <a16:creationId xmlns:a16="http://schemas.microsoft.com/office/drawing/2014/main" xmlns="" id="{1D85889D-85EC-494E-ABB4-D8CC9D994BE0}"/>
              </a:ext>
            </a:extLst>
          </p:cNvPr>
          <p:cNvSpPr/>
          <p:nvPr/>
        </p:nvSpPr>
        <p:spPr>
          <a:xfrm>
            <a:off x="262300" y="812899"/>
            <a:ext cx="11090284" cy="5632311"/>
          </a:xfrm>
          <a:prstGeom prst="rect">
            <a:avLst/>
          </a:prstGeom>
        </p:spPr>
        <p:txBody>
          <a:bodyPr wrap="square">
            <a:spAutoFit/>
          </a:bodyPr>
          <a:lstStyle/>
          <a:p>
            <a:pPr>
              <a:spcAft>
                <a:spcPts val="0"/>
              </a:spcAft>
            </a:pPr>
            <a:r>
              <a:rPr lang="en-AU" sz="1400" dirty="0">
                <a:latin typeface="Calibri" panose="020F0502020204030204" pitchFamily="34" charset="0"/>
                <a:ea typeface="Calibri" panose="020F0502020204030204" pitchFamily="34" charset="0"/>
              </a:rPr>
              <a:t> </a:t>
            </a:r>
          </a:p>
          <a:p>
            <a:pPr marL="742950" lvl="1" indent="-285750" algn="just">
              <a:spcBef>
                <a:spcPts val="1200"/>
              </a:spcBef>
              <a:buFont typeface="Arial" panose="020B0604020202020204" pitchFamily="34" charset="0"/>
              <a:buChar char="•"/>
              <a:tabLst>
                <a:tab pos="914400" algn="l"/>
              </a:tabLst>
            </a:pPr>
            <a:r>
              <a:rPr lang="en-AU" sz="1600" dirty="0">
                <a:solidFill>
                  <a:srgbClr val="6F6F6F"/>
                </a:solidFill>
                <a:latin typeface="Arial Nova Light" panose="020B0304020202020204" pitchFamily="34" charset="0"/>
                <a:ea typeface="Times New Roman" panose="02020603050405020304" pitchFamily="18" charset="0"/>
                <a:cs typeface="Times New Roman" panose="02020603050405020304" pitchFamily="18" charset="0"/>
              </a:rPr>
              <a:t>US equity markets continue to rally and outperform the rest of the world. Mainly the influence of mega-cap Technology stocks. This has led to very divergent performance in managers, based solely on geographic allocation. Rest of world look cheap on relative basis. At some point, investors will pay attention to valuations.   </a:t>
            </a:r>
            <a:endParaRPr lang="en-AU" sz="1600" dirty="0">
              <a:solidFill>
                <a:srgbClr val="6F6F6F"/>
              </a:solidFill>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spcBef>
                <a:spcPts val="1200"/>
              </a:spcBef>
              <a:buFont typeface="Arial" panose="020B0604020202020204" pitchFamily="34" charset="0"/>
              <a:buChar char="•"/>
              <a:tabLst>
                <a:tab pos="914400" algn="l"/>
              </a:tabLst>
            </a:pPr>
            <a:r>
              <a:rPr lang="en-AU" sz="1600" dirty="0">
                <a:solidFill>
                  <a:srgbClr val="6F6F6F"/>
                </a:solidFill>
                <a:latin typeface="Arial Nova Light" panose="020B0304020202020204" pitchFamily="34" charset="0"/>
                <a:ea typeface="Times New Roman" panose="02020603050405020304" pitchFamily="18" charset="0"/>
                <a:cs typeface="Times New Roman" panose="02020603050405020304" pitchFamily="18" charset="0"/>
              </a:rPr>
              <a:t>Emerging markets are being buffeted by the crosswinds of trades wars, Chinese slowdown concerns and strengthening $US. However, from a fundamental and valuation standpoint they look to be an attractive opportunity in the medium to long-term.</a:t>
            </a:r>
          </a:p>
          <a:p>
            <a:pPr marL="742950" lvl="1" indent="-285750" algn="just">
              <a:spcBef>
                <a:spcPts val="1200"/>
              </a:spcBef>
              <a:buFont typeface="Arial" panose="020B0604020202020204" pitchFamily="34" charset="0"/>
              <a:buChar char="•"/>
              <a:tabLst>
                <a:tab pos="914400" algn="l"/>
              </a:tabLst>
            </a:pPr>
            <a:endParaRPr lang="en-AU" sz="1600" dirty="0">
              <a:solidFill>
                <a:srgbClr val="6F6F6F"/>
              </a:solidFill>
              <a:latin typeface="Arial Nova Light" panose="020B0304020202020204" pitchFamily="34" charset="0"/>
              <a:ea typeface="Times New Roman" panose="02020603050405020304" pitchFamily="18" charset="0"/>
              <a:cs typeface="Times New Roman" panose="02020603050405020304" pitchFamily="18" charset="0"/>
            </a:endParaRPr>
          </a:p>
          <a:p>
            <a:pPr marL="742950" lvl="1" indent="-285750" algn="just">
              <a:spcBef>
                <a:spcPts val="1200"/>
              </a:spcBef>
              <a:buFont typeface="Arial" panose="020B0604020202020204" pitchFamily="34" charset="0"/>
              <a:buChar char="•"/>
              <a:tabLst>
                <a:tab pos="914400" algn="l"/>
              </a:tabLst>
            </a:pPr>
            <a:endParaRPr lang="en-AU" sz="1600" dirty="0">
              <a:solidFill>
                <a:srgbClr val="6F6F6F"/>
              </a:solidFill>
              <a:latin typeface="Arial Nova Light" panose="020B0304020202020204" pitchFamily="34" charset="0"/>
              <a:ea typeface="Calibri" panose="020F0502020204030204" pitchFamily="34" charset="0"/>
              <a:cs typeface="Times New Roman" panose="02020603050405020304" pitchFamily="18" charset="0"/>
            </a:endParaRPr>
          </a:p>
          <a:p>
            <a:pPr marL="742950" lvl="1" indent="-285750" algn="just">
              <a:spcBef>
                <a:spcPts val="1200"/>
              </a:spcBef>
              <a:buFont typeface="Arial" panose="020B0604020202020204" pitchFamily="34" charset="0"/>
              <a:buChar char="•"/>
              <a:tabLst>
                <a:tab pos="914400" algn="l"/>
              </a:tabLst>
            </a:pPr>
            <a:endParaRPr lang="en-AU" sz="1600" dirty="0">
              <a:solidFill>
                <a:srgbClr val="6F6F6F"/>
              </a:solidFill>
              <a:latin typeface="Arial Nova Light" panose="020B0304020202020204" pitchFamily="34" charset="0"/>
              <a:ea typeface="Calibri" panose="020F0502020204030204" pitchFamily="34" charset="0"/>
              <a:cs typeface="Times New Roman" panose="02020603050405020304" pitchFamily="18" charset="0"/>
            </a:endParaRPr>
          </a:p>
          <a:p>
            <a:pPr marL="742950" lvl="1" indent="-285750" algn="just">
              <a:spcBef>
                <a:spcPts val="1200"/>
              </a:spcBef>
              <a:buFont typeface="Arial" panose="020B0604020202020204" pitchFamily="34" charset="0"/>
              <a:buChar char="•"/>
              <a:tabLst>
                <a:tab pos="914400" algn="l"/>
              </a:tabLst>
            </a:pPr>
            <a:endParaRPr lang="en-AU" sz="1600" dirty="0">
              <a:solidFill>
                <a:srgbClr val="6F6F6F"/>
              </a:solidFill>
              <a:latin typeface="Arial Nova Light" panose="020B0304020202020204" pitchFamily="34" charset="0"/>
              <a:ea typeface="Calibri" panose="020F0502020204030204" pitchFamily="34" charset="0"/>
              <a:cs typeface="Times New Roman" panose="02020603050405020304" pitchFamily="18" charset="0"/>
            </a:endParaRPr>
          </a:p>
          <a:p>
            <a:pPr marL="742950" lvl="1" indent="-285750" algn="just">
              <a:spcBef>
                <a:spcPts val="1200"/>
              </a:spcBef>
              <a:buFont typeface="Arial" panose="020B0604020202020204" pitchFamily="34" charset="0"/>
              <a:buChar char="•"/>
              <a:tabLst>
                <a:tab pos="914400" algn="l"/>
              </a:tabLst>
            </a:pPr>
            <a:endParaRPr lang="en-AU" sz="1600" dirty="0">
              <a:solidFill>
                <a:srgbClr val="6F6F6F"/>
              </a:solidFill>
              <a:latin typeface="Arial Nova Light" panose="020B0304020202020204" pitchFamily="34" charset="0"/>
              <a:ea typeface="Calibri" panose="020F0502020204030204" pitchFamily="34" charset="0"/>
              <a:cs typeface="Times New Roman" panose="02020603050405020304" pitchFamily="18" charset="0"/>
            </a:endParaRPr>
          </a:p>
          <a:p>
            <a:pPr marL="457200" lvl="1" algn="just">
              <a:spcBef>
                <a:spcPts val="1200"/>
              </a:spcBef>
              <a:tabLst>
                <a:tab pos="914400" algn="l"/>
              </a:tabLst>
            </a:pPr>
            <a:endParaRPr lang="en-AU" sz="1600" dirty="0">
              <a:solidFill>
                <a:srgbClr val="6F6F6F"/>
              </a:solidFill>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spcBef>
                <a:spcPts val="1200"/>
              </a:spcBef>
              <a:buFont typeface="Arial" panose="020B0604020202020204" pitchFamily="34" charset="0"/>
              <a:buChar char="•"/>
              <a:tabLst>
                <a:tab pos="914400" algn="l"/>
              </a:tabLst>
            </a:pPr>
            <a:r>
              <a:rPr lang="en-AU" sz="1600" dirty="0">
                <a:solidFill>
                  <a:srgbClr val="6F6F6F"/>
                </a:solidFill>
                <a:latin typeface="Arial Nova Light" panose="020B0304020202020204" pitchFamily="34" charset="0"/>
                <a:ea typeface="Times New Roman" panose="02020603050405020304" pitchFamily="18" charset="0"/>
                <a:cs typeface="Times New Roman" panose="02020603050405020304" pitchFamily="18" charset="0"/>
              </a:rPr>
              <a:t>It’s been a challenging environment for active management for a very prolonged period. Macro events, narrowness of market rallies and an extended bull market have made it difficult for active managers to demonstrate skill. Such periods have happened historically and have been cyclical. Elevated volatility should provide a better opportunity for outperformance. </a:t>
            </a:r>
            <a:r>
              <a:rPr lang="en-AU" sz="1400" dirty="0">
                <a:solidFill>
                  <a:srgbClr val="6F6F6F"/>
                </a:solidFill>
                <a:latin typeface="Arial Nova Light" panose="020B0304020202020204" pitchFamily="34" charset="0"/>
                <a:ea typeface="Times New Roman" panose="02020603050405020304" pitchFamily="18" charset="0"/>
                <a:cs typeface="Times New Roman" panose="02020603050405020304" pitchFamily="18" charset="0"/>
              </a:rPr>
              <a:t> </a:t>
            </a:r>
            <a:endParaRPr lang="en-AU" sz="1050" dirty="0">
              <a:solidFill>
                <a:srgbClr val="6F6F6F"/>
              </a:solidFill>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5" name="Chart 4">
            <a:extLst>
              <a:ext uri="{FF2B5EF4-FFF2-40B4-BE49-F238E27FC236}">
                <a16:creationId xmlns:a16="http://schemas.microsoft.com/office/drawing/2014/main" xmlns="" id="{AC6626FA-32A7-4D82-B80B-3667CD47E14A}"/>
              </a:ext>
            </a:extLst>
          </p:cNvPr>
          <p:cNvGraphicFramePr>
            <a:graphicFrameLocks/>
          </p:cNvGraphicFramePr>
          <p:nvPr>
            <p:extLst>
              <p:ext uri="{D42A27DB-BD31-4B8C-83A1-F6EECF244321}">
                <p14:modId xmlns:p14="http://schemas.microsoft.com/office/powerpoint/2010/main" val="3597267093"/>
              </p:ext>
            </p:extLst>
          </p:nvPr>
        </p:nvGraphicFramePr>
        <p:xfrm>
          <a:off x="1854821" y="2839455"/>
          <a:ext cx="8373980" cy="239669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347151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a:bodyPr>
          <a:lstStyle/>
          <a:p>
            <a:pPr>
              <a:lnSpc>
                <a:spcPts val="3300"/>
              </a:lnSpc>
              <a:spcBef>
                <a:spcPts val="1200"/>
              </a:spcBef>
              <a:spcAft>
                <a:spcPts val="1200"/>
              </a:spcAft>
            </a:pPr>
            <a:r>
              <a:rPr lang="en-AU" sz="2400">
                <a:solidFill>
                  <a:srgbClr val="005C6A"/>
                </a:solidFill>
                <a:latin typeface="Segoe UI" panose="020B0502040204020203" pitchFamily="34" charset="0"/>
                <a:cs typeface="Segoe UI" panose="020B0502040204020203" pitchFamily="34" charset="0"/>
              </a:rPr>
              <a:t>Market Outlook </a:t>
            </a:r>
            <a:r>
              <a:rPr lang="en-AU" sz="2400" b="0" dirty="0">
                <a:solidFill>
                  <a:schemeClr val="bg1">
                    <a:lumMod val="65000"/>
                  </a:schemeClr>
                </a:solidFill>
              </a:rPr>
              <a:t>Value v Growth</a:t>
            </a:r>
            <a:endParaRPr lang="en-AU" sz="2400" b="0" dirty="0">
              <a:solidFill>
                <a:schemeClr val="bg1">
                  <a:lumMod val="65000"/>
                </a:schemeClr>
              </a:solidFill>
              <a:latin typeface="Segoe UI" panose="020B0502040204020203" pitchFamily="34" charset="0"/>
              <a:cs typeface="Segoe UI" panose="020B0502040204020203" pitchFamily="34" charset="0"/>
            </a:endParaRPr>
          </a:p>
        </p:txBody>
      </p:sp>
      <p:sp>
        <p:nvSpPr>
          <p:cNvPr id="8" name="Rectangle 7">
            <a:extLst>
              <a:ext uri="{FF2B5EF4-FFF2-40B4-BE49-F238E27FC236}">
                <a16:creationId xmlns:a16="http://schemas.microsoft.com/office/drawing/2014/main" xmlns="" id="{1D85889D-85EC-494E-ABB4-D8CC9D994BE0}"/>
              </a:ext>
            </a:extLst>
          </p:cNvPr>
          <p:cNvSpPr/>
          <p:nvPr/>
        </p:nvSpPr>
        <p:spPr>
          <a:xfrm>
            <a:off x="406679" y="1143908"/>
            <a:ext cx="4088319" cy="707886"/>
          </a:xfrm>
          <a:prstGeom prst="rect">
            <a:avLst/>
          </a:prstGeom>
        </p:spPr>
        <p:txBody>
          <a:bodyPr wrap="square">
            <a:spAutoFit/>
          </a:bodyPr>
          <a:lstStyle/>
          <a:p>
            <a:pPr>
              <a:spcAft>
                <a:spcPts val="0"/>
              </a:spcAft>
            </a:pPr>
            <a:r>
              <a:rPr lang="en-AU" sz="1400" dirty="0">
                <a:latin typeface="Calibri" panose="020F0502020204030204" pitchFamily="34" charset="0"/>
                <a:ea typeface="Calibri" panose="020F0502020204030204" pitchFamily="34" charset="0"/>
              </a:rPr>
              <a:t> </a:t>
            </a:r>
          </a:p>
          <a:p>
            <a:pPr marL="742950" lvl="1" indent="-285750" algn="just">
              <a:spcBef>
                <a:spcPts val="1200"/>
              </a:spcBef>
              <a:buFont typeface="Arial" panose="020B0604020202020204" pitchFamily="34" charset="0"/>
              <a:buChar char="•"/>
              <a:tabLst>
                <a:tab pos="914400" algn="l"/>
              </a:tabLst>
            </a:pPr>
            <a:endParaRPr lang="en-AU" sz="1600" dirty="0">
              <a:solidFill>
                <a:srgbClr val="6F6F6F"/>
              </a:solidFill>
              <a:latin typeface="Calibri" panose="020F0502020204030204" pitchFamily="34" charset="0"/>
              <a:ea typeface="Calibri" panose="020F0502020204030204" pitchFamily="34" charset="0"/>
              <a:cs typeface="Times New Roman" panose="02020603050405020304" pitchFamily="18" charset="0"/>
            </a:endParaRPr>
          </a:p>
        </p:txBody>
      </p:sp>
      <p:pic>
        <p:nvPicPr>
          <p:cNvPr id="2" name="Picture 1">
            <a:extLst>
              <a:ext uri="{FF2B5EF4-FFF2-40B4-BE49-F238E27FC236}">
                <a16:creationId xmlns:a16="http://schemas.microsoft.com/office/drawing/2014/main" xmlns="" id="{15CEE337-801C-4EF7-B6EA-342559DCB461}"/>
              </a:ext>
            </a:extLst>
          </p:cNvPr>
          <p:cNvPicPr>
            <a:picLocks noChangeAspect="1"/>
          </p:cNvPicPr>
          <p:nvPr/>
        </p:nvPicPr>
        <p:blipFill>
          <a:blip r:embed="rId3"/>
          <a:stretch>
            <a:fillRect/>
          </a:stretch>
        </p:blipFill>
        <p:spPr>
          <a:xfrm>
            <a:off x="2399505" y="1259411"/>
            <a:ext cx="6811520" cy="4900757"/>
          </a:xfrm>
          <a:prstGeom prst="rect">
            <a:avLst/>
          </a:prstGeom>
        </p:spPr>
      </p:pic>
    </p:spTree>
    <p:extLst>
      <p:ext uri="{BB962C8B-B14F-4D97-AF65-F5344CB8AC3E}">
        <p14:creationId xmlns:p14="http://schemas.microsoft.com/office/powerpoint/2010/main" val="20112283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xmlns="" id="{BDC430F9-2BB8-4315-AEAC-CBED0B8C33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67208" y="220153"/>
            <a:ext cx="1285299" cy="612120"/>
          </a:xfrm>
          <a:prstGeom prst="rect">
            <a:avLst/>
          </a:prstGeom>
        </p:spPr>
      </p:pic>
      <p:sp>
        <p:nvSpPr>
          <p:cNvPr id="15" name="Rectangle 14">
            <a:extLst>
              <a:ext uri="{FF2B5EF4-FFF2-40B4-BE49-F238E27FC236}">
                <a16:creationId xmlns:a16="http://schemas.microsoft.com/office/drawing/2014/main" xmlns="" id="{5C237BF5-B0EC-4E6A-9C51-B58821A0F28D}"/>
              </a:ext>
            </a:extLst>
          </p:cNvPr>
          <p:cNvSpPr/>
          <p:nvPr/>
        </p:nvSpPr>
        <p:spPr>
          <a:xfrm>
            <a:off x="2" y="2359500"/>
            <a:ext cx="12191999" cy="2139000"/>
          </a:xfrm>
          <a:prstGeom prst="rect">
            <a:avLst/>
          </a:prstGeom>
          <a:solidFill>
            <a:srgbClr val="E29C00"/>
          </a:solidFill>
          <a:ln w="76200" cap="flat" cmpd="sng" algn="ctr">
            <a:noFill/>
            <a:prstDash val="solid"/>
            <a:miter lim="800000"/>
          </a:ln>
          <a:effectLst/>
        </p:spPr>
        <p:txBody>
          <a:bodyPr rtlCol="0" anchor="ctr"/>
          <a:lstStyle/>
          <a:p>
            <a:pPr algn="ctr" defTabSz="1219170">
              <a:defRPr/>
            </a:pPr>
            <a:endParaRPr lang="en-AU" sz="2400" kern="0" dirty="0">
              <a:solidFill>
                <a:srgbClr val="FFFFFF"/>
              </a:solidFill>
              <a:latin typeface="Calibri" panose="020F0502020204030204"/>
            </a:endParaRPr>
          </a:p>
        </p:txBody>
      </p:sp>
      <p:sp>
        <p:nvSpPr>
          <p:cNvPr id="16" name="TextBox 15">
            <a:extLst>
              <a:ext uri="{FF2B5EF4-FFF2-40B4-BE49-F238E27FC236}">
                <a16:creationId xmlns:a16="http://schemas.microsoft.com/office/drawing/2014/main" xmlns="" id="{FE852A9F-5E27-41E2-88A7-60D2114F131F}"/>
              </a:ext>
            </a:extLst>
          </p:cNvPr>
          <p:cNvSpPr txBox="1"/>
          <p:nvPr/>
        </p:nvSpPr>
        <p:spPr>
          <a:xfrm>
            <a:off x="2432705" y="2846829"/>
            <a:ext cx="8050852" cy="1041375"/>
          </a:xfrm>
          <a:prstGeom prst="rect">
            <a:avLst/>
          </a:prstGeom>
          <a:noFill/>
        </p:spPr>
        <p:txBody>
          <a:bodyPr wrap="square" rtlCol="0">
            <a:spAutoFit/>
          </a:bodyPr>
          <a:lstStyle/>
          <a:p>
            <a:pPr>
              <a:defRPr/>
            </a:pPr>
            <a:r>
              <a:rPr lang="en-AU" sz="3500" b="1" dirty="0">
                <a:solidFill>
                  <a:schemeClr val="bg1"/>
                </a:solidFill>
                <a:latin typeface="Segoe UI" panose="020B0502040204020203" pitchFamily="34" charset="0"/>
                <a:cs typeface="Segoe UI" panose="020B0502040204020203" pitchFamily="34" charset="0"/>
              </a:rPr>
              <a:t>Portfolio Performance Commentary</a:t>
            </a:r>
          </a:p>
          <a:p>
            <a:pPr defTabSz="1219170">
              <a:defRPr/>
            </a:pPr>
            <a:endParaRPr lang="en-US" sz="2667" dirty="0">
              <a:solidFill>
                <a:srgbClr val="FFFFFF"/>
              </a:solidFill>
              <a:latin typeface="Montserrat SemiBold" panose="00000700000000000000" pitchFamily="50" charset="0"/>
              <a:ea typeface="Roboto" panose="02000000000000000000" pitchFamily="2" charset="0"/>
            </a:endParaRPr>
          </a:p>
        </p:txBody>
      </p:sp>
      <p:sp>
        <p:nvSpPr>
          <p:cNvPr id="17" name="Rectangle 16">
            <a:extLst>
              <a:ext uri="{FF2B5EF4-FFF2-40B4-BE49-F238E27FC236}">
                <a16:creationId xmlns:a16="http://schemas.microsoft.com/office/drawing/2014/main" xmlns="" id="{CB3C399E-96AE-489C-994A-02DD6F622B3A}"/>
              </a:ext>
            </a:extLst>
          </p:cNvPr>
          <p:cNvSpPr/>
          <p:nvPr/>
        </p:nvSpPr>
        <p:spPr>
          <a:xfrm>
            <a:off x="1413308" y="2359500"/>
            <a:ext cx="603565"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dirty="0">
              <a:solidFill>
                <a:srgbClr val="FFFFFF"/>
              </a:solidFill>
              <a:latin typeface="Calibri" panose="020F0502020204030204"/>
            </a:endParaRPr>
          </a:p>
        </p:txBody>
      </p:sp>
      <p:sp>
        <p:nvSpPr>
          <p:cNvPr id="19" name="Rectangle 18">
            <a:extLst>
              <a:ext uri="{FF2B5EF4-FFF2-40B4-BE49-F238E27FC236}">
                <a16:creationId xmlns:a16="http://schemas.microsoft.com/office/drawing/2014/main" xmlns="" id="{38BA68A2-04EA-4DB9-BBAF-30C27EA29486}"/>
              </a:ext>
            </a:extLst>
          </p:cNvPr>
          <p:cNvSpPr/>
          <p:nvPr/>
        </p:nvSpPr>
        <p:spPr>
          <a:xfrm>
            <a:off x="633117" y="2359500"/>
            <a:ext cx="364359"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dirty="0">
              <a:solidFill>
                <a:srgbClr val="FFFFFF"/>
              </a:solidFill>
              <a:latin typeface="Calibri" panose="020F0502020204030204"/>
            </a:endParaRPr>
          </a:p>
        </p:txBody>
      </p:sp>
      <p:sp>
        <p:nvSpPr>
          <p:cNvPr id="20" name="Rectangle 19">
            <a:extLst>
              <a:ext uri="{FF2B5EF4-FFF2-40B4-BE49-F238E27FC236}">
                <a16:creationId xmlns:a16="http://schemas.microsoft.com/office/drawing/2014/main" xmlns="" id="{86C7DE97-1232-480C-95C4-906B55B595A5}"/>
              </a:ext>
            </a:extLst>
          </p:cNvPr>
          <p:cNvSpPr/>
          <p:nvPr/>
        </p:nvSpPr>
        <p:spPr>
          <a:xfrm>
            <a:off x="0" y="2359500"/>
            <a:ext cx="217283"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dirty="0">
              <a:solidFill>
                <a:srgbClr val="FFFFFF"/>
              </a:solidFill>
              <a:latin typeface="Calibri" panose="020F0502020204030204"/>
            </a:endParaRPr>
          </a:p>
        </p:txBody>
      </p:sp>
    </p:spTree>
    <p:extLst>
      <p:ext uri="{BB962C8B-B14F-4D97-AF65-F5344CB8AC3E}">
        <p14:creationId xmlns:p14="http://schemas.microsoft.com/office/powerpoint/2010/main" val="24700725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fontScale="25000" lnSpcReduction="20000"/>
          </a:bodyPr>
          <a:lstStyle/>
          <a:p>
            <a:pPr>
              <a:lnSpc>
                <a:spcPts val="3300"/>
              </a:lnSpc>
              <a:spcBef>
                <a:spcPts val="1200"/>
              </a:spcBef>
              <a:spcAft>
                <a:spcPts val="1200"/>
              </a:spcAft>
            </a:pPr>
            <a:r>
              <a:rPr lang="en-AU" sz="9600" dirty="0">
                <a:solidFill>
                  <a:srgbClr val="005C6A"/>
                </a:solidFill>
                <a:latin typeface="Segoe UI" panose="020B0502040204020203" pitchFamily="34" charset="0"/>
                <a:cs typeface="Segoe UI" panose="020B0502040204020203" pitchFamily="34" charset="0"/>
              </a:rPr>
              <a:t>Portfolio Performance   </a:t>
            </a:r>
            <a:r>
              <a:rPr lang="en-AU" sz="9600" b="0" dirty="0">
                <a:solidFill>
                  <a:schemeClr val="bg1">
                    <a:lumMod val="65000"/>
                  </a:schemeClr>
                </a:solidFill>
                <a:latin typeface="Segoe UI" panose="020B0502040204020203" pitchFamily="34" charset="0"/>
                <a:cs typeface="Segoe UI" panose="020B0502040204020203" pitchFamily="34" charset="0"/>
              </a:rPr>
              <a:t>Elite</a:t>
            </a:r>
          </a:p>
          <a:p>
            <a:pPr>
              <a:lnSpc>
                <a:spcPts val="3300"/>
              </a:lnSpc>
              <a:spcBef>
                <a:spcPts val="1200"/>
              </a:spcBef>
              <a:spcAft>
                <a:spcPts val="1200"/>
              </a:spcAft>
            </a:pPr>
            <a:endParaRPr lang="en-AU" sz="9600" b="0" dirty="0">
              <a:solidFill>
                <a:schemeClr val="bg1">
                  <a:lumMod val="65000"/>
                </a:schemeClr>
              </a:solidFill>
              <a:latin typeface="Montserrat" panose="00000500000000000000" pitchFamily="2" charset="0"/>
            </a:endParaRPr>
          </a:p>
          <a:p>
            <a:endParaRPr lang="en-AU" dirty="0"/>
          </a:p>
        </p:txBody>
      </p:sp>
      <p:pic>
        <p:nvPicPr>
          <p:cNvPr id="3" name="Picture 2">
            <a:extLst>
              <a:ext uri="{FF2B5EF4-FFF2-40B4-BE49-F238E27FC236}">
                <a16:creationId xmlns:a16="http://schemas.microsoft.com/office/drawing/2014/main" xmlns="" id="{0A925CAE-C69D-47B2-82DD-1D2314AE8EF2}"/>
              </a:ext>
            </a:extLst>
          </p:cNvPr>
          <p:cNvPicPr>
            <a:picLocks noChangeAspect="1"/>
          </p:cNvPicPr>
          <p:nvPr/>
        </p:nvPicPr>
        <p:blipFill>
          <a:blip r:embed="rId3"/>
          <a:stretch>
            <a:fillRect/>
          </a:stretch>
        </p:blipFill>
        <p:spPr>
          <a:xfrm>
            <a:off x="887180" y="1236478"/>
            <a:ext cx="10678157" cy="4942255"/>
          </a:xfrm>
          <a:prstGeom prst="rect">
            <a:avLst/>
          </a:prstGeom>
        </p:spPr>
      </p:pic>
    </p:spTree>
    <p:extLst>
      <p:ext uri="{BB962C8B-B14F-4D97-AF65-F5344CB8AC3E}">
        <p14:creationId xmlns:p14="http://schemas.microsoft.com/office/powerpoint/2010/main" val="24095956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fontScale="25000" lnSpcReduction="20000"/>
          </a:bodyPr>
          <a:lstStyle/>
          <a:p>
            <a:pPr>
              <a:lnSpc>
                <a:spcPts val="3300"/>
              </a:lnSpc>
              <a:spcBef>
                <a:spcPts val="1200"/>
              </a:spcBef>
              <a:spcAft>
                <a:spcPts val="1200"/>
              </a:spcAft>
            </a:pPr>
            <a:r>
              <a:rPr lang="en-AU" sz="9600">
                <a:solidFill>
                  <a:srgbClr val="005C6A"/>
                </a:solidFill>
                <a:latin typeface="Segoe UI" panose="020B0502040204020203" pitchFamily="34" charset="0"/>
                <a:cs typeface="Segoe UI" panose="020B0502040204020203" pitchFamily="34" charset="0"/>
              </a:rPr>
              <a:t>Portfolio Performance   </a:t>
            </a:r>
            <a:r>
              <a:rPr lang="en-AU" sz="9600" b="0">
                <a:solidFill>
                  <a:schemeClr val="bg1">
                    <a:lumMod val="65000"/>
                  </a:schemeClr>
                </a:solidFill>
                <a:latin typeface="Segoe UI" panose="020B0502040204020203" pitchFamily="34" charset="0"/>
                <a:cs typeface="Segoe UI" panose="020B0502040204020203" pitchFamily="34" charset="0"/>
              </a:rPr>
              <a:t>Enhanced Income</a:t>
            </a:r>
          </a:p>
          <a:p>
            <a:pPr>
              <a:lnSpc>
                <a:spcPts val="3300"/>
              </a:lnSpc>
              <a:spcBef>
                <a:spcPts val="1200"/>
              </a:spcBef>
              <a:spcAft>
                <a:spcPts val="1200"/>
              </a:spcAft>
            </a:pPr>
            <a:endParaRPr lang="en-AU" sz="9600" b="0">
              <a:solidFill>
                <a:schemeClr val="bg1">
                  <a:lumMod val="65000"/>
                </a:schemeClr>
              </a:solidFill>
              <a:latin typeface="Montserrat" panose="00000500000000000000" pitchFamily="2" charset="0"/>
            </a:endParaRPr>
          </a:p>
          <a:p>
            <a:endParaRPr lang="en-AU"/>
          </a:p>
        </p:txBody>
      </p:sp>
      <p:pic>
        <p:nvPicPr>
          <p:cNvPr id="2" name="Picture 1">
            <a:extLst>
              <a:ext uri="{FF2B5EF4-FFF2-40B4-BE49-F238E27FC236}">
                <a16:creationId xmlns:a16="http://schemas.microsoft.com/office/drawing/2014/main" xmlns="" id="{4A44F06C-9682-40A7-AEEC-F87371A63E74}"/>
              </a:ext>
            </a:extLst>
          </p:cNvPr>
          <p:cNvPicPr>
            <a:picLocks noChangeAspect="1"/>
          </p:cNvPicPr>
          <p:nvPr/>
        </p:nvPicPr>
        <p:blipFill>
          <a:blip r:embed="rId3"/>
          <a:stretch>
            <a:fillRect/>
          </a:stretch>
        </p:blipFill>
        <p:spPr>
          <a:xfrm>
            <a:off x="914396" y="1395869"/>
            <a:ext cx="10624846" cy="2471704"/>
          </a:xfrm>
          <a:prstGeom prst="rect">
            <a:avLst/>
          </a:prstGeom>
        </p:spPr>
      </p:pic>
    </p:spTree>
    <p:extLst>
      <p:ext uri="{BB962C8B-B14F-4D97-AF65-F5344CB8AC3E}">
        <p14:creationId xmlns:p14="http://schemas.microsoft.com/office/powerpoint/2010/main" val="38017600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fontScale="25000" lnSpcReduction="20000"/>
          </a:bodyPr>
          <a:lstStyle/>
          <a:p>
            <a:pPr>
              <a:lnSpc>
                <a:spcPts val="3300"/>
              </a:lnSpc>
              <a:spcBef>
                <a:spcPts val="1200"/>
              </a:spcBef>
              <a:spcAft>
                <a:spcPts val="1200"/>
              </a:spcAft>
            </a:pPr>
            <a:r>
              <a:rPr lang="en-AU" sz="9600">
                <a:solidFill>
                  <a:srgbClr val="005C6A"/>
                </a:solidFill>
                <a:latin typeface="Segoe UI" panose="020B0502040204020203" pitchFamily="34" charset="0"/>
                <a:cs typeface="Segoe UI" panose="020B0502040204020203" pitchFamily="34" charset="0"/>
              </a:rPr>
              <a:t>Portfolio Performance   </a:t>
            </a:r>
            <a:r>
              <a:rPr lang="en-AU" sz="9600" b="0">
                <a:solidFill>
                  <a:schemeClr val="bg1">
                    <a:lumMod val="65000"/>
                  </a:schemeClr>
                </a:solidFill>
                <a:latin typeface="Segoe UI" panose="020B0502040204020203" pitchFamily="34" charset="0"/>
                <a:cs typeface="Segoe UI" panose="020B0502040204020203" pitchFamily="34" charset="0"/>
              </a:rPr>
              <a:t>Balanced (Elite) </a:t>
            </a:r>
            <a:r>
              <a:rPr lang="en-AU" sz="6400" b="0">
                <a:solidFill>
                  <a:schemeClr val="bg1">
                    <a:lumMod val="65000"/>
                  </a:schemeClr>
                </a:solidFill>
                <a:latin typeface="Segoe UI" panose="020B0502040204020203" pitchFamily="34" charset="0"/>
                <a:cs typeface="Segoe UI" panose="020B0502040204020203" pitchFamily="34" charset="0"/>
              </a:rPr>
              <a:t>- 12 Months Ending 30.06.19</a:t>
            </a:r>
          </a:p>
          <a:p>
            <a:pPr>
              <a:lnSpc>
                <a:spcPts val="3300"/>
              </a:lnSpc>
              <a:spcBef>
                <a:spcPts val="1200"/>
              </a:spcBef>
              <a:spcAft>
                <a:spcPts val="1200"/>
              </a:spcAft>
            </a:pPr>
            <a:endParaRPr lang="en-AU" sz="9600" b="0">
              <a:solidFill>
                <a:schemeClr val="bg1">
                  <a:lumMod val="65000"/>
                </a:schemeClr>
              </a:solidFill>
              <a:latin typeface="Montserrat" panose="00000500000000000000" pitchFamily="2" charset="0"/>
            </a:endParaRPr>
          </a:p>
          <a:p>
            <a:endParaRPr lang="en-AU"/>
          </a:p>
        </p:txBody>
      </p:sp>
      <p:pic>
        <p:nvPicPr>
          <p:cNvPr id="2" name="Picture 1">
            <a:extLst>
              <a:ext uri="{FF2B5EF4-FFF2-40B4-BE49-F238E27FC236}">
                <a16:creationId xmlns:a16="http://schemas.microsoft.com/office/drawing/2014/main" xmlns="" id="{BF5B9F13-813A-4097-A4DC-0909E2083D3E}"/>
              </a:ext>
            </a:extLst>
          </p:cNvPr>
          <p:cNvPicPr>
            <a:picLocks noChangeAspect="1"/>
          </p:cNvPicPr>
          <p:nvPr/>
        </p:nvPicPr>
        <p:blipFill>
          <a:blip r:embed="rId3"/>
          <a:stretch>
            <a:fillRect/>
          </a:stretch>
        </p:blipFill>
        <p:spPr>
          <a:xfrm>
            <a:off x="650924" y="1275850"/>
            <a:ext cx="11437754" cy="4708705"/>
          </a:xfrm>
          <a:prstGeom prst="rect">
            <a:avLst/>
          </a:prstGeom>
        </p:spPr>
      </p:pic>
    </p:spTree>
    <p:extLst>
      <p:ext uri="{BB962C8B-B14F-4D97-AF65-F5344CB8AC3E}">
        <p14:creationId xmlns:p14="http://schemas.microsoft.com/office/powerpoint/2010/main" val="10112518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C62DD887-396E-45BC-A227-A5CA45C1857A}"/>
              </a:ext>
            </a:extLst>
          </p:cNvPr>
          <p:cNvSpPr>
            <a:spLocks noGrp="1"/>
          </p:cNvSpPr>
          <p:nvPr>
            <p:ph type="body" sz="quarter" idx="10"/>
          </p:nvPr>
        </p:nvSpPr>
        <p:spPr>
          <a:xfrm>
            <a:off x="858566" y="603418"/>
            <a:ext cx="8041175" cy="523220"/>
          </a:xfrm>
        </p:spPr>
        <p:txBody>
          <a:bodyPr>
            <a:normAutofit fontScale="25000" lnSpcReduction="20000"/>
          </a:bodyPr>
          <a:lstStyle/>
          <a:p>
            <a:pPr>
              <a:lnSpc>
                <a:spcPts val="3300"/>
              </a:lnSpc>
              <a:spcBef>
                <a:spcPts val="1200"/>
              </a:spcBef>
              <a:spcAft>
                <a:spcPts val="1200"/>
              </a:spcAft>
            </a:pPr>
            <a:r>
              <a:rPr lang="en-AU" sz="9600" dirty="0">
                <a:solidFill>
                  <a:srgbClr val="005C6A"/>
                </a:solidFill>
                <a:latin typeface="Segoe UI" panose="020B0502040204020203" pitchFamily="34" charset="0"/>
                <a:cs typeface="Segoe UI" panose="020B0502040204020203" pitchFamily="34" charset="0"/>
              </a:rPr>
              <a:t>Disclaimer</a:t>
            </a:r>
            <a:r>
              <a:rPr lang="en-AU" sz="11200" dirty="0">
                <a:solidFill>
                  <a:srgbClr val="007A71"/>
                </a:solidFill>
                <a:latin typeface="Segoe UI" panose="020B0502040204020203" pitchFamily="34" charset="0"/>
                <a:cs typeface="Segoe UI" panose="020B0502040204020203" pitchFamily="34" charset="0"/>
              </a:rPr>
              <a:t> </a:t>
            </a:r>
            <a:endParaRPr lang="en-AU" sz="11200" b="0" dirty="0">
              <a:solidFill>
                <a:srgbClr val="007A71"/>
              </a:solidFill>
              <a:latin typeface="Segoe UI" panose="020B0502040204020203" pitchFamily="34" charset="0"/>
              <a:cs typeface="Segoe UI" panose="020B0502040204020203" pitchFamily="34" charset="0"/>
            </a:endParaRPr>
          </a:p>
          <a:p>
            <a:endParaRPr lang="en-AU" dirty="0"/>
          </a:p>
        </p:txBody>
      </p:sp>
      <p:sp>
        <p:nvSpPr>
          <p:cNvPr id="70" name="Oval 69">
            <a:extLst>
              <a:ext uri="{FF2B5EF4-FFF2-40B4-BE49-F238E27FC236}">
                <a16:creationId xmlns:a16="http://schemas.microsoft.com/office/drawing/2014/main" xmlns="" id="{94AAA123-BA6D-45C7-86D0-4A41B7A0D008}"/>
              </a:ext>
            </a:extLst>
          </p:cNvPr>
          <p:cNvSpPr/>
          <p:nvPr/>
        </p:nvSpPr>
        <p:spPr>
          <a:xfrm>
            <a:off x="7803398" y="5650017"/>
            <a:ext cx="682788" cy="682788"/>
          </a:xfrm>
          <a:prstGeom prst="ellipse">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a:solidFill>
                <a:schemeClr val="bg1"/>
              </a:solidFill>
            </a:endParaRPr>
          </a:p>
        </p:txBody>
      </p:sp>
      <p:sp>
        <p:nvSpPr>
          <p:cNvPr id="23" name="Rectangle 22">
            <a:extLst>
              <a:ext uri="{FF2B5EF4-FFF2-40B4-BE49-F238E27FC236}">
                <a16:creationId xmlns:a16="http://schemas.microsoft.com/office/drawing/2014/main" xmlns="" id="{3E3D9A4B-7208-4544-A08E-720AA4ED6ADC}"/>
              </a:ext>
            </a:extLst>
          </p:cNvPr>
          <p:cNvSpPr/>
          <p:nvPr/>
        </p:nvSpPr>
        <p:spPr>
          <a:xfrm>
            <a:off x="858566" y="1604434"/>
            <a:ext cx="10757701" cy="3985706"/>
          </a:xfrm>
          <a:prstGeom prst="rect">
            <a:avLst/>
          </a:prstGeom>
        </p:spPr>
        <p:txBody>
          <a:bodyPr wrap="square">
            <a:spAutoFit/>
          </a:bodyPr>
          <a:lstStyle/>
          <a:p>
            <a:pPr algn="just">
              <a:spcAft>
                <a:spcPts val="1800"/>
              </a:spcAft>
              <a:buClr>
                <a:srgbClr val="8F0012"/>
              </a:buClr>
            </a:pPr>
            <a:r>
              <a:rPr lang="en-AU" sz="1600" dirty="0">
                <a:solidFill>
                  <a:srgbClr val="6F6F6F"/>
                </a:solidFill>
                <a:latin typeface="Arial Nova Light" panose="020B0304020202020204" pitchFamily="34" charset="0"/>
                <a:cs typeface="Arial" panose="020B0604020202020204" pitchFamily="34" charset="0"/>
              </a:rPr>
              <a:t>Zenith is the holder of Australian Financial Services License No. 226872 for the purposes of providing “General Advice” (as defined by section 766B of Corporations Act 2001). General Advice provided by Zenith is limited to Wholesale clients only. </a:t>
            </a:r>
          </a:p>
          <a:p>
            <a:pPr algn="just">
              <a:spcAft>
                <a:spcPts val="1800"/>
              </a:spcAft>
              <a:buClr>
                <a:srgbClr val="8F0012"/>
              </a:buClr>
            </a:pPr>
            <a:r>
              <a:rPr lang="en-AU" sz="1600" dirty="0">
                <a:solidFill>
                  <a:srgbClr val="6F6F6F"/>
                </a:solidFill>
                <a:latin typeface="Arial Nova Light" panose="020B0304020202020204" pitchFamily="34" charset="0"/>
                <a:cs typeface="Arial" panose="020B0604020202020204" pitchFamily="34" charset="0"/>
              </a:rPr>
              <a:t>This advice has been prepared without taking into account the objectives, financial situation or needs of any specific person who may read it. It is not a specific recommendation to purchase, sell or hold any relevant product(s). </a:t>
            </a:r>
          </a:p>
          <a:p>
            <a:pPr algn="just">
              <a:spcAft>
                <a:spcPts val="1800"/>
              </a:spcAft>
              <a:buClr>
                <a:srgbClr val="8F0012"/>
              </a:buClr>
            </a:pPr>
            <a:r>
              <a:rPr lang="en-AU" sz="1600" dirty="0">
                <a:solidFill>
                  <a:srgbClr val="6F6F6F"/>
                </a:solidFill>
                <a:latin typeface="Arial Nova Light" panose="020B0304020202020204" pitchFamily="34" charset="0"/>
                <a:cs typeface="Arial" panose="020B0604020202020204" pitchFamily="34" charset="0"/>
              </a:rPr>
              <a:t>Zenith advises that investors should seek their own independent financial advice before making any investment decision and should consider the appropriateness of this advice in light of their own objectives, financial situation or needs. Investors should obtain a copy of, and consider, any relevant product PDS or offer document before making any decision. This advice is prepared exclusively for clients of Zenith. </a:t>
            </a:r>
          </a:p>
          <a:p>
            <a:pPr algn="just">
              <a:spcAft>
                <a:spcPts val="1800"/>
              </a:spcAft>
              <a:buClr>
                <a:srgbClr val="8F0012"/>
              </a:buClr>
            </a:pPr>
            <a:r>
              <a:rPr lang="en-AU" sz="1600" dirty="0">
                <a:solidFill>
                  <a:srgbClr val="6F6F6F"/>
                </a:solidFill>
                <a:latin typeface="Arial Nova Light" panose="020B0304020202020204" pitchFamily="34" charset="0"/>
                <a:cs typeface="Arial" panose="020B0604020202020204" pitchFamily="34" charset="0"/>
              </a:rPr>
              <a:t>The material contained in this advice is subject to copyright and may not be reproduced without the consent of the copyright owner. The information contained in this advice is believed to be reliable, but its completeness and accuracy is not guaranteed. Zenith accepts no liability, whether direct or indirect arising from the use of information contained in this advice.</a:t>
            </a:r>
          </a:p>
        </p:txBody>
      </p:sp>
    </p:spTree>
    <p:extLst>
      <p:ext uri="{BB962C8B-B14F-4D97-AF65-F5344CB8AC3E}">
        <p14:creationId xmlns:p14="http://schemas.microsoft.com/office/powerpoint/2010/main" val="21259010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fontScale="25000" lnSpcReduction="20000"/>
          </a:bodyPr>
          <a:lstStyle/>
          <a:p>
            <a:pPr>
              <a:lnSpc>
                <a:spcPts val="3300"/>
              </a:lnSpc>
              <a:spcBef>
                <a:spcPts val="1200"/>
              </a:spcBef>
              <a:spcAft>
                <a:spcPts val="1200"/>
              </a:spcAft>
            </a:pPr>
            <a:r>
              <a:rPr lang="en-AU" sz="9600">
                <a:solidFill>
                  <a:srgbClr val="005C6A"/>
                </a:solidFill>
                <a:latin typeface="Segoe UI" panose="020B0502040204020203" pitchFamily="34" charset="0"/>
                <a:cs typeface="Segoe UI" panose="020B0502040204020203" pitchFamily="34" charset="0"/>
              </a:rPr>
              <a:t>Portfolio Performance   </a:t>
            </a:r>
            <a:r>
              <a:rPr lang="en-AU" sz="9600" b="0">
                <a:solidFill>
                  <a:schemeClr val="bg1">
                    <a:lumMod val="65000"/>
                  </a:schemeClr>
                </a:solidFill>
                <a:latin typeface="Segoe UI" panose="020B0502040204020203" pitchFamily="34" charset="0"/>
                <a:cs typeface="Segoe UI" panose="020B0502040204020203" pitchFamily="34" charset="0"/>
              </a:rPr>
              <a:t>Balanced (Elite) </a:t>
            </a:r>
            <a:r>
              <a:rPr lang="en-AU" sz="6400" b="0">
                <a:solidFill>
                  <a:schemeClr val="bg1">
                    <a:lumMod val="65000"/>
                  </a:schemeClr>
                </a:solidFill>
              </a:rPr>
              <a:t>- 36 Months Ending 30.06.19</a:t>
            </a:r>
            <a:endParaRPr lang="en-AU" sz="6400" b="0">
              <a:solidFill>
                <a:schemeClr val="bg1">
                  <a:lumMod val="65000"/>
                </a:schemeClr>
              </a:solidFill>
              <a:latin typeface="Segoe UI" panose="020B0502040204020203" pitchFamily="34" charset="0"/>
              <a:cs typeface="Segoe UI" panose="020B0502040204020203" pitchFamily="34" charset="0"/>
            </a:endParaRPr>
          </a:p>
          <a:p>
            <a:pPr>
              <a:lnSpc>
                <a:spcPts val="3300"/>
              </a:lnSpc>
              <a:spcBef>
                <a:spcPts val="1200"/>
              </a:spcBef>
              <a:spcAft>
                <a:spcPts val="1200"/>
              </a:spcAft>
            </a:pPr>
            <a:endParaRPr lang="en-AU" sz="9600" b="0">
              <a:solidFill>
                <a:schemeClr val="bg1">
                  <a:lumMod val="65000"/>
                </a:schemeClr>
              </a:solidFill>
              <a:latin typeface="Montserrat" panose="00000500000000000000" pitchFamily="2" charset="0"/>
            </a:endParaRPr>
          </a:p>
          <a:p>
            <a:endParaRPr lang="en-AU"/>
          </a:p>
        </p:txBody>
      </p:sp>
      <p:pic>
        <p:nvPicPr>
          <p:cNvPr id="2" name="Picture 1">
            <a:extLst>
              <a:ext uri="{FF2B5EF4-FFF2-40B4-BE49-F238E27FC236}">
                <a16:creationId xmlns:a16="http://schemas.microsoft.com/office/drawing/2014/main" xmlns="" id="{E2BAC676-E842-4B46-8037-19CB13F2E84F}"/>
              </a:ext>
            </a:extLst>
          </p:cNvPr>
          <p:cNvPicPr>
            <a:picLocks noChangeAspect="1"/>
          </p:cNvPicPr>
          <p:nvPr/>
        </p:nvPicPr>
        <p:blipFill>
          <a:blip r:embed="rId3"/>
          <a:stretch>
            <a:fillRect/>
          </a:stretch>
        </p:blipFill>
        <p:spPr>
          <a:xfrm>
            <a:off x="658675" y="1238812"/>
            <a:ext cx="11251772" cy="4686204"/>
          </a:xfrm>
          <a:prstGeom prst="rect">
            <a:avLst/>
          </a:prstGeom>
        </p:spPr>
      </p:pic>
    </p:spTree>
    <p:extLst>
      <p:ext uri="{BB962C8B-B14F-4D97-AF65-F5344CB8AC3E}">
        <p14:creationId xmlns:p14="http://schemas.microsoft.com/office/powerpoint/2010/main" val="17702634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fontScale="25000" lnSpcReduction="20000"/>
          </a:bodyPr>
          <a:lstStyle/>
          <a:p>
            <a:pPr>
              <a:lnSpc>
                <a:spcPts val="3300"/>
              </a:lnSpc>
              <a:spcBef>
                <a:spcPts val="1200"/>
              </a:spcBef>
              <a:spcAft>
                <a:spcPts val="1200"/>
              </a:spcAft>
            </a:pPr>
            <a:r>
              <a:rPr lang="en-AU" sz="9600" dirty="0">
                <a:solidFill>
                  <a:srgbClr val="005C6A"/>
                </a:solidFill>
                <a:latin typeface="Segoe UI" panose="020B0502040204020203" pitchFamily="34" charset="0"/>
                <a:cs typeface="Segoe UI" panose="020B0502040204020203" pitchFamily="34" charset="0"/>
              </a:rPr>
              <a:t>Portfolio Performance   </a:t>
            </a:r>
            <a:r>
              <a:rPr lang="en-AU" sz="9600" b="0" dirty="0">
                <a:solidFill>
                  <a:schemeClr val="bg1">
                    <a:lumMod val="65000"/>
                  </a:schemeClr>
                </a:solidFill>
                <a:latin typeface="Segoe UI" panose="020B0502040204020203" pitchFamily="34" charset="0"/>
                <a:cs typeface="Segoe UI" panose="020B0502040204020203" pitchFamily="34" charset="0"/>
              </a:rPr>
              <a:t>Elite Blends Balanced 5 Years </a:t>
            </a:r>
          </a:p>
          <a:p>
            <a:pPr>
              <a:lnSpc>
                <a:spcPts val="3300"/>
              </a:lnSpc>
              <a:spcBef>
                <a:spcPts val="1200"/>
              </a:spcBef>
              <a:spcAft>
                <a:spcPts val="1200"/>
              </a:spcAft>
            </a:pPr>
            <a:endParaRPr lang="en-AU" sz="9600" b="0" dirty="0">
              <a:solidFill>
                <a:schemeClr val="bg1">
                  <a:lumMod val="65000"/>
                </a:schemeClr>
              </a:solidFill>
              <a:latin typeface="Montserrat" panose="00000500000000000000" pitchFamily="2" charset="0"/>
            </a:endParaRPr>
          </a:p>
          <a:p>
            <a:endParaRPr lang="en-AU" dirty="0"/>
          </a:p>
        </p:txBody>
      </p:sp>
      <p:pic>
        <p:nvPicPr>
          <p:cNvPr id="1026" name="Picture 3" descr="image001">
            <a:extLst>
              <a:ext uri="{FF2B5EF4-FFF2-40B4-BE49-F238E27FC236}">
                <a16:creationId xmlns:a16="http://schemas.microsoft.com/office/drawing/2014/main" xmlns="" id="{11CBC171-3221-4D6F-B3A3-518DB096B9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423" y="1143908"/>
            <a:ext cx="9678498" cy="5200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69154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fontScale="25000" lnSpcReduction="20000"/>
          </a:bodyPr>
          <a:lstStyle/>
          <a:p>
            <a:pPr>
              <a:lnSpc>
                <a:spcPts val="3300"/>
              </a:lnSpc>
              <a:spcBef>
                <a:spcPts val="1200"/>
              </a:spcBef>
              <a:spcAft>
                <a:spcPts val="1200"/>
              </a:spcAft>
            </a:pPr>
            <a:r>
              <a:rPr lang="en-AU" sz="9600" dirty="0">
                <a:solidFill>
                  <a:srgbClr val="005C6A"/>
                </a:solidFill>
                <a:latin typeface="Segoe UI" panose="020B0502040204020203" pitchFamily="34" charset="0"/>
                <a:cs typeface="Segoe UI" panose="020B0502040204020203" pitchFamily="34" charset="0"/>
              </a:rPr>
              <a:t>Portfolio Performance   </a:t>
            </a:r>
            <a:r>
              <a:rPr lang="en-AU" sz="9600" b="0" dirty="0">
                <a:solidFill>
                  <a:schemeClr val="bg1">
                    <a:lumMod val="65000"/>
                  </a:schemeClr>
                </a:solidFill>
                <a:latin typeface="Segoe UI" panose="020B0502040204020203" pitchFamily="34" charset="0"/>
                <a:cs typeface="Segoe UI" panose="020B0502040204020203" pitchFamily="34" charset="0"/>
              </a:rPr>
              <a:t>Elite Blends Balanced growth of $100k </a:t>
            </a:r>
          </a:p>
          <a:p>
            <a:pPr>
              <a:lnSpc>
                <a:spcPts val="3300"/>
              </a:lnSpc>
              <a:spcBef>
                <a:spcPts val="1200"/>
              </a:spcBef>
              <a:spcAft>
                <a:spcPts val="1200"/>
              </a:spcAft>
            </a:pPr>
            <a:endParaRPr lang="en-AU" sz="9600" b="0" dirty="0">
              <a:solidFill>
                <a:schemeClr val="bg1">
                  <a:lumMod val="65000"/>
                </a:schemeClr>
              </a:solidFill>
              <a:latin typeface="Montserrat" panose="00000500000000000000" pitchFamily="2" charset="0"/>
            </a:endParaRPr>
          </a:p>
          <a:p>
            <a:endParaRPr lang="en-AU" dirty="0"/>
          </a:p>
        </p:txBody>
      </p:sp>
      <p:pic>
        <p:nvPicPr>
          <p:cNvPr id="3" name="Picture 2">
            <a:extLst>
              <a:ext uri="{FF2B5EF4-FFF2-40B4-BE49-F238E27FC236}">
                <a16:creationId xmlns:a16="http://schemas.microsoft.com/office/drawing/2014/main" xmlns="" id="{73E740D5-4E86-4CB8-960A-5CF73F959B6F}"/>
              </a:ext>
            </a:extLst>
          </p:cNvPr>
          <p:cNvPicPr>
            <a:picLocks noChangeAspect="1"/>
          </p:cNvPicPr>
          <p:nvPr/>
        </p:nvPicPr>
        <p:blipFill>
          <a:blip r:embed="rId3"/>
          <a:stretch>
            <a:fillRect/>
          </a:stretch>
        </p:blipFill>
        <p:spPr>
          <a:xfrm>
            <a:off x="2333461" y="1143908"/>
            <a:ext cx="7525078" cy="5097857"/>
          </a:xfrm>
          <a:prstGeom prst="rect">
            <a:avLst/>
          </a:prstGeom>
        </p:spPr>
      </p:pic>
    </p:spTree>
    <p:extLst>
      <p:ext uri="{BB962C8B-B14F-4D97-AF65-F5344CB8AC3E}">
        <p14:creationId xmlns:p14="http://schemas.microsoft.com/office/powerpoint/2010/main" val="20627454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fontScale="25000" lnSpcReduction="20000"/>
          </a:bodyPr>
          <a:lstStyle/>
          <a:p>
            <a:pPr>
              <a:lnSpc>
                <a:spcPts val="3300"/>
              </a:lnSpc>
              <a:spcBef>
                <a:spcPts val="1200"/>
              </a:spcBef>
              <a:spcAft>
                <a:spcPts val="1200"/>
              </a:spcAft>
            </a:pPr>
            <a:r>
              <a:rPr lang="en-AU" sz="9600" dirty="0">
                <a:solidFill>
                  <a:srgbClr val="005C6A"/>
                </a:solidFill>
                <a:latin typeface="Segoe UI" panose="020B0502040204020203" pitchFamily="34" charset="0"/>
                <a:cs typeface="Segoe UI" panose="020B0502040204020203" pitchFamily="34" charset="0"/>
              </a:rPr>
              <a:t>Performance Commentary     </a:t>
            </a:r>
          </a:p>
          <a:p>
            <a:endParaRPr lang="en-AU" dirty="0"/>
          </a:p>
        </p:txBody>
      </p:sp>
      <p:sp>
        <p:nvSpPr>
          <p:cNvPr id="2" name="Rectangle 1">
            <a:extLst>
              <a:ext uri="{FF2B5EF4-FFF2-40B4-BE49-F238E27FC236}">
                <a16:creationId xmlns:a16="http://schemas.microsoft.com/office/drawing/2014/main" xmlns="" id="{942DA864-2B1E-41FB-A055-825670A17A06}"/>
              </a:ext>
            </a:extLst>
          </p:cNvPr>
          <p:cNvSpPr/>
          <p:nvPr/>
        </p:nvSpPr>
        <p:spPr>
          <a:xfrm>
            <a:off x="839416" y="1306898"/>
            <a:ext cx="11161241" cy="4549964"/>
          </a:xfrm>
          <a:prstGeom prst="rect">
            <a:avLst/>
          </a:prstGeom>
        </p:spPr>
        <p:txBody>
          <a:bodyPr wrap="square">
            <a:spAutoFit/>
          </a:bodyPr>
          <a:lstStyle/>
          <a:p>
            <a:pPr marL="0" lvl="1">
              <a:spcBef>
                <a:spcPts val="600"/>
              </a:spcBef>
              <a:spcAft>
                <a:spcPts val="800"/>
              </a:spcAft>
              <a:buClr>
                <a:schemeClr val="tx1"/>
              </a:buClr>
            </a:pPr>
            <a:r>
              <a:rPr lang="en-AU" sz="1600" b="1" dirty="0">
                <a:solidFill>
                  <a:srgbClr val="6F6F6F"/>
                </a:solidFill>
                <a:latin typeface="Arial Nova Light" panose="020B0304020202020204" pitchFamily="34" charset="0"/>
                <a:cs typeface="Arial" panose="020B0604020202020204" pitchFamily="34" charset="0"/>
              </a:rPr>
              <a:t>Australian Equities </a:t>
            </a:r>
          </a:p>
          <a:p>
            <a:pPr marL="285750" lvl="1" indent="-285750">
              <a:spcBef>
                <a:spcPts val="600"/>
              </a:spcBef>
              <a:spcAft>
                <a:spcPts val="800"/>
              </a:spcAft>
              <a:buClr>
                <a:schemeClr val="tx1"/>
              </a:buClr>
              <a:buFont typeface="Arial" panose="020B0604020202020204" pitchFamily="34" charset="0"/>
              <a:buChar char="•"/>
            </a:pPr>
            <a:r>
              <a:rPr lang="en-AU" sz="1600" dirty="0">
                <a:solidFill>
                  <a:srgbClr val="6F6F6F"/>
                </a:solidFill>
                <a:latin typeface="Arial Nova Light" panose="020B0304020202020204" pitchFamily="34" charset="0"/>
                <a:cs typeface="Arial" panose="020B0604020202020204" pitchFamily="34" charset="0"/>
              </a:rPr>
              <a:t>Australian equities posted strong gains over the quarter, simultaneously many Funds also managed to outperform the market. </a:t>
            </a:r>
          </a:p>
          <a:p>
            <a:pPr marL="285750" lvl="1" indent="-285750">
              <a:spcBef>
                <a:spcPts val="600"/>
              </a:spcBef>
              <a:spcAft>
                <a:spcPts val="800"/>
              </a:spcAft>
              <a:buClr>
                <a:schemeClr val="tx1"/>
              </a:buClr>
              <a:buFont typeface="Arial" panose="020B0604020202020204" pitchFamily="34" charset="0"/>
              <a:buChar char="•"/>
            </a:pPr>
            <a:r>
              <a:rPr lang="en-AU" sz="1600" dirty="0">
                <a:solidFill>
                  <a:srgbClr val="6F6F6F"/>
                </a:solidFill>
                <a:latin typeface="Arial Nova Light" panose="020B0304020202020204" pitchFamily="34" charset="0"/>
                <a:cs typeface="Arial" panose="020B0604020202020204" pitchFamily="34" charset="0"/>
              </a:rPr>
              <a:t>Similar to last quarter, mid, small and micro cap equities underperformed large caps, causing Australian Equities to underperform.</a:t>
            </a:r>
          </a:p>
          <a:p>
            <a:pPr marL="0" lvl="1">
              <a:spcBef>
                <a:spcPts val="600"/>
              </a:spcBef>
              <a:spcAft>
                <a:spcPts val="800"/>
              </a:spcAft>
              <a:buClr>
                <a:schemeClr val="tx1"/>
              </a:buClr>
            </a:pPr>
            <a:r>
              <a:rPr lang="en-AU" sz="1600" b="1" dirty="0">
                <a:solidFill>
                  <a:srgbClr val="6F6F6F"/>
                </a:solidFill>
                <a:latin typeface="Arial Nova Light" panose="020B0304020202020204" pitchFamily="34" charset="0"/>
                <a:cs typeface="Arial" panose="020B0604020202020204" pitchFamily="34" charset="0"/>
              </a:rPr>
              <a:t>International Equities</a:t>
            </a:r>
          </a:p>
          <a:p>
            <a:pPr marL="285750" lvl="1" indent="-285750">
              <a:spcBef>
                <a:spcPts val="600"/>
              </a:spcBef>
              <a:spcAft>
                <a:spcPts val="800"/>
              </a:spcAft>
              <a:buClr>
                <a:schemeClr val="tx1"/>
              </a:buClr>
              <a:buFont typeface="Arial" panose="020B0604020202020204" pitchFamily="34" charset="0"/>
              <a:buChar char="•"/>
            </a:pPr>
            <a:r>
              <a:rPr lang="en-AU" sz="1600" dirty="0">
                <a:solidFill>
                  <a:srgbClr val="6F6F6F"/>
                </a:solidFill>
                <a:latin typeface="Arial Nova Light" panose="020B0304020202020204" pitchFamily="34" charset="0"/>
                <a:cs typeface="Arial" panose="020B0604020202020204" pitchFamily="34" charset="0"/>
              </a:rPr>
              <a:t>International equity markets posted strong gains in the second quarter, with both hedged and un-hedged managers contributing positively to portfolio returns.</a:t>
            </a:r>
          </a:p>
          <a:p>
            <a:pPr marL="285750" lvl="1" indent="-285750">
              <a:spcBef>
                <a:spcPts val="600"/>
              </a:spcBef>
              <a:spcAft>
                <a:spcPts val="800"/>
              </a:spcAft>
              <a:buClr>
                <a:schemeClr val="tx1"/>
              </a:buClr>
              <a:buFont typeface="Arial" panose="020B0604020202020204" pitchFamily="34" charset="0"/>
              <a:buChar char="•"/>
            </a:pPr>
            <a:r>
              <a:rPr lang="en-AU" sz="1600" dirty="0">
                <a:solidFill>
                  <a:srgbClr val="6F6F6F"/>
                </a:solidFill>
                <a:latin typeface="Arial Nova Light" panose="020B0304020202020204" pitchFamily="34" charset="0"/>
                <a:cs typeface="Arial" panose="020B0604020202020204" pitchFamily="34" charset="0"/>
              </a:rPr>
              <a:t>Unfortunately, while Emerging Market equities outperformed in terms of fund selection it dragged on performance from strategy selection. Listed Infrastructure broadly kept pace with broader equity markets. </a:t>
            </a:r>
          </a:p>
          <a:p>
            <a:pPr marL="0" lvl="1">
              <a:spcBef>
                <a:spcPts val="600"/>
              </a:spcBef>
              <a:spcAft>
                <a:spcPts val="800"/>
              </a:spcAft>
              <a:buClr>
                <a:schemeClr val="tx1"/>
              </a:buClr>
            </a:pPr>
            <a:r>
              <a:rPr lang="en-AU" sz="1600" dirty="0">
                <a:solidFill>
                  <a:srgbClr val="6F6F6F"/>
                </a:solidFill>
                <a:latin typeface="Arial Nova Light" panose="020B0304020202020204" pitchFamily="34" charset="0"/>
                <a:cs typeface="Arial" panose="020B0604020202020204" pitchFamily="34" charset="0"/>
              </a:rPr>
              <a:t> </a:t>
            </a:r>
            <a:r>
              <a:rPr lang="en-AU" sz="1600" b="1" dirty="0">
                <a:solidFill>
                  <a:srgbClr val="6F6F6F"/>
                </a:solidFill>
                <a:latin typeface="Arial Nova Light" panose="020B0304020202020204" pitchFamily="34" charset="0"/>
                <a:cs typeface="Arial" panose="020B0604020202020204" pitchFamily="34" charset="0"/>
              </a:rPr>
              <a:t>Alternatives</a:t>
            </a:r>
          </a:p>
          <a:p>
            <a:pPr marL="285750" lvl="1" indent="-285750">
              <a:spcBef>
                <a:spcPts val="600"/>
              </a:spcBef>
              <a:spcAft>
                <a:spcPts val="800"/>
              </a:spcAft>
              <a:buClr>
                <a:schemeClr val="tx1"/>
              </a:buClr>
              <a:buFont typeface="Arial" panose="020B0604020202020204" pitchFamily="34" charset="0"/>
              <a:buChar char="•"/>
            </a:pPr>
            <a:r>
              <a:rPr lang="en-AU" sz="1600" dirty="0">
                <a:solidFill>
                  <a:srgbClr val="6F6F6F"/>
                </a:solidFill>
                <a:latin typeface="Arial Nova Light" panose="020B0304020202020204" pitchFamily="34" charset="0"/>
                <a:cs typeface="Arial" panose="020B0604020202020204" pitchFamily="34" charset="0"/>
              </a:rPr>
              <a:t>Alternatives provided mixed results while equity markets rallied, Market Neutral strategies in particular continued to struggle. Pleasingly, managed futures broadly provided positive returns.</a:t>
            </a:r>
            <a:endParaRPr lang="en-AU" sz="1400" dirty="0">
              <a:latin typeface="Arial Nova Light" panose="020B0304020202020204" pitchFamily="34" charset="0"/>
            </a:endParaRPr>
          </a:p>
        </p:txBody>
      </p:sp>
    </p:spTree>
    <p:extLst>
      <p:ext uri="{BB962C8B-B14F-4D97-AF65-F5344CB8AC3E}">
        <p14:creationId xmlns:p14="http://schemas.microsoft.com/office/powerpoint/2010/main" val="28654435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fontScale="25000" lnSpcReduction="20000"/>
          </a:bodyPr>
          <a:lstStyle/>
          <a:p>
            <a:pPr>
              <a:lnSpc>
                <a:spcPts val="3300"/>
              </a:lnSpc>
              <a:spcBef>
                <a:spcPts val="1200"/>
              </a:spcBef>
              <a:spcAft>
                <a:spcPts val="1200"/>
              </a:spcAft>
            </a:pPr>
            <a:r>
              <a:rPr lang="en-AU" sz="9600" dirty="0">
                <a:solidFill>
                  <a:srgbClr val="005C6A"/>
                </a:solidFill>
                <a:latin typeface="Segoe UI" panose="020B0502040204020203" pitchFamily="34" charset="0"/>
                <a:cs typeface="Segoe UI" panose="020B0502040204020203" pitchFamily="34" charset="0"/>
              </a:rPr>
              <a:t>Performance Commentary     </a:t>
            </a:r>
          </a:p>
          <a:p>
            <a:endParaRPr lang="en-AU" dirty="0"/>
          </a:p>
        </p:txBody>
      </p:sp>
      <p:sp>
        <p:nvSpPr>
          <p:cNvPr id="2" name="Rectangle 1">
            <a:extLst>
              <a:ext uri="{FF2B5EF4-FFF2-40B4-BE49-F238E27FC236}">
                <a16:creationId xmlns:a16="http://schemas.microsoft.com/office/drawing/2014/main" xmlns="" id="{942DA864-2B1E-41FB-A055-825670A17A06}"/>
              </a:ext>
            </a:extLst>
          </p:cNvPr>
          <p:cNvSpPr/>
          <p:nvPr/>
        </p:nvSpPr>
        <p:spPr>
          <a:xfrm>
            <a:off x="839416" y="1412776"/>
            <a:ext cx="11161241" cy="2354491"/>
          </a:xfrm>
          <a:prstGeom prst="rect">
            <a:avLst/>
          </a:prstGeom>
        </p:spPr>
        <p:txBody>
          <a:bodyPr wrap="square">
            <a:spAutoFit/>
          </a:bodyPr>
          <a:lstStyle/>
          <a:p>
            <a:pPr marL="0" lvl="1">
              <a:spcBef>
                <a:spcPts val="600"/>
              </a:spcBef>
              <a:spcAft>
                <a:spcPts val="800"/>
              </a:spcAft>
              <a:buClr>
                <a:schemeClr val="tx1"/>
              </a:buClr>
            </a:pPr>
            <a:r>
              <a:rPr lang="en-AU" sz="1600" b="1" dirty="0">
                <a:solidFill>
                  <a:srgbClr val="6F6F6F"/>
                </a:solidFill>
                <a:latin typeface="Arial Nova Light" panose="020B0304020202020204" pitchFamily="34" charset="0"/>
                <a:cs typeface="Arial" panose="020B0604020202020204" pitchFamily="34" charset="0"/>
              </a:rPr>
              <a:t>Listed Property</a:t>
            </a:r>
          </a:p>
          <a:p>
            <a:pPr marL="285750" lvl="1" indent="-285750">
              <a:spcBef>
                <a:spcPts val="600"/>
              </a:spcBef>
              <a:spcAft>
                <a:spcPts val="800"/>
              </a:spcAft>
              <a:buClr>
                <a:schemeClr val="tx1"/>
              </a:buClr>
              <a:buFont typeface="Arial" panose="020B0604020202020204" pitchFamily="34" charset="0"/>
              <a:buChar char="•"/>
            </a:pPr>
            <a:r>
              <a:rPr lang="en-AU" sz="1600" dirty="0">
                <a:latin typeface="Arial Nova Light" panose="020B0304020202020204" pitchFamily="34" charset="0"/>
                <a:ea typeface="Arial Unicode MS"/>
                <a:cs typeface="Arial" panose="020B0604020202020204" pitchFamily="34" charset="0"/>
              </a:rPr>
              <a:t>AREITs and GREITs cooled off from a very strong first quarter. AREITs continued to contribute positively, while GREITs were flat. </a:t>
            </a:r>
          </a:p>
          <a:p>
            <a:pPr marL="0" lvl="1">
              <a:spcBef>
                <a:spcPts val="600"/>
              </a:spcBef>
              <a:spcAft>
                <a:spcPts val="800"/>
              </a:spcAft>
              <a:buClr>
                <a:schemeClr val="tx1"/>
              </a:buClr>
            </a:pPr>
            <a:r>
              <a:rPr lang="en-AU" sz="1600" b="1" dirty="0">
                <a:solidFill>
                  <a:srgbClr val="6F6F6F"/>
                </a:solidFill>
                <a:latin typeface="Arial Nova Light" panose="020B0304020202020204" pitchFamily="34" charset="0"/>
                <a:cs typeface="Arial" panose="020B0604020202020204" pitchFamily="34" charset="0"/>
              </a:rPr>
              <a:t>Fixed Income </a:t>
            </a:r>
          </a:p>
          <a:p>
            <a:pPr marL="285750" lvl="1" indent="-285750">
              <a:spcBef>
                <a:spcPts val="600"/>
              </a:spcBef>
              <a:spcAft>
                <a:spcPts val="800"/>
              </a:spcAft>
              <a:buClr>
                <a:schemeClr val="tx1"/>
              </a:buClr>
              <a:buFont typeface="Arial" panose="020B0604020202020204" pitchFamily="34" charset="0"/>
              <a:buChar char="•"/>
            </a:pPr>
            <a:r>
              <a:rPr lang="en-AU" sz="1600" dirty="0">
                <a:solidFill>
                  <a:srgbClr val="6F6F6F"/>
                </a:solidFill>
                <a:latin typeface="Arial Nova Light" panose="020B0304020202020204" pitchFamily="34" charset="0"/>
                <a:cs typeface="Arial" panose="020B0604020202020204" pitchFamily="34" charset="0"/>
              </a:rPr>
              <a:t>Fixed Income continued to drag on performance, overall, the portfolio’s lower Interest Rate Duration relative to the benchmark caused the underperformance as bonds rallied. That said, the recent Fixed Income Strategy review has improved absolute returns. </a:t>
            </a:r>
          </a:p>
        </p:txBody>
      </p:sp>
    </p:spTree>
    <p:extLst>
      <p:ext uri="{BB962C8B-B14F-4D97-AF65-F5344CB8AC3E}">
        <p14:creationId xmlns:p14="http://schemas.microsoft.com/office/powerpoint/2010/main" val="23006590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xmlns="" id="{BDC430F9-2BB8-4315-AEAC-CBED0B8C33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67208" y="220153"/>
            <a:ext cx="1285299" cy="612120"/>
          </a:xfrm>
          <a:prstGeom prst="rect">
            <a:avLst/>
          </a:prstGeom>
        </p:spPr>
      </p:pic>
      <p:sp>
        <p:nvSpPr>
          <p:cNvPr id="15" name="Rectangle 14">
            <a:extLst>
              <a:ext uri="{FF2B5EF4-FFF2-40B4-BE49-F238E27FC236}">
                <a16:creationId xmlns:a16="http://schemas.microsoft.com/office/drawing/2014/main" xmlns="" id="{5C237BF5-B0EC-4E6A-9C51-B58821A0F28D}"/>
              </a:ext>
            </a:extLst>
          </p:cNvPr>
          <p:cNvSpPr/>
          <p:nvPr/>
        </p:nvSpPr>
        <p:spPr>
          <a:xfrm>
            <a:off x="2" y="2359500"/>
            <a:ext cx="12191999" cy="2139000"/>
          </a:xfrm>
          <a:prstGeom prst="rect">
            <a:avLst/>
          </a:prstGeom>
          <a:solidFill>
            <a:srgbClr val="E29C00"/>
          </a:solidFill>
          <a:ln w="762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
        <p:nvSpPr>
          <p:cNvPr id="16" name="TextBox 15">
            <a:extLst>
              <a:ext uri="{FF2B5EF4-FFF2-40B4-BE49-F238E27FC236}">
                <a16:creationId xmlns:a16="http://schemas.microsoft.com/office/drawing/2014/main" xmlns="" id="{FE852A9F-5E27-41E2-88A7-60D2114F131F}"/>
              </a:ext>
            </a:extLst>
          </p:cNvPr>
          <p:cNvSpPr txBox="1"/>
          <p:nvPr/>
        </p:nvSpPr>
        <p:spPr>
          <a:xfrm>
            <a:off x="2432705" y="2846829"/>
            <a:ext cx="8050852" cy="1077218"/>
          </a:xfrm>
          <a:prstGeom prst="rect">
            <a:avLst/>
          </a:prstGeom>
          <a:noFill/>
        </p:spPr>
        <p:txBody>
          <a:bodyPr wrap="square" rtlCol="0">
            <a:spAutoFit/>
          </a:bodyPr>
          <a:lstStyle/>
          <a:p>
            <a:pPr>
              <a:defRPr/>
            </a:pPr>
            <a:r>
              <a:rPr lang="en-AU" sz="3500" b="1">
                <a:solidFill>
                  <a:schemeClr val="bg1"/>
                </a:solidFill>
                <a:latin typeface="Segoe UI" panose="020B0502040204020203" pitchFamily="34" charset="0"/>
                <a:cs typeface="Segoe UI" panose="020B0502040204020203" pitchFamily="34" charset="0"/>
              </a:rPr>
              <a:t>Manager Performance Updates</a:t>
            </a:r>
          </a:p>
          <a:p>
            <a:pPr defTabSz="1219170">
              <a:defRPr/>
            </a:pPr>
            <a:endParaRPr lang="en-US" sz="2667">
              <a:solidFill>
                <a:srgbClr val="FFFFFF"/>
              </a:solidFill>
              <a:latin typeface="Montserrat SemiBold" panose="00000700000000000000" pitchFamily="50" charset="0"/>
              <a:ea typeface="Roboto" panose="02000000000000000000" pitchFamily="2" charset="0"/>
            </a:endParaRPr>
          </a:p>
        </p:txBody>
      </p:sp>
      <p:sp>
        <p:nvSpPr>
          <p:cNvPr id="17" name="Rectangle 16">
            <a:extLst>
              <a:ext uri="{FF2B5EF4-FFF2-40B4-BE49-F238E27FC236}">
                <a16:creationId xmlns:a16="http://schemas.microsoft.com/office/drawing/2014/main" xmlns="" id="{CB3C399E-96AE-489C-994A-02DD6F622B3A}"/>
              </a:ext>
            </a:extLst>
          </p:cNvPr>
          <p:cNvSpPr/>
          <p:nvPr/>
        </p:nvSpPr>
        <p:spPr>
          <a:xfrm>
            <a:off x="1413308" y="2359500"/>
            <a:ext cx="603565"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
        <p:nvSpPr>
          <p:cNvPr id="19" name="Rectangle 18">
            <a:extLst>
              <a:ext uri="{FF2B5EF4-FFF2-40B4-BE49-F238E27FC236}">
                <a16:creationId xmlns:a16="http://schemas.microsoft.com/office/drawing/2014/main" xmlns="" id="{38BA68A2-04EA-4DB9-BBAF-30C27EA29486}"/>
              </a:ext>
            </a:extLst>
          </p:cNvPr>
          <p:cNvSpPr/>
          <p:nvPr/>
        </p:nvSpPr>
        <p:spPr>
          <a:xfrm>
            <a:off x="633117" y="2359500"/>
            <a:ext cx="364359"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
        <p:nvSpPr>
          <p:cNvPr id="20" name="Rectangle 19">
            <a:extLst>
              <a:ext uri="{FF2B5EF4-FFF2-40B4-BE49-F238E27FC236}">
                <a16:creationId xmlns:a16="http://schemas.microsoft.com/office/drawing/2014/main" xmlns="" id="{86C7DE97-1232-480C-95C4-906B55B595A5}"/>
              </a:ext>
            </a:extLst>
          </p:cNvPr>
          <p:cNvSpPr/>
          <p:nvPr/>
        </p:nvSpPr>
        <p:spPr>
          <a:xfrm>
            <a:off x="0" y="2359500"/>
            <a:ext cx="217283"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Tree>
    <p:extLst>
      <p:ext uri="{BB962C8B-B14F-4D97-AF65-F5344CB8AC3E}">
        <p14:creationId xmlns:p14="http://schemas.microsoft.com/office/powerpoint/2010/main" val="38753244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xmlns="" id="{BDC430F9-2BB8-4315-AEAC-CBED0B8C33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67208" y="220153"/>
            <a:ext cx="1285299" cy="612120"/>
          </a:xfrm>
          <a:prstGeom prst="rect">
            <a:avLst/>
          </a:prstGeom>
        </p:spPr>
      </p:pic>
      <p:sp>
        <p:nvSpPr>
          <p:cNvPr id="15" name="Rectangle 14">
            <a:extLst>
              <a:ext uri="{FF2B5EF4-FFF2-40B4-BE49-F238E27FC236}">
                <a16:creationId xmlns:a16="http://schemas.microsoft.com/office/drawing/2014/main" xmlns="" id="{5C237BF5-B0EC-4E6A-9C51-B58821A0F28D}"/>
              </a:ext>
            </a:extLst>
          </p:cNvPr>
          <p:cNvSpPr/>
          <p:nvPr/>
        </p:nvSpPr>
        <p:spPr>
          <a:xfrm>
            <a:off x="2" y="2359500"/>
            <a:ext cx="12191999" cy="2139000"/>
          </a:xfrm>
          <a:prstGeom prst="rect">
            <a:avLst/>
          </a:prstGeom>
          <a:solidFill>
            <a:srgbClr val="E29C00"/>
          </a:solidFill>
          <a:ln w="762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
        <p:nvSpPr>
          <p:cNvPr id="16" name="TextBox 15">
            <a:extLst>
              <a:ext uri="{FF2B5EF4-FFF2-40B4-BE49-F238E27FC236}">
                <a16:creationId xmlns:a16="http://schemas.microsoft.com/office/drawing/2014/main" xmlns="" id="{FE852A9F-5E27-41E2-88A7-60D2114F131F}"/>
              </a:ext>
            </a:extLst>
          </p:cNvPr>
          <p:cNvSpPr txBox="1"/>
          <p:nvPr/>
        </p:nvSpPr>
        <p:spPr>
          <a:xfrm>
            <a:off x="2432705" y="2846829"/>
            <a:ext cx="8050852" cy="630942"/>
          </a:xfrm>
          <a:prstGeom prst="rect">
            <a:avLst/>
          </a:prstGeom>
          <a:noFill/>
        </p:spPr>
        <p:txBody>
          <a:bodyPr wrap="square" rtlCol="0">
            <a:spAutoFit/>
          </a:bodyPr>
          <a:lstStyle/>
          <a:p>
            <a:pPr>
              <a:defRPr/>
            </a:pPr>
            <a:r>
              <a:rPr lang="en-US" sz="3500" b="1">
                <a:solidFill>
                  <a:schemeClr val="bg1"/>
                </a:solidFill>
                <a:latin typeface="Segoe UI" panose="020B0502040204020203" pitchFamily="34" charset="0"/>
                <a:cs typeface="Segoe UI" panose="020B0502040204020203" pitchFamily="34" charset="0"/>
              </a:rPr>
              <a:t>Alternatives</a:t>
            </a:r>
            <a:endParaRPr lang="en-US" sz="2667">
              <a:solidFill>
                <a:srgbClr val="FFFFFF"/>
              </a:solidFill>
              <a:latin typeface="Montserrat SemiBold" panose="00000700000000000000" pitchFamily="50" charset="0"/>
              <a:ea typeface="Roboto" panose="02000000000000000000" pitchFamily="2" charset="0"/>
            </a:endParaRPr>
          </a:p>
        </p:txBody>
      </p:sp>
      <p:sp>
        <p:nvSpPr>
          <p:cNvPr id="17" name="Rectangle 16">
            <a:extLst>
              <a:ext uri="{FF2B5EF4-FFF2-40B4-BE49-F238E27FC236}">
                <a16:creationId xmlns:a16="http://schemas.microsoft.com/office/drawing/2014/main" xmlns="" id="{CB3C399E-96AE-489C-994A-02DD6F622B3A}"/>
              </a:ext>
            </a:extLst>
          </p:cNvPr>
          <p:cNvSpPr/>
          <p:nvPr/>
        </p:nvSpPr>
        <p:spPr>
          <a:xfrm>
            <a:off x="1413308" y="2359500"/>
            <a:ext cx="603565"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
        <p:nvSpPr>
          <p:cNvPr id="19" name="Rectangle 18">
            <a:extLst>
              <a:ext uri="{FF2B5EF4-FFF2-40B4-BE49-F238E27FC236}">
                <a16:creationId xmlns:a16="http://schemas.microsoft.com/office/drawing/2014/main" xmlns="" id="{38BA68A2-04EA-4DB9-BBAF-30C27EA29486}"/>
              </a:ext>
            </a:extLst>
          </p:cNvPr>
          <p:cNvSpPr/>
          <p:nvPr/>
        </p:nvSpPr>
        <p:spPr>
          <a:xfrm>
            <a:off x="633117" y="2359500"/>
            <a:ext cx="364359"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
        <p:nvSpPr>
          <p:cNvPr id="20" name="Rectangle 19">
            <a:extLst>
              <a:ext uri="{FF2B5EF4-FFF2-40B4-BE49-F238E27FC236}">
                <a16:creationId xmlns:a16="http://schemas.microsoft.com/office/drawing/2014/main" xmlns="" id="{86C7DE97-1232-480C-95C4-906B55B595A5}"/>
              </a:ext>
            </a:extLst>
          </p:cNvPr>
          <p:cNvSpPr/>
          <p:nvPr/>
        </p:nvSpPr>
        <p:spPr>
          <a:xfrm>
            <a:off x="0" y="2359500"/>
            <a:ext cx="217283"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Tree>
    <p:extLst>
      <p:ext uri="{BB962C8B-B14F-4D97-AF65-F5344CB8AC3E}">
        <p14:creationId xmlns:p14="http://schemas.microsoft.com/office/powerpoint/2010/main" val="36038866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fontScale="25000" lnSpcReduction="20000"/>
          </a:bodyPr>
          <a:lstStyle/>
          <a:p>
            <a:pPr>
              <a:lnSpc>
                <a:spcPts val="3300"/>
              </a:lnSpc>
              <a:spcBef>
                <a:spcPts val="1200"/>
              </a:spcBef>
              <a:spcAft>
                <a:spcPts val="1200"/>
              </a:spcAft>
            </a:pPr>
            <a:r>
              <a:rPr lang="en-AU" sz="9600" dirty="0">
                <a:solidFill>
                  <a:srgbClr val="005C6A"/>
                </a:solidFill>
                <a:latin typeface="Segoe UI" panose="020B0502040204020203" pitchFamily="34" charset="0"/>
                <a:cs typeface="Segoe UI" panose="020B0502040204020203" pitchFamily="34" charset="0"/>
              </a:rPr>
              <a:t>Alternatives </a:t>
            </a:r>
            <a:r>
              <a:rPr lang="en-AU" sz="9600" b="0" dirty="0">
                <a:solidFill>
                  <a:schemeClr val="bg1">
                    <a:lumMod val="65000"/>
                  </a:schemeClr>
                </a:solidFill>
                <a:latin typeface="Segoe UI" panose="020B0502040204020203" pitchFamily="34" charset="0"/>
                <a:cs typeface="Segoe UI" panose="020B0502040204020203" pitchFamily="34" charset="0"/>
              </a:rPr>
              <a:t>Managed Futures update</a:t>
            </a:r>
          </a:p>
          <a:p>
            <a:pPr>
              <a:lnSpc>
                <a:spcPts val="3300"/>
              </a:lnSpc>
              <a:spcBef>
                <a:spcPts val="1200"/>
              </a:spcBef>
              <a:spcAft>
                <a:spcPts val="1200"/>
              </a:spcAft>
            </a:pPr>
            <a:endParaRPr lang="en-AU" sz="9600" b="0" dirty="0">
              <a:solidFill>
                <a:schemeClr val="bg1">
                  <a:lumMod val="65000"/>
                </a:schemeClr>
              </a:solidFill>
              <a:latin typeface="Montserrat" panose="00000500000000000000" pitchFamily="2" charset="0"/>
            </a:endParaRPr>
          </a:p>
          <a:p>
            <a:pPr>
              <a:lnSpc>
                <a:spcPts val="3300"/>
              </a:lnSpc>
              <a:spcBef>
                <a:spcPts val="1200"/>
              </a:spcBef>
              <a:spcAft>
                <a:spcPts val="1200"/>
              </a:spcAft>
            </a:pPr>
            <a:endParaRPr lang="en-AU" sz="2400" dirty="0"/>
          </a:p>
        </p:txBody>
      </p:sp>
      <p:sp>
        <p:nvSpPr>
          <p:cNvPr id="3" name="TextBox 2">
            <a:extLst>
              <a:ext uri="{FF2B5EF4-FFF2-40B4-BE49-F238E27FC236}">
                <a16:creationId xmlns:a16="http://schemas.microsoft.com/office/drawing/2014/main" xmlns="" id="{C0AFF15C-44E3-44C6-923A-6095F32D71F7}"/>
              </a:ext>
            </a:extLst>
          </p:cNvPr>
          <p:cNvSpPr txBox="1"/>
          <p:nvPr/>
        </p:nvSpPr>
        <p:spPr>
          <a:xfrm>
            <a:off x="954157" y="1351722"/>
            <a:ext cx="4888378" cy="4093428"/>
          </a:xfrm>
          <a:prstGeom prst="rect">
            <a:avLst/>
          </a:prstGeom>
          <a:noFill/>
        </p:spPr>
        <p:txBody>
          <a:bodyPr wrap="square" rtlCol="0">
            <a:spAutoFit/>
          </a:bodyPr>
          <a:lstStyle/>
          <a:p>
            <a:pPr marL="285750" indent="-285750" algn="just">
              <a:spcBef>
                <a:spcPts val="600"/>
              </a:spcBef>
              <a:buFont typeface="Arial" panose="020B0604020202020204" pitchFamily="34" charset="0"/>
              <a:buChar char="•"/>
            </a:pPr>
            <a:r>
              <a:rPr lang="en-AU" sz="1600" dirty="0"/>
              <a:t>Managed futures peer group has enjoyed a buoyant start to the year after a prolonged period of weak performance; </a:t>
            </a:r>
          </a:p>
          <a:p>
            <a:pPr marL="285750" indent="-285750" algn="just">
              <a:spcBef>
                <a:spcPts val="600"/>
              </a:spcBef>
              <a:buFont typeface="Arial" panose="020B0604020202020204" pitchFamily="34" charset="0"/>
              <a:buChar char="•"/>
            </a:pPr>
            <a:r>
              <a:rPr lang="en-AU" sz="1600" dirty="0"/>
              <a:t>As highlighted, the performance turnaround has occurred without a foreseeable catalyst and in a non-crisis environment;</a:t>
            </a:r>
          </a:p>
          <a:p>
            <a:pPr marL="285750" indent="-285750" algn="just">
              <a:spcBef>
                <a:spcPts val="600"/>
              </a:spcBef>
              <a:buFont typeface="Arial" panose="020B0604020202020204" pitchFamily="34" charset="0"/>
              <a:buChar char="•"/>
            </a:pPr>
            <a:r>
              <a:rPr lang="en-AU" sz="1600" dirty="0"/>
              <a:t>The median manager returned 4.67% and 5.85% for the quarter and six months, respectively, ending 30 June 2019 (see below table for peer group);</a:t>
            </a:r>
          </a:p>
          <a:p>
            <a:pPr marL="285750" indent="-285750" algn="just">
              <a:spcBef>
                <a:spcPts val="600"/>
              </a:spcBef>
              <a:buFont typeface="Arial" panose="020B0604020202020204" pitchFamily="34" charset="0"/>
              <a:buChar char="•"/>
            </a:pPr>
            <a:r>
              <a:rPr lang="en-AU" sz="1600" dirty="0"/>
              <a:t>Performance has largely been in-line with volatility/risk targets</a:t>
            </a:r>
          </a:p>
          <a:p>
            <a:pPr marL="285750" indent="-285750" algn="just">
              <a:spcBef>
                <a:spcPts val="600"/>
              </a:spcBef>
              <a:buFont typeface="Arial" panose="020B0604020202020204" pitchFamily="34" charset="0"/>
              <a:buChar char="•"/>
            </a:pPr>
            <a:r>
              <a:rPr lang="en-AU" sz="1600" dirty="0"/>
              <a:t>Winton has the least exposure to trend-following in its strategy </a:t>
            </a:r>
          </a:p>
          <a:p>
            <a:pPr marL="285750" indent="-285750" algn="just">
              <a:buFont typeface="Arial" panose="020B0604020202020204" pitchFamily="34" charset="0"/>
              <a:buChar char="•"/>
            </a:pPr>
            <a:endParaRPr lang="en-AU" sz="1600" dirty="0"/>
          </a:p>
        </p:txBody>
      </p:sp>
      <p:graphicFrame>
        <p:nvGraphicFramePr>
          <p:cNvPr id="4" name="Table 3">
            <a:extLst>
              <a:ext uri="{FF2B5EF4-FFF2-40B4-BE49-F238E27FC236}">
                <a16:creationId xmlns:a16="http://schemas.microsoft.com/office/drawing/2014/main" xmlns="" id="{F1764438-21D2-4372-B7C3-465DE39DA8B4}"/>
              </a:ext>
            </a:extLst>
          </p:cNvPr>
          <p:cNvGraphicFramePr>
            <a:graphicFrameLocks noGrp="1"/>
          </p:cNvGraphicFramePr>
          <p:nvPr>
            <p:extLst>
              <p:ext uri="{D42A27DB-BD31-4B8C-83A1-F6EECF244321}">
                <p14:modId xmlns:p14="http://schemas.microsoft.com/office/powerpoint/2010/main" val="3346549737"/>
              </p:ext>
            </p:extLst>
          </p:nvPr>
        </p:nvGraphicFramePr>
        <p:xfrm>
          <a:off x="6240326" y="1703451"/>
          <a:ext cx="4894740" cy="2827776"/>
        </p:xfrm>
        <a:graphic>
          <a:graphicData uri="http://schemas.openxmlformats.org/drawingml/2006/table">
            <a:tbl>
              <a:tblPr/>
              <a:tblGrid>
                <a:gridCol w="2854206">
                  <a:extLst>
                    <a:ext uri="{9D8B030D-6E8A-4147-A177-3AD203B41FA5}">
                      <a16:colId xmlns:a16="http://schemas.microsoft.com/office/drawing/2014/main" xmlns="" val="3941649475"/>
                    </a:ext>
                  </a:extLst>
                </a:gridCol>
                <a:gridCol w="840741">
                  <a:extLst>
                    <a:ext uri="{9D8B030D-6E8A-4147-A177-3AD203B41FA5}">
                      <a16:colId xmlns:a16="http://schemas.microsoft.com/office/drawing/2014/main" xmlns="" val="755943300"/>
                    </a:ext>
                  </a:extLst>
                </a:gridCol>
                <a:gridCol w="1199793">
                  <a:extLst>
                    <a:ext uri="{9D8B030D-6E8A-4147-A177-3AD203B41FA5}">
                      <a16:colId xmlns:a16="http://schemas.microsoft.com/office/drawing/2014/main" xmlns="" val="1103979268"/>
                    </a:ext>
                  </a:extLst>
                </a:gridCol>
              </a:tblGrid>
              <a:tr h="562725">
                <a:tc>
                  <a:txBody>
                    <a:bodyPr/>
                    <a:lstStyle/>
                    <a:p>
                      <a:pPr algn="l" fontAlgn="ctr"/>
                      <a:r>
                        <a:rPr lang="en-AU" sz="1400" b="1" i="0" u="none" strike="noStrike" dirty="0">
                          <a:solidFill>
                            <a:srgbClr val="FFFFFF"/>
                          </a:solidFill>
                          <a:effectLst/>
                          <a:latin typeface="+mn-lt"/>
                        </a:rPr>
                        <a:t>Fund Name</a:t>
                      </a:r>
                    </a:p>
                  </a:txBody>
                  <a:tcPr marL="9525" marR="9525" marT="9525" marB="0" anchor="ctr">
                    <a:lnL>
                      <a:noFill/>
                    </a:lnL>
                    <a:lnR>
                      <a:noFill/>
                    </a:lnR>
                    <a:lnT>
                      <a:noFill/>
                    </a:lnT>
                    <a:lnB>
                      <a:noFill/>
                    </a:lnB>
                    <a:solidFill>
                      <a:srgbClr val="7F7F7F"/>
                    </a:solidFill>
                  </a:tcPr>
                </a:tc>
                <a:tc>
                  <a:txBody>
                    <a:bodyPr/>
                    <a:lstStyle/>
                    <a:p>
                      <a:pPr algn="ctr" fontAlgn="ctr"/>
                      <a:r>
                        <a:rPr lang="en-AU" sz="1400" b="1" i="0" u="none" strike="noStrike">
                          <a:solidFill>
                            <a:srgbClr val="FFFFFF"/>
                          </a:solidFill>
                          <a:effectLst/>
                          <a:latin typeface="+mn-lt"/>
                        </a:rPr>
                        <a:t>3 Mths (%)</a:t>
                      </a:r>
                    </a:p>
                  </a:txBody>
                  <a:tcPr marL="9525" marR="9525" marT="9525" marB="0" anchor="ctr">
                    <a:lnL>
                      <a:noFill/>
                    </a:lnL>
                    <a:lnR>
                      <a:noFill/>
                    </a:lnR>
                    <a:lnT>
                      <a:noFill/>
                    </a:lnT>
                    <a:lnB>
                      <a:noFill/>
                    </a:lnB>
                    <a:solidFill>
                      <a:srgbClr val="7F7F7F"/>
                    </a:solidFill>
                  </a:tcPr>
                </a:tc>
                <a:tc>
                  <a:txBody>
                    <a:bodyPr/>
                    <a:lstStyle/>
                    <a:p>
                      <a:pPr algn="ctr" fontAlgn="ctr"/>
                      <a:r>
                        <a:rPr lang="en-AU" sz="1400" b="1" i="0" u="none" strike="noStrike">
                          <a:solidFill>
                            <a:srgbClr val="FFFFFF"/>
                          </a:solidFill>
                          <a:effectLst/>
                          <a:latin typeface="+mn-lt"/>
                        </a:rPr>
                        <a:t>6 Mths (%)</a:t>
                      </a:r>
                    </a:p>
                  </a:txBody>
                  <a:tcPr marL="9525" marR="9525" marT="9525" marB="0" anchor="ctr">
                    <a:lnL>
                      <a:noFill/>
                    </a:lnL>
                    <a:lnR>
                      <a:noFill/>
                    </a:lnR>
                    <a:lnT>
                      <a:noFill/>
                    </a:lnT>
                    <a:lnB>
                      <a:noFill/>
                    </a:lnB>
                    <a:solidFill>
                      <a:srgbClr val="7F7F7F"/>
                    </a:solidFill>
                  </a:tcPr>
                </a:tc>
                <a:extLst>
                  <a:ext uri="{0D108BD9-81ED-4DB2-BD59-A6C34878D82A}">
                    <a16:rowId xmlns:a16="http://schemas.microsoft.com/office/drawing/2014/main" xmlns="" val="3609055322"/>
                  </a:ext>
                </a:extLst>
              </a:tr>
              <a:tr h="247567">
                <a:tc>
                  <a:txBody>
                    <a:bodyPr/>
                    <a:lstStyle/>
                    <a:p>
                      <a:pPr algn="l" fontAlgn="ctr"/>
                      <a:r>
                        <a:rPr lang="en-AU" sz="1400" b="0" i="0" u="none" strike="noStrike" dirty="0">
                          <a:solidFill>
                            <a:srgbClr val="000000"/>
                          </a:solidFill>
                          <a:effectLst/>
                          <a:latin typeface="+mn-lt"/>
                        </a:rPr>
                        <a:t>Aspect Diversified Futures - Class A</a:t>
                      </a:r>
                    </a:p>
                  </a:txBody>
                  <a:tcPr marL="9525" marR="9525" marT="9525" marB="0" anchor="ctr">
                    <a:lnL>
                      <a:noFill/>
                    </a:lnL>
                    <a:lnR>
                      <a:noFill/>
                    </a:lnR>
                    <a:lnT>
                      <a:noFill/>
                    </a:lnT>
                    <a:lnB>
                      <a:noFill/>
                    </a:lnB>
                  </a:tcPr>
                </a:tc>
                <a:tc>
                  <a:txBody>
                    <a:bodyPr/>
                    <a:lstStyle/>
                    <a:p>
                      <a:pPr algn="ctr" fontAlgn="ctr"/>
                      <a:r>
                        <a:rPr lang="en-AU" sz="1400" b="0" i="0" u="none" strike="noStrike">
                          <a:solidFill>
                            <a:srgbClr val="000000"/>
                          </a:solidFill>
                          <a:effectLst/>
                          <a:latin typeface="+mn-lt"/>
                        </a:rPr>
                        <a:t>6.57</a:t>
                      </a:r>
                    </a:p>
                  </a:txBody>
                  <a:tcPr marL="9525" marR="9525" marT="9525" marB="0" anchor="ctr">
                    <a:lnL>
                      <a:noFill/>
                    </a:lnL>
                    <a:lnR>
                      <a:noFill/>
                    </a:lnR>
                    <a:lnT>
                      <a:noFill/>
                    </a:lnT>
                    <a:lnB>
                      <a:noFill/>
                    </a:lnB>
                  </a:tcPr>
                </a:tc>
                <a:tc>
                  <a:txBody>
                    <a:bodyPr/>
                    <a:lstStyle/>
                    <a:p>
                      <a:pPr algn="ctr" fontAlgn="ctr"/>
                      <a:r>
                        <a:rPr lang="en-AU" sz="1400" b="0" i="0" u="none" strike="noStrike">
                          <a:solidFill>
                            <a:srgbClr val="000000"/>
                          </a:solidFill>
                          <a:effectLst/>
                          <a:latin typeface="+mn-lt"/>
                        </a:rPr>
                        <a:t>14.71</a:t>
                      </a:r>
                    </a:p>
                  </a:txBody>
                  <a:tcPr marL="9525" marR="9525" marT="9525" marB="0" anchor="ctr">
                    <a:lnL>
                      <a:noFill/>
                    </a:lnL>
                    <a:lnR>
                      <a:noFill/>
                    </a:lnR>
                    <a:lnT>
                      <a:noFill/>
                    </a:lnT>
                    <a:lnB>
                      <a:noFill/>
                    </a:lnB>
                  </a:tcPr>
                </a:tc>
                <a:extLst>
                  <a:ext uri="{0D108BD9-81ED-4DB2-BD59-A6C34878D82A}">
                    <a16:rowId xmlns:a16="http://schemas.microsoft.com/office/drawing/2014/main" xmlns="" val="3650666470"/>
                  </a:ext>
                </a:extLst>
              </a:tr>
              <a:tr h="247567">
                <a:tc>
                  <a:txBody>
                    <a:bodyPr/>
                    <a:lstStyle/>
                    <a:p>
                      <a:pPr algn="l" fontAlgn="ctr"/>
                      <a:r>
                        <a:rPr lang="en-AU" sz="1400" b="0" i="0" u="none" strike="noStrike" dirty="0">
                          <a:solidFill>
                            <a:srgbClr val="000000"/>
                          </a:solidFill>
                          <a:effectLst/>
                          <a:latin typeface="+mn-lt"/>
                        </a:rPr>
                        <a:t>CFM IS Trends Trust Class B</a:t>
                      </a:r>
                    </a:p>
                  </a:txBody>
                  <a:tcPr marL="9525" marR="9525" marT="9525" marB="0" anchor="ctr">
                    <a:lnL>
                      <a:noFill/>
                    </a:lnL>
                    <a:lnR>
                      <a:noFill/>
                    </a:lnR>
                    <a:lnT>
                      <a:noFill/>
                    </a:lnT>
                    <a:lnB>
                      <a:noFill/>
                    </a:lnB>
                  </a:tcPr>
                </a:tc>
                <a:tc>
                  <a:txBody>
                    <a:bodyPr/>
                    <a:lstStyle/>
                    <a:p>
                      <a:pPr algn="ctr" fontAlgn="ctr"/>
                      <a:r>
                        <a:rPr lang="en-AU" sz="1400" b="0" i="0" u="none" strike="noStrike">
                          <a:solidFill>
                            <a:srgbClr val="000000"/>
                          </a:solidFill>
                          <a:effectLst/>
                          <a:latin typeface="+mn-lt"/>
                        </a:rPr>
                        <a:t>7.37</a:t>
                      </a:r>
                    </a:p>
                  </a:txBody>
                  <a:tcPr marL="9525" marR="9525" marT="9525" marB="0" anchor="ctr">
                    <a:lnL>
                      <a:noFill/>
                    </a:lnL>
                    <a:lnR>
                      <a:noFill/>
                    </a:lnR>
                    <a:lnT>
                      <a:noFill/>
                    </a:lnT>
                    <a:lnB>
                      <a:noFill/>
                    </a:lnB>
                  </a:tcPr>
                </a:tc>
                <a:tc>
                  <a:txBody>
                    <a:bodyPr/>
                    <a:lstStyle/>
                    <a:p>
                      <a:pPr algn="ctr" fontAlgn="ctr"/>
                      <a:r>
                        <a:rPr lang="en-AU" sz="1400" b="0" i="0" u="none" strike="noStrike">
                          <a:solidFill>
                            <a:srgbClr val="000000"/>
                          </a:solidFill>
                          <a:effectLst/>
                          <a:latin typeface="+mn-lt"/>
                        </a:rPr>
                        <a:t>11.3</a:t>
                      </a:r>
                    </a:p>
                  </a:txBody>
                  <a:tcPr marL="9525" marR="9525" marT="9525" marB="0" anchor="ctr">
                    <a:lnL>
                      <a:noFill/>
                    </a:lnL>
                    <a:lnR>
                      <a:noFill/>
                    </a:lnR>
                    <a:lnT>
                      <a:noFill/>
                    </a:lnT>
                    <a:lnB>
                      <a:noFill/>
                    </a:lnB>
                  </a:tcPr>
                </a:tc>
                <a:extLst>
                  <a:ext uri="{0D108BD9-81ED-4DB2-BD59-A6C34878D82A}">
                    <a16:rowId xmlns:a16="http://schemas.microsoft.com/office/drawing/2014/main" xmlns="" val="360808230"/>
                  </a:ext>
                </a:extLst>
              </a:tr>
              <a:tr h="247567">
                <a:tc>
                  <a:txBody>
                    <a:bodyPr/>
                    <a:lstStyle/>
                    <a:p>
                      <a:pPr algn="l" fontAlgn="ctr"/>
                      <a:r>
                        <a:rPr lang="en-AU" sz="1400" b="0" i="0" u="none" strike="noStrike" dirty="0">
                          <a:solidFill>
                            <a:srgbClr val="000000"/>
                          </a:solidFill>
                          <a:effectLst/>
                          <a:latin typeface="+mn-lt"/>
                        </a:rPr>
                        <a:t>CFM IS Trends Trust Class A</a:t>
                      </a:r>
                    </a:p>
                  </a:txBody>
                  <a:tcPr marL="9525" marR="9525" marT="9525" marB="0" anchor="ctr">
                    <a:lnL>
                      <a:noFill/>
                    </a:lnL>
                    <a:lnR>
                      <a:noFill/>
                    </a:lnR>
                    <a:lnT>
                      <a:noFill/>
                    </a:lnT>
                    <a:lnB>
                      <a:noFill/>
                    </a:lnB>
                  </a:tcPr>
                </a:tc>
                <a:tc>
                  <a:txBody>
                    <a:bodyPr/>
                    <a:lstStyle/>
                    <a:p>
                      <a:pPr algn="ctr" fontAlgn="ctr"/>
                      <a:r>
                        <a:rPr lang="en-AU" sz="1400" b="0" i="0" u="none" strike="noStrike">
                          <a:solidFill>
                            <a:srgbClr val="000000"/>
                          </a:solidFill>
                          <a:effectLst/>
                          <a:latin typeface="+mn-lt"/>
                        </a:rPr>
                        <a:t>5.04</a:t>
                      </a:r>
                    </a:p>
                  </a:txBody>
                  <a:tcPr marL="9525" marR="9525" marT="9525" marB="0" anchor="ctr">
                    <a:lnL>
                      <a:noFill/>
                    </a:lnL>
                    <a:lnR>
                      <a:noFill/>
                    </a:lnR>
                    <a:lnT>
                      <a:noFill/>
                    </a:lnT>
                    <a:lnB>
                      <a:noFill/>
                    </a:lnB>
                  </a:tcPr>
                </a:tc>
                <a:tc>
                  <a:txBody>
                    <a:bodyPr/>
                    <a:lstStyle/>
                    <a:p>
                      <a:pPr algn="ctr" fontAlgn="ctr"/>
                      <a:r>
                        <a:rPr lang="en-AU" sz="1400" b="0" i="0" u="none" strike="noStrike" dirty="0">
                          <a:solidFill>
                            <a:srgbClr val="000000"/>
                          </a:solidFill>
                          <a:effectLst/>
                          <a:latin typeface="+mn-lt"/>
                        </a:rPr>
                        <a:t>7.80</a:t>
                      </a:r>
                    </a:p>
                  </a:txBody>
                  <a:tcPr marL="9525" marR="9525" marT="9525" marB="0" anchor="ctr">
                    <a:lnL>
                      <a:noFill/>
                    </a:lnL>
                    <a:lnR>
                      <a:noFill/>
                    </a:lnR>
                    <a:lnT>
                      <a:noFill/>
                    </a:lnT>
                    <a:lnB>
                      <a:noFill/>
                    </a:lnB>
                  </a:tcPr>
                </a:tc>
                <a:extLst>
                  <a:ext uri="{0D108BD9-81ED-4DB2-BD59-A6C34878D82A}">
                    <a16:rowId xmlns:a16="http://schemas.microsoft.com/office/drawing/2014/main" xmlns="" val="1898697027"/>
                  </a:ext>
                </a:extLst>
              </a:tr>
              <a:tr h="247567">
                <a:tc>
                  <a:txBody>
                    <a:bodyPr/>
                    <a:lstStyle/>
                    <a:p>
                      <a:pPr algn="l" fontAlgn="ctr"/>
                      <a:r>
                        <a:rPr lang="en-AU" sz="1400" b="0" i="0" u="none" strike="noStrike" dirty="0">
                          <a:solidFill>
                            <a:srgbClr val="000000"/>
                          </a:solidFill>
                          <a:effectLst/>
                          <a:latin typeface="+mn-lt"/>
                        </a:rPr>
                        <a:t>Man AHL Alpha (AUD)</a:t>
                      </a:r>
                    </a:p>
                  </a:txBody>
                  <a:tcPr marL="9525" marR="9525" marT="9525" marB="0" anchor="ctr">
                    <a:lnL>
                      <a:noFill/>
                    </a:lnL>
                    <a:lnR>
                      <a:noFill/>
                    </a:lnR>
                    <a:lnT>
                      <a:noFill/>
                    </a:lnT>
                    <a:lnB>
                      <a:noFill/>
                    </a:lnB>
                  </a:tcPr>
                </a:tc>
                <a:tc>
                  <a:txBody>
                    <a:bodyPr/>
                    <a:lstStyle/>
                    <a:p>
                      <a:pPr algn="ctr" fontAlgn="ctr"/>
                      <a:r>
                        <a:rPr lang="en-AU" sz="1400" b="0" i="0" u="none" strike="noStrike">
                          <a:solidFill>
                            <a:srgbClr val="000000"/>
                          </a:solidFill>
                          <a:effectLst/>
                          <a:latin typeface="+mn-lt"/>
                        </a:rPr>
                        <a:t>4.67</a:t>
                      </a:r>
                    </a:p>
                  </a:txBody>
                  <a:tcPr marL="9525" marR="9525" marT="9525" marB="0" anchor="ctr">
                    <a:lnL>
                      <a:noFill/>
                    </a:lnL>
                    <a:lnR>
                      <a:noFill/>
                    </a:lnR>
                    <a:lnT>
                      <a:noFill/>
                    </a:lnT>
                    <a:lnB>
                      <a:noFill/>
                    </a:lnB>
                  </a:tcPr>
                </a:tc>
                <a:tc>
                  <a:txBody>
                    <a:bodyPr/>
                    <a:lstStyle/>
                    <a:p>
                      <a:pPr algn="ctr" fontAlgn="ctr"/>
                      <a:r>
                        <a:rPr lang="en-AU" sz="1400" b="0" i="0" u="none" strike="noStrike">
                          <a:solidFill>
                            <a:srgbClr val="000000"/>
                          </a:solidFill>
                          <a:effectLst/>
                          <a:latin typeface="+mn-lt"/>
                        </a:rPr>
                        <a:t>5.85</a:t>
                      </a:r>
                    </a:p>
                  </a:txBody>
                  <a:tcPr marL="9525" marR="9525" marT="9525" marB="0" anchor="ctr">
                    <a:lnL>
                      <a:noFill/>
                    </a:lnL>
                    <a:lnR>
                      <a:noFill/>
                    </a:lnR>
                    <a:lnT>
                      <a:noFill/>
                    </a:lnT>
                    <a:lnB>
                      <a:noFill/>
                    </a:lnB>
                  </a:tcPr>
                </a:tc>
                <a:extLst>
                  <a:ext uri="{0D108BD9-81ED-4DB2-BD59-A6C34878D82A}">
                    <a16:rowId xmlns:a16="http://schemas.microsoft.com/office/drawing/2014/main" xmlns="" val="3644913004"/>
                  </a:ext>
                </a:extLst>
              </a:tr>
              <a:tr h="343404">
                <a:tc>
                  <a:txBody>
                    <a:bodyPr/>
                    <a:lstStyle/>
                    <a:p>
                      <a:pPr algn="l" fontAlgn="ctr"/>
                      <a:r>
                        <a:rPr lang="en-AU" sz="1400" b="0" i="0" u="none" strike="noStrike" dirty="0">
                          <a:solidFill>
                            <a:srgbClr val="000000"/>
                          </a:solidFill>
                          <a:effectLst/>
                          <a:latin typeface="+mn-lt"/>
                        </a:rPr>
                        <a:t>AQR Wholesale Managed Futures </a:t>
                      </a:r>
                    </a:p>
                  </a:txBody>
                  <a:tcPr marL="9525" marR="9525" marT="9525" marB="0" anchor="ctr">
                    <a:lnL>
                      <a:noFill/>
                    </a:lnL>
                    <a:lnR>
                      <a:noFill/>
                    </a:lnR>
                    <a:lnT>
                      <a:noFill/>
                    </a:lnT>
                    <a:lnB>
                      <a:noFill/>
                    </a:lnB>
                  </a:tcPr>
                </a:tc>
                <a:tc>
                  <a:txBody>
                    <a:bodyPr/>
                    <a:lstStyle/>
                    <a:p>
                      <a:pPr algn="ctr" fontAlgn="ctr"/>
                      <a:r>
                        <a:rPr lang="en-AU" sz="1400" b="0" i="0" u="none" strike="noStrike">
                          <a:solidFill>
                            <a:srgbClr val="000000"/>
                          </a:solidFill>
                          <a:effectLst/>
                          <a:latin typeface="+mn-lt"/>
                        </a:rPr>
                        <a:t>2.17</a:t>
                      </a:r>
                    </a:p>
                  </a:txBody>
                  <a:tcPr marL="9525" marR="9525" marT="9525" marB="0" anchor="ctr">
                    <a:lnL>
                      <a:noFill/>
                    </a:lnL>
                    <a:lnR>
                      <a:noFill/>
                    </a:lnR>
                    <a:lnT>
                      <a:noFill/>
                    </a:lnT>
                    <a:lnB>
                      <a:noFill/>
                    </a:lnB>
                  </a:tcPr>
                </a:tc>
                <a:tc>
                  <a:txBody>
                    <a:bodyPr/>
                    <a:lstStyle/>
                    <a:p>
                      <a:pPr algn="ctr" fontAlgn="ctr"/>
                      <a:r>
                        <a:rPr lang="en-AU" sz="1400" b="0" i="0" u="none" strike="noStrike" dirty="0">
                          <a:solidFill>
                            <a:srgbClr val="000000"/>
                          </a:solidFill>
                          <a:effectLst/>
                          <a:latin typeface="+mn-lt"/>
                        </a:rPr>
                        <a:t>2.90</a:t>
                      </a:r>
                    </a:p>
                  </a:txBody>
                  <a:tcPr marL="9525" marR="9525" marT="9525" marB="0" anchor="ctr">
                    <a:lnL>
                      <a:noFill/>
                    </a:lnL>
                    <a:lnR>
                      <a:noFill/>
                    </a:lnR>
                    <a:lnT>
                      <a:noFill/>
                    </a:lnT>
                    <a:lnB>
                      <a:noFill/>
                    </a:lnB>
                  </a:tcPr>
                </a:tc>
                <a:extLst>
                  <a:ext uri="{0D108BD9-81ED-4DB2-BD59-A6C34878D82A}">
                    <a16:rowId xmlns:a16="http://schemas.microsoft.com/office/drawing/2014/main" xmlns="" val="2634793608"/>
                  </a:ext>
                </a:extLst>
              </a:tr>
              <a:tr h="247567">
                <a:tc>
                  <a:txBody>
                    <a:bodyPr/>
                    <a:lstStyle/>
                    <a:p>
                      <a:pPr algn="l" fontAlgn="ctr"/>
                      <a:r>
                        <a:rPr lang="en-AU" sz="1400" b="0" i="0" u="none" strike="noStrike" dirty="0">
                          <a:solidFill>
                            <a:srgbClr val="000000"/>
                          </a:solidFill>
                          <a:effectLst/>
                          <a:latin typeface="+mn-lt"/>
                        </a:rPr>
                        <a:t>Bloomberg </a:t>
                      </a:r>
                      <a:r>
                        <a:rPr lang="en-AU" sz="1400" b="0" i="0" u="none" strike="noStrike" dirty="0" err="1">
                          <a:solidFill>
                            <a:srgbClr val="000000"/>
                          </a:solidFill>
                          <a:effectLst/>
                          <a:latin typeface="+mn-lt"/>
                        </a:rPr>
                        <a:t>AusBond</a:t>
                      </a:r>
                      <a:r>
                        <a:rPr lang="en-AU" sz="1400" b="0" i="0" u="none" strike="noStrike" dirty="0">
                          <a:solidFill>
                            <a:srgbClr val="000000"/>
                          </a:solidFill>
                          <a:effectLst/>
                          <a:latin typeface="+mn-lt"/>
                        </a:rPr>
                        <a:t> Bank Bill Index</a:t>
                      </a:r>
                    </a:p>
                  </a:txBody>
                  <a:tcPr marL="9525" marR="9525" marT="9525" marB="0" anchor="ctr">
                    <a:lnL>
                      <a:noFill/>
                    </a:lnL>
                    <a:lnR>
                      <a:noFill/>
                    </a:lnR>
                    <a:lnT>
                      <a:noFill/>
                    </a:lnT>
                    <a:lnB>
                      <a:noFill/>
                    </a:lnB>
                    <a:solidFill>
                      <a:srgbClr val="DCDCDC"/>
                    </a:solidFill>
                  </a:tcPr>
                </a:tc>
                <a:tc>
                  <a:txBody>
                    <a:bodyPr/>
                    <a:lstStyle/>
                    <a:p>
                      <a:pPr algn="ctr" fontAlgn="ctr"/>
                      <a:r>
                        <a:rPr lang="en-AU" sz="1400" b="0" i="0" u="none" strike="noStrike" dirty="0">
                          <a:solidFill>
                            <a:srgbClr val="000000"/>
                          </a:solidFill>
                          <a:effectLst/>
                          <a:latin typeface="+mn-lt"/>
                        </a:rPr>
                        <a:t>0.45</a:t>
                      </a:r>
                    </a:p>
                  </a:txBody>
                  <a:tcPr marL="9525" marR="9525" marT="9525" marB="0" anchor="ctr">
                    <a:lnL>
                      <a:noFill/>
                    </a:lnL>
                    <a:lnR>
                      <a:noFill/>
                    </a:lnR>
                    <a:lnT>
                      <a:noFill/>
                    </a:lnT>
                    <a:lnB>
                      <a:noFill/>
                    </a:lnB>
                    <a:solidFill>
                      <a:srgbClr val="DCDCDC"/>
                    </a:solidFill>
                  </a:tcPr>
                </a:tc>
                <a:tc>
                  <a:txBody>
                    <a:bodyPr/>
                    <a:lstStyle/>
                    <a:p>
                      <a:pPr algn="ctr" fontAlgn="ctr"/>
                      <a:r>
                        <a:rPr lang="en-AU" sz="1400" b="0" i="0" u="none" strike="noStrike">
                          <a:solidFill>
                            <a:srgbClr val="000000"/>
                          </a:solidFill>
                          <a:effectLst/>
                          <a:latin typeface="+mn-lt"/>
                        </a:rPr>
                        <a:t>0.97</a:t>
                      </a:r>
                    </a:p>
                  </a:txBody>
                  <a:tcPr marL="9525" marR="9525" marT="9525" marB="0" anchor="ctr">
                    <a:lnL>
                      <a:noFill/>
                    </a:lnL>
                    <a:lnR>
                      <a:noFill/>
                    </a:lnR>
                    <a:lnT>
                      <a:noFill/>
                    </a:lnT>
                    <a:lnB>
                      <a:noFill/>
                    </a:lnB>
                    <a:solidFill>
                      <a:srgbClr val="DCDCDC"/>
                    </a:solidFill>
                  </a:tcPr>
                </a:tc>
                <a:extLst>
                  <a:ext uri="{0D108BD9-81ED-4DB2-BD59-A6C34878D82A}">
                    <a16:rowId xmlns:a16="http://schemas.microsoft.com/office/drawing/2014/main" xmlns="" val="2145215444"/>
                  </a:ext>
                </a:extLst>
              </a:tr>
              <a:tr h="247567">
                <a:tc>
                  <a:txBody>
                    <a:bodyPr/>
                    <a:lstStyle/>
                    <a:p>
                      <a:pPr algn="l" fontAlgn="ctr"/>
                      <a:r>
                        <a:rPr lang="en-AU" sz="1400" b="0" i="0" u="none" strike="noStrike">
                          <a:solidFill>
                            <a:srgbClr val="000000"/>
                          </a:solidFill>
                          <a:effectLst/>
                          <a:latin typeface="+mn-lt"/>
                        </a:rPr>
                        <a:t>Winton Global Alpha Fund</a:t>
                      </a:r>
                    </a:p>
                  </a:txBody>
                  <a:tcPr marL="9525" marR="9525" marT="9525" marB="0" anchor="ctr">
                    <a:lnL>
                      <a:noFill/>
                    </a:lnL>
                    <a:lnR>
                      <a:noFill/>
                    </a:lnR>
                    <a:lnT>
                      <a:noFill/>
                    </a:lnT>
                    <a:lnB>
                      <a:noFill/>
                    </a:lnB>
                  </a:tcPr>
                </a:tc>
                <a:tc>
                  <a:txBody>
                    <a:bodyPr/>
                    <a:lstStyle/>
                    <a:p>
                      <a:pPr algn="ctr" fontAlgn="ctr"/>
                      <a:r>
                        <a:rPr lang="en-AU" sz="1400" b="0" i="0" u="none" strike="noStrike" dirty="0">
                          <a:solidFill>
                            <a:srgbClr val="000000"/>
                          </a:solidFill>
                          <a:effectLst/>
                          <a:latin typeface="+mn-lt"/>
                        </a:rPr>
                        <a:t>-1.06</a:t>
                      </a:r>
                    </a:p>
                  </a:txBody>
                  <a:tcPr marL="9525" marR="9525" marT="9525" marB="0" anchor="ctr">
                    <a:lnL>
                      <a:noFill/>
                    </a:lnL>
                    <a:lnR>
                      <a:noFill/>
                    </a:lnR>
                    <a:lnT>
                      <a:noFill/>
                    </a:lnT>
                    <a:lnB>
                      <a:noFill/>
                    </a:lnB>
                  </a:tcPr>
                </a:tc>
                <a:tc>
                  <a:txBody>
                    <a:bodyPr/>
                    <a:lstStyle/>
                    <a:p>
                      <a:pPr algn="ctr" fontAlgn="ctr"/>
                      <a:r>
                        <a:rPr lang="en-AU" sz="1400" b="0" i="0" u="none" strike="noStrike" dirty="0">
                          <a:solidFill>
                            <a:srgbClr val="000000"/>
                          </a:solidFill>
                          <a:effectLst/>
                          <a:latin typeface="+mn-lt"/>
                        </a:rPr>
                        <a:t>-0.90</a:t>
                      </a:r>
                    </a:p>
                  </a:txBody>
                  <a:tcPr marL="9525" marR="9525" marT="9525" marB="0" anchor="ctr">
                    <a:lnL>
                      <a:noFill/>
                    </a:lnL>
                    <a:lnR>
                      <a:noFill/>
                    </a:lnR>
                    <a:lnT>
                      <a:noFill/>
                    </a:lnT>
                    <a:lnB>
                      <a:noFill/>
                    </a:lnB>
                  </a:tcPr>
                </a:tc>
                <a:extLst>
                  <a:ext uri="{0D108BD9-81ED-4DB2-BD59-A6C34878D82A}">
                    <a16:rowId xmlns:a16="http://schemas.microsoft.com/office/drawing/2014/main" xmlns="" val="2676173141"/>
                  </a:ext>
                </a:extLst>
              </a:tr>
              <a:tr h="247567">
                <a:tc>
                  <a:txBody>
                    <a:bodyPr/>
                    <a:lstStyle/>
                    <a:p>
                      <a:pPr algn="l" fontAlgn="ctr"/>
                      <a:r>
                        <a:rPr lang="en-AU" sz="1400" b="0" i="0" u="none" strike="noStrike" dirty="0">
                          <a:solidFill>
                            <a:srgbClr val="000000"/>
                          </a:solidFill>
                          <a:effectLst/>
                          <a:latin typeface="+mn-lt"/>
                        </a:rPr>
                        <a:t>PIMCO Trends Fund</a:t>
                      </a:r>
                    </a:p>
                  </a:txBody>
                  <a:tcPr marL="9525" marR="9525" marT="9525" marB="0" anchor="ctr">
                    <a:lnL>
                      <a:noFill/>
                    </a:lnL>
                    <a:lnR>
                      <a:noFill/>
                    </a:lnR>
                    <a:lnT>
                      <a:noFill/>
                    </a:lnT>
                    <a:lnB>
                      <a:noFill/>
                    </a:lnB>
                  </a:tcPr>
                </a:tc>
                <a:tc>
                  <a:txBody>
                    <a:bodyPr/>
                    <a:lstStyle/>
                    <a:p>
                      <a:pPr algn="ctr" fontAlgn="ctr"/>
                      <a:r>
                        <a:rPr lang="en-AU" sz="1400" b="0" i="0" u="none" strike="noStrike" dirty="0">
                          <a:solidFill>
                            <a:srgbClr val="000000"/>
                          </a:solidFill>
                          <a:effectLst/>
                          <a:latin typeface="+mn-lt"/>
                        </a:rPr>
                        <a:t>0.19</a:t>
                      </a:r>
                    </a:p>
                  </a:txBody>
                  <a:tcPr marL="9525" marR="9525" marT="9525" marB="0" anchor="ctr">
                    <a:lnL>
                      <a:noFill/>
                    </a:lnL>
                    <a:lnR>
                      <a:noFill/>
                    </a:lnR>
                    <a:lnT>
                      <a:noFill/>
                    </a:lnT>
                    <a:lnB>
                      <a:noFill/>
                    </a:lnB>
                  </a:tcPr>
                </a:tc>
                <a:tc>
                  <a:txBody>
                    <a:bodyPr/>
                    <a:lstStyle/>
                    <a:p>
                      <a:pPr algn="ctr" fontAlgn="ctr"/>
                      <a:r>
                        <a:rPr lang="en-AU" sz="1400" b="0" i="0" u="none" strike="noStrike" dirty="0">
                          <a:solidFill>
                            <a:srgbClr val="000000"/>
                          </a:solidFill>
                          <a:effectLst/>
                          <a:latin typeface="+mn-lt"/>
                        </a:rPr>
                        <a:t>-0.95</a:t>
                      </a:r>
                    </a:p>
                  </a:txBody>
                  <a:tcPr marL="9525" marR="9525" marT="9525" marB="0" anchor="ctr">
                    <a:lnL>
                      <a:noFill/>
                    </a:lnL>
                    <a:lnR>
                      <a:noFill/>
                    </a:lnR>
                    <a:lnT>
                      <a:noFill/>
                    </a:lnT>
                    <a:lnB>
                      <a:noFill/>
                    </a:lnB>
                  </a:tcPr>
                </a:tc>
                <a:extLst>
                  <a:ext uri="{0D108BD9-81ED-4DB2-BD59-A6C34878D82A}">
                    <a16:rowId xmlns:a16="http://schemas.microsoft.com/office/drawing/2014/main" xmlns="" val="1882904540"/>
                  </a:ext>
                </a:extLst>
              </a:tr>
            </a:tbl>
          </a:graphicData>
        </a:graphic>
      </p:graphicFrame>
    </p:spTree>
    <p:extLst>
      <p:ext uri="{BB962C8B-B14F-4D97-AF65-F5344CB8AC3E}">
        <p14:creationId xmlns:p14="http://schemas.microsoft.com/office/powerpoint/2010/main" val="29277416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5" y="620688"/>
            <a:ext cx="10729193" cy="523220"/>
          </a:xfrm>
        </p:spPr>
        <p:txBody>
          <a:bodyPr>
            <a:noAutofit/>
          </a:bodyPr>
          <a:lstStyle/>
          <a:p>
            <a:pPr>
              <a:lnSpc>
                <a:spcPts val="3300"/>
              </a:lnSpc>
              <a:spcBef>
                <a:spcPts val="1200"/>
              </a:spcBef>
              <a:spcAft>
                <a:spcPts val="1200"/>
              </a:spcAft>
            </a:pPr>
            <a:r>
              <a:rPr lang="en-AU" sz="2400">
                <a:solidFill>
                  <a:srgbClr val="005C6A"/>
                </a:solidFill>
                <a:latin typeface="Segoe UI" panose="020B0502040204020203" pitchFamily="34" charset="0"/>
                <a:cs typeface="Segoe UI" panose="020B0502040204020203" pitchFamily="34" charset="0"/>
              </a:rPr>
              <a:t>Alternatives </a:t>
            </a:r>
            <a:r>
              <a:rPr lang="en-AU" sz="2400" b="0">
                <a:solidFill>
                  <a:schemeClr val="bg1">
                    <a:lumMod val="65000"/>
                  </a:schemeClr>
                </a:solidFill>
              </a:rPr>
              <a:t>GMO Systematic Global Macro Trust</a:t>
            </a:r>
            <a:endParaRPr lang="en-AU" sz="2400" b="0">
              <a:solidFill>
                <a:schemeClr val="bg1">
                  <a:lumMod val="65000"/>
                </a:schemeClr>
              </a:solidFill>
              <a:highlight>
                <a:srgbClr val="FFFF00"/>
              </a:highlight>
              <a:latin typeface="Segoe UI" panose="020B0502040204020203" pitchFamily="34" charset="0"/>
              <a:cs typeface="Segoe UI" panose="020B0502040204020203" pitchFamily="34" charset="0"/>
            </a:endParaRPr>
          </a:p>
        </p:txBody>
      </p:sp>
      <p:sp>
        <p:nvSpPr>
          <p:cNvPr id="2" name="Rectangle 1">
            <a:extLst>
              <a:ext uri="{FF2B5EF4-FFF2-40B4-BE49-F238E27FC236}">
                <a16:creationId xmlns:a16="http://schemas.microsoft.com/office/drawing/2014/main" xmlns="" id="{942DA864-2B1E-41FB-A055-825670A17A06}"/>
              </a:ext>
            </a:extLst>
          </p:cNvPr>
          <p:cNvSpPr/>
          <p:nvPr/>
        </p:nvSpPr>
        <p:spPr>
          <a:xfrm>
            <a:off x="982900" y="2149866"/>
            <a:ext cx="9588847" cy="3801041"/>
          </a:xfrm>
          <a:prstGeom prst="rect">
            <a:avLst/>
          </a:prstGeom>
        </p:spPr>
        <p:txBody>
          <a:bodyPr wrap="square" anchor="t">
            <a:spAutoFit/>
          </a:bodyPr>
          <a:lstStyle/>
          <a:p>
            <a:pPr marL="342900" indent="-342900">
              <a:spcBef>
                <a:spcPts val="600"/>
              </a:spcBef>
              <a:buFont typeface="Symbol" panose="05050102010706020507" pitchFamily="18" charset="2"/>
              <a:buChar char=""/>
            </a:pPr>
            <a:r>
              <a:rPr lang="en-AU" sz="1600">
                <a:solidFill>
                  <a:srgbClr val="6F6F6F"/>
                </a:solidFill>
                <a:latin typeface="Arial Nova Light" panose="020B0304020202020204" pitchFamily="34" charset="0"/>
                <a:cs typeface="Arial" panose="020B0604020202020204" pitchFamily="34" charset="0"/>
              </a:rPr>
              <a:t>Performance over the period was largely driven by asset allocation and market selection. Specifically:</a:t>
            </a:r>
          </a:p>
          <a:p>
            <a:pPr marL="800100" lvl="1" indent="-342900">
              <a:spcBef>
                <a:spcPts val="600"/>
              </a:spcBef>
              <a:buFont typeface="Courier New" panose="02070309020205020404" pitchFamily="49" charset="0"/>
              <a:buChar char="o"/>
            </a:pPr>
            <a:r>
              <a:rPr lang="en-AU" sz="1600">
                <a:latin typeface="Arial Nova Light" panose="020B0304020202020204" pitchFamily="34" charset="0"/>
              </a:rPr>
              <a:t>The portfolio held a net short bond position throughout the quarter, which detracted from performance as market expectations shifted towards the possibility of central bank easing.</a:t>
            </a:r>
          </a:p>
          <a:p>
            <a:pPr marL="800100" lvl="1" indent="-342900">
              <a:spcBef>
                <a:spcPts val="600"/>
              </a:spcBef>
              <a:buFont typeface="Courier New" panose="02070309020205020404" pitchFamily="49" charset="0"/>
              <a:buChar char="o"/>
            </a:pPr>
            <a:r>
              <a:rPr lang="en-AU" sz="1600">
                <a:latin typeface="Arial Nova Light" panose="020B0304020202020204" pitchFamily="34" charset="0"/>
              </a:rPr>
              <a:t>Commodities also detracted as the portfolio was positioned with a long exposure to energies and short exposure to metals – both of which detracted over the period.</a:t>
            </a:r>
          </a:p>
          <a:p>
            <a:pPr marL="800100" lvl="1" indent="-342900">
              <a:spcBef>
                <a:spcPts val="600"/>
              </a:spcBef>
              <a:buFont typeface="Courier New" panose="02070309020205020404" pitchFamily="49" charset="0"/>
              <a:buChar char="o"/>
            </a:pPr>
            <a:r>
              <a:rPr lang="en-AU" sz="1600">
                <a:latin typeface="Arial Nova Light" panose="020B0304020202020204" pitchFamily="34" charset="0"/>
              </a:rPr>
              <a:t>Dampening the losses of FI and Commodities were Equities. The portfolio benefited from a net long position in equities early on, however these gains were in part offset by a pull-back towards the end of the quarter. </a:t>
            </a:r>
          </a:p>
          <a:p>
            <a:pPr marL="800100" lvl="1" indent="-342900">
              <a:spcBef>
                <a:spcPts val="600"/>
              </a:spcBef>
              <a:buFont typeface="Courier New" panose="02070309020205020404" pitchFamily="49" charset="0"/>
              <a:buChar char="o"/>
            </a:pPr>
            <a:r>
              <a:rPr lang="en-AU" sz="1600">
                <a:latin typeface="Arial Nova Light" panose="020B0304020202020204" pitchFamily="34" charset="0"/>
              </a:rPr>
              <a:t>Currency neither contributed nor detracted materially to returns over the period.</a:t>
            </a:r>
          </a:p>
          <a:p>
            <a:pPr marL="342900" indent="-342900">
              <a:spcBef>
                <a:spcPts val="600"/>
              </a:spcBef>
              <a:buFont typeface="Symbol" panose="05050102010706020507" pitchFamily="18" charset="2"/>
              <a:buChar char=""/>
            </a:pPr>
            <a:r>
              <a:rPr lang="en-AU" sz="1600">
                <a:latin typeface="Arial Nova Light" panose="020B0304020202020204" pitchFamily="34" charset="0"/>
              </a:rPr>
              <a:t>12 month numbers are still impacted by a poor Q4 in 2018, were the Fund was long equities and commodities. </a:t>
            </a:r>
          </a:p>
          <a:p>
            <a:pPr marL="342900" indent="-342900">
              <a:spcBef>
                <a:spcPts val="600"/>
              </a:spcBef>
              <a:buFont typeface="Symbol" panose="05050102010706020507" pitchFamily="18" charset="2"/>
              <a:buChar char=""/>
            </a:pPr>
            <a:endParaRPr lang="en-AU" sz="1600">
              <a:latin typeface="Arial Nova Light" panose="020B0304020202020204" pitchFamily="34" charset="0"/>
            </a:endParaRPr>
          </a:p>
          <a:p>
            <a:pPr marL="342900" indent="-342900">
              <a:spcBef>
                <a:spcPts val="600"/>
              </a:spcBef>
              <a:buFont typeface="Symbol" panose="05050102010706020507" pitchFamily="18" charset="2"/>
              <a:buChar char=""/>
            </a:pPr>
            <a:endParaRPr lang="en-AU" sz="1400">
              <a:latin typeface="Arial Nova Light" panose="020B0304020202020204" pitchFamily="34" charset="0"/>
            </a:endParaRPr>
          </a:p>
        </p:txBody>
      </p:sp>
      <p:graphicFrame>
        <p:nvGraphicFramePr>
          <p:cNvPr id="6" name="Table 5">
            <a:extLst>
              <a:ext uri="{FF2B5EF4-FFF2-40B4-BE49-F238E27FC236}">
                <a16:creationId xmlns:a16="http://schemas.microsoft.com/office/drawing/2014/main" xmlns="" id="{AD0FF2F3-8D13-45A8-81A4-D3AC0EDD0554}"/>
              </a:ext>
            </a:extLst>
          </p:cNvPr>
          <p:cNvGraphicFramePr>
            <a:graphicFrameLocks noGrp="1"/>
          </p:cNvGraphicFramePr>
          <p:nvPr/>
        </p:nvGraphicFramePr>
        <p:xfrm>
          <a:off x="1044050" y="1247551"/>
          <a:ext cx="9218537" cy="798672"/>
        </p:xfrm>
        <a:graphic>
          <a:graphicData uri="http://schemas.openxmlformats.org/drawingml/2006/table">
            <a:tbl>
              <a:tblPr firstRow="1" firstCol="1" bandRow="1"/>
              <a:tblGrid>
                <a:gridCol w="4897929">
                  <a:extLst>
                    <a:ext uri="{9D8B030D-6E8A-4147-A177-3AD203B41FA5}">
                      <a16:colId xmlns:a16="http://schemas.microsoft.com/office/drawing/2014/main" xmlns="" val="1887276660"/>
                    </a:ext>
                  </a:extLst>
                </a:gridCol>
                <a:gridCol w="1080152">
                  <a:extLst>
                    <a:ext uri="{9D8B030D-6E8A-4147-A177-3AD203B41FA5}">
                      <a16:colId xmlns:a16="http://schemas.microsoft.com/office/drawing/2014/main" xmlns="" val="3085514899"/>
                    </a:ext>
                  </a:extLst>
                </a:gridCol>
                <a:gridCol w="1080152">
                  <a:extLst>
                    <a:ext uri="{9D8B030D-6E8A-4147-A177-3AD203B41FA5}">
                      <a16:colId xmlns:a16="http://schemas.microsoft.com/office/drawing/2014/main" xmlns="" val="2972070130"/>
                    </a:ext>
                  </a:extLst>
                </a:gridCol>
                <a:gridCol w="1080152">
                  <a:extLst>
                    <a:ext uri="{9D8B030D-6E8A-4147-A177-3AD203B41FA5}">
                      <a16:colId xmlns:a16="http://schemas.microsoft.com/office/drawing/2014/main" xmlns="" val="1606116313"/>
                    </a:ext>
                  </a:extLst>
                </a:gridCol>
                <a:gridCol w="1080152">
                  <a:extLst>
                    <a:ext uri="{9D8B030D-6E8A-4147-A177-3AD203B41FA5}">
                      <a16:colId xmlns:a16="http://schemas.microsoft.com/office/drawing/2014/main" xmlns="" val="4092509731"/>
                    </a:ext>
                  </a:extLst>
                </a:gridCol>
              </a:tblGrid>
              <a:tr h="199668">
                <a:tc>
                  <a:txBody>
                    <a:bodyPr/>
                    <a:lstStyle/>
                    <a:p>
                      <a:pPr algn="l" fontAlgn="b"/>
                      <a:r>
                        <a:rPr lang="en-AU" sz="1200" b="1" i="0" u="none" strike="noStrike">
                          <a:solidFill>
                            <a:srgbClr val="FFFFFF"/>
                          </a:solidFill>
                          <a:effectLst/>
                          <a:latin typeface="Arial Nova Light" panose="020B0304020202020204" pitchFamily="34" charset="0"/>
                        </a:rPr>
                        <a:t>Fund Name</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1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3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6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1 Yr (% p.a.)</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extLst>
                  <a:ext uri="{0D108BD9-81ED-4DB2-BD59-A6C34878D82A}">
                    <a16:rowId xmlns:a16="http://schemas.microsoft.com/office/drawing/2014/main" xmlns="" val="1942301440"/>
                  </a:ext>
                </a:extLst>
              </a:tr>
              <a:tr h="199668">
                <a:tc>
                  <a:txBody>
                    <a:bodyPr/>
                    <a:lstStyle/>
                    <a:p>
                      <a:pPr algn="l" fontAlgn="ctr"/>
                      <a:r>
                        <a:rPr lang="en-AU" sz="1100" b="0" i="0" u="none" strike="noStrike">
                          <a:solidFill>
                            <a:srgbClr val="000000"/>
                          </a:solidFill>
                          <a:effectLst/>
                          <a:latin typeface="Arial" panose="020B0604020202020204" pitchFamily="34" charset="0"/>
                        </a:rPr>
                        <a:t>GMO Systematic Global Macro Trust - Class B</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-0.58</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-2.20</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0.88</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-5.44</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xmlns="" val="1595063935"/>
                  </a:ext>
                </a:extLst>
              </a:tr>
              <a:tr h="199668">
                <a:tc>
                  <a:txBody>
                    <a:bodyPr/>
                    <a:lstStyle/>
                    <a:p>
                      <a:pPr marL="0" algn="l" defTabSz="914400" rtl="0" eaLnBrk="1" fontAlgn="ctr" latinLnBrk="0" hangingPunct="1"/>
                      <a:r>
                        <a:rPr lang="en-AU" sz="1100" b="0" i="0" u="none" strike="noStrike" kern="1200">
                          <a:solidFill>
                            <a:srgbClr val="000000"/>
                          </a:solidFill>
                          <a:effectLst/>
                          <a:latin typeface="+mn-lt"/>
                          <a:ea typeface="+mn-ea"/>
                          <a:cs typeface="+mn-cs"/>
                        </a:rPr>
                        <a:t>Bloomberg AusBond Bank Bill Index</a:t>
                      </a:r>
                    </a:p>
                  </a:txBody>
                  <a:tcPr marL="9525" marR="9525" marT="9525" marB="0" anchor="ctr">
                    <a:lnL>
                      <a:noFill/>
                    </a:lnL>
                    <a:lnR>
                      <a:noFill/>
                    </a:lnR>
                    <a:lnT>
                      <a:noFill/>
                    </a:lnT>
                    <a:lnB>
                      <a:noFill/>
                    </a:lnB>
                    <a:solidFill>
                      <a:schemeClr val="accent1">
                        <a:lumMod val="40000"/>
                        <a:lumOff val="60000"/>
                      </a:schemeClr>
                    </a:solidFill>
                  </a:tcPr>
                </a:tc>
                <a:tc>
                  <a:txBody>
                    <a:bodyPr/>
                    <a:lstStyle/>
                    <a:p>
                      <a:pPr marL="0" algn="ctr" defTabSz="914400" rtl="0" eaLnBrk="1" fontAlgn="ctr" latinLnBrk="0" hangingPunct="1"/>
                      <a:r>
                        <a:rPr lang="en-AU" sz="1100" b="0" i="0" u="none" strike="noStrike" kern="1200">
                          <a:solidFill>
                            <a:srgbClr val="000000"/>
                          </a:solidFill>
                          <a:effectLst/>
                          <a:latin typeface="+mn-lt"/>
                          <a:ea typeface="+mn-ea"/>
                          <a:cs typeface="+mn-cs"/>
                        </a:rPr>
                        <a:t>0.13</a:t>
                      </a:r>
                    </a:p>
                  </a:txBody>
                  <a:tcPr marL="9525" marR="9525" marT="9525" marB="0" anchor="ctr">
                    <a:lnL>
                      <a:noFill/>
                    </a:lnL>
                    <a:lnR>
                      <a:noFill/>
                    </a:lnR>
                    <a:lnT>
                      <a:noFill/>
                    </a:lnT>
                    <a:lnB>
                      <a:noFill/>
                    </a:lnB>
                    <a:solidFill>
                      <a:schemeClr val="accent1">
                        <a:lumMod val="40000"/>
                        <a:lumOff val="60000"/>
                      </a:schemeClr>
                    </a:solidFill>
                  </a:tcPr>
                </a:tc>
                <a:tc>
                  <a:txBody>
                    <a:bodyPr/>
                    <a:lstStyle/>
                    <a:p>
                      <a:pPr marL="0" algn="ctr" defTabSz="914400" rtl="0" eaLnBrk="1" fontAlgn="ctr" latinLnBrk="0" hangingPunct="1"/>
                      <a:r>
                        <a:rPr lang="en-AU" sz="1100" b="0" i="0" u="none" strike="noStrike" kern="1200">
                          <a:solidFill>
                            <a:srgbClr val="000000"/>
                          </a:solidFill>
                          <a:effectLst/>
                          <a:latin typeface="+mn-lt"/>
                          <a:ea typeface="+mn-ea"/>
                          <a:cs typeface="+mn-cs"/>
                        </a:rPr>
                        <a:t>0.45</a:t>
                      </a:r>
                    </a:p>
                  </a:txBody>
                  <a:tcPr marL="9525" marR="9525" marT="9525" marB="0" anchor="ctr">
                    <a:lnL>
                      <a:noFill/>
                    </a:lnL>
                    <a:lnR>
                      <a:noFill/>
                    </a:lnR>
                    <a:lnT>
                      <a:noFill/>
                    </a:lnT>
                    <a:lnB>
                      <a:noFill/>
                    </a:lnB>
                    <a:solidFill>
                      <a:schemeClr val="accent1">
                        <a:lumMod val="40000"/>
                        <a:lumOff val="60000"/>
                      </a:schemeClr>
                    </a:solidFill>
                  </a:tcPr>
                </a:tc>
                <a:tc>
                  <a:txBody>
                    <a:bodyPr/>
                    <a:lstStyle/>
                    <a:p>
                      <a:pPr marL="0" algn="ctr" defTabSz="914400" rtl="0" eaLnBrk="1" fontAlgn="ctr" latinLnBrk="0" hangingPunct="1"/>
                      <a:r>
                        <a:rPr lang="en-AU" sz="1100" b="0" i="0" u="none" strike="noStrike" kern="1200">
                          <a:solidFill>
                            <a:srgbClr val="000000"/>
                          </a:solidFill>
                          <a:effectLst/>
                          <a:latin typeface="+mn-lt"/>
                          <a:ea typeface="+mn-ea"/>
                          <a:cs typeface="+mn-cs"/>
                        </a:rPr>
                        <a:t>0.97</a:t>
                      </a:r>
                    </a:p>
                  </a:txBody>
                  <a:tcPr marL="9525" marR="9525" marT="9525" marB="0" anchor="ctr">
                    <a:lnL>
                      <a:noFill/>
                    </a:lnL>
                    <a:lnR>
                      <a:noFill/>
                    </a:lnR>
                    <a:lnT>
                      <a:noFill/>
                    </a:lnT>
                    <a:lnB>
                      <a:noFill/>
                    </a:lnB>
                    <a:solidFill>
                      <a:schemeClr val="accent1">
                        <a:lumMod val="40000"/>
                        <a:lumOff val="60000"/>
                      </a:schemeClr>
                    </a:solidFill>
                  </a:tcPr>
                </a:tc>
                <a:tc>
                  <a:txBody>
                    <a:bodyPr/>
                    <a:lstStyle/>
                    <a:p>
                      <a:pPr marL="0" algn="ctr" defTabSz="914400" rtl="0" eaLnBrk="1" fontAlgn="ctr" latinLnBrk="0" hangingPunct="1"/>
                      <a:r>
                        <a:rPr lang="en-AU" sz="1100" b="0" i="0" u="none" strike="noStrike" kern="1200">
                          <a:solidFill>
                            <a:srgbClr val="000000"/>
                          </a:solidFill>
                          <a:effectLst/>
                          <a:latin typeface="+mn-lt"/>
                          <a:ea typeface="+mn-ea"/>
                          <a:cs typeface="+mn-cs"/>
                        </a:rPr>
                        <a:t>1.97</a:t>
                      </a:r>
                    </a:p>
                  </a:txBody>
                  <a:tcPr marL="9525" marR="9525" marT="9525" marB="0"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xmlns="" val="1351554153"/>
                  </a:ext>
                </a:extLst>
              </a:tr>
              <a:tr h="199668">
                <a:tc>
                  <a:txBody>
                    <a:bodyPr/>
                    <a:lstStyle/>
                    <a:p>
                      <a:pPr marL="0" algn="l" defTabSz="914400" rtl="0" eaLnBrk="1" fontAlgn="ctr" latinLnBrk="0" hangingPunct="1"/>
                      <a:r>
                        <a:rPr lang="en-AU" sz="1100" b="1" i="0" u="none" strike="noStrike" kern="1200">
                          <a:solidFill>
                            <a:srgbClr val="000000"/>
                          </a:solidFill>
                          <a:effectLst/>
                          <a:latin typeface="+mn-lt"/>
                          <a:ea typeface="+mn-ea"/>
                          <a:cs typeface="+mn-cs"/>
                        </a:rPr>
                        <a:t>Out/underperformance</a:t>
                      </a:r>
                    </a:p>
                  </a:txBody>
                  <a:tcPr marL="9525" marR="9525" marT="9525" marB="0" anchor="b">
                    <a:lnL>
                      <a:noFill/>
                    </a:lnL>
                    <a:lnR>
                      <a:noFill/>
                    </a:lnR>
                    <a:lnT>
                      <a:noFill/>
                    </a:lnT>
                    <a:lnB>
                      <a:noFill/>
                    </a:lnB>
                    <a:solidFill>
                      <a:srgbClr val="BEBEBE"/>
                    </a:solidFill>
                  </a:tcPr>
                </a:tc>
                <a:tc>
                  <a:txBody>
                    <a:bodyPr/>
                    <a:lstStyle/>
                    <a:p>
                      <a:pPr algn="ctr" fontAlgn="b"/>
                      <a:r>
                        <a:rPr lang="en-AU" sz="1100" b="1" i="0" u="none" strike="noStrike">
                          <a:solidFill>
                            <a:srgbClr val="000000"/>
                          </a:solidFill>
                          <a:effectLst/>
                          <a:latin typeface="+mn-lt"/>
                        </a:rPr>
                        <a:t>-0.71</a:t>
                      </a:r>
                    </a:p>
                  </a:txBody>
                  <a:tcPr marL="9525" marR="9525" marT="9525" marB="0" anchor="b">
                    <a:lnL>
                      <a:noFill/>
                    </a:lnL>
                    <a:lnR>
                      <a:noFill/>
                    </a:lnR>
                    <a:lnT>
                      <a:noFill/>
                    </a:lnT>
                    <a:lnB>
                      <a:noFill/>
                    </a:lnB>
                    <a:solidFill>
                      <a:srgbClr val="BEBEBE"/>
                    </a:solidFill>
                  </a:tcPr>
                </a:tc>
                <a:tc>
                  <a:txBody>
                    <a:bodyPr/>
                    <a:lstStyle/>
                    <a:p>
                      <a:pPr algn="ctr" fontAlgn="b"/>
                      <a:r>
                        <a:rPr lang="en-AU" sz="1100" b="1" i="0" u="none" strike="noStrike">
                          <a:solidFill>
                            <a:srgbClr val="000000"/>
                          </a:solidFill>
                          <a:effectLst/>
                          <a:latin typeface="+mn-lt"/>
                        </a:rPr>
                        <a:t>-2.65</a:t>
                      </a:r>
                    </a:p>
                  </a:txBody>
                  <a:tcPr marL="9525" marR="9525" marT="9525" marB="0" anchor="b">
                    <a:lnL>
                      <a:noFill/>
                    </a:lnL>
                    <a:lnR>
                      <a:noFill/>
                    </a:lnR>
                    <a:lnT>
                      <a:noFill/>
                    </a:lnT>
                    <a:lnB>
                      <a:noFill/>
                    </a:lnB>
                    <a:solidFill>
                      <a:srgbClr val="BEBEBE"/>
                    </a:solidFill>
                  </a:tcPr>
                </a:tc>
                <a:tc>
                  <a:txBody>
                    <a:bodyPr/>
                    <a:lstStyle/>
                    <a:p>
                      <a:pPr algn="ctr" fontAlgn="b"/>
                      <a:r>
                        <a:rPr lang="en-AU" sz="1100" b="1" i="0" u="none" strike="noStrike">
                          <a:solidFill>
                            <a:srgbClr val="000000"/>
                          </a:solidFill>
                          <a:effectLst/>
                          <a:latin typeface="+mn-lt"/>
                        </a:rPr>
                        <a:t>-0.09</a:t>
                      </a:r>
                    </a:p>
                  </a:txBody>
                  <a:tcPr marL="9525" marR="9525" marT="9525" marB="0" anchor="b">
                    <a:lnL>
                      <a:noFill/>
                    </a:lnL>
                    <a:lnR>
                      <a:noFill/>
                    </a:lnR>
                    <a:lnT>
                      <a:noFill/>
                    </a:lnT>
                    <a:lnB>
                      <a:noFill/>
                    </a:lnB>
                    <a:solidFill>
                      <a:srgbClr val="BEBEBE"/>
                    </a:solidFill>
                  </a:tcPr>
                </a:tc>
                <a:tc>
                  <a:txBody>
                    <a:bodyPr/>
                    <a:lstStyle/>
                    <a:p>
                      <a:pPr algn="ctr" fontAlgn="b"/>
                      <a:r>
                        <a:rPr lang="en-AU" sz="1100" b="1" i="0" u="none" strike="noStrike">
                          <a:solidFill>
                            <a:srgbClr val="000000"/>
                          </a:solidFill>
                          <a:effectLst/>
                          <a:latin typeface="+mn-lt"/>
                        </a:rPr>
                        <a:t>-7.41</a:t>
                      </a:r>
                    </a:p>
                  </a:txBody>
                  <a:tcPr marL="9525" marR="9525" marT="9525" marB="0" anchor="b">
                    <a:lnL>
                      <a:noFill/>
                    </a:lnL>
                    <a:lnR>
                      <a:noFill/>
                    </a:lnR>
                    <a:lnT>
                      <a:noFill/>
                    </a:lnT>
                    <a:lnB>
                      <a:noFill/>
                    </a:lnB>
                    <a:solidFill>
                      <a:srgbClr val="BEBEBE"/>
                    </a:solidFill>
                  </a:tcPr>
                </a:tc>
                <a:extLst>
                  <a:ext uri="{0D108BD9-81ED-4DB2-BD59-A6C34878D82A}">
                    <a16:rowId xmlns:a16="http://schemas.microsoft.com/office/drawing/2014/main" xmlns="" val="268022751"/>
                  </a:ext>
                </a:extLst>
              </a:tr>
            </a:tbl>
          </a:graphicData>
        </a:graphic>
      </p:graphicFrame>
    </p:spTree>
    <p:extLst>
      <p:ext uri="{BB962C8B-B14F-4D97-AF65-F5344CB8AC3E}">
        <p14:creationId xmlns:p14="http://schemas.microsoft.com/office/powerpoint/2010/main" val="41410516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5" y="620688"/>
            <a:ext cx="10729193" cy="523220"/>
          </a:xfrm>
        </p:spPr>
        <p:txBody>
          <a:bodyPr>
            <a:noAutofit/>
          </a:bodyPr>
          <a:lstStyle/>
          <a:p>
            <a:pPr>
              <a:lnSpc>
                <a:spcPts val="3300"/>
              </a:lnSpc>
              <a:spcBef>
                <a:spcPts val="1200"/>
              </a:spcBef>
              <a:spcAft>
                <a:spcPts val="1200"/>
              </a:spcAft>
            </a:pPr>
            <a:r>
              <a:rPr lang="en-AU" sz="2400">
                <a:solidFill>
                  <a:srgbClr val="005C6A"/>
                </a:solidFill>
                <a:latin typeface="Segoe UI" panose="020B0502040204020203" pitchFamily="34" charset="0"/>
                <a:cs typeface="Segoe UI" panose="020B0502040204020203" pitchFamily="34" charset="0"/>
              </a:rPr>
              <a:t>Alternatives </a:t>
            </a:r>
            <a:r>
              <a:rPr lang="en-AU" sz="2400" b="0" err="1">
                <a:solidFill>
                  <a:schemeClr val="bg1">
                    <a:lumMod val="65000"/>
                  </a:schemeClr>
                </a:solidFill>
              </a:rPr>
              <a:t>Firetrail</a:t>
            </a:r>
            <a:r>
              <a:rPr lang="en-AU" sz="2400" b="0">
                <a:solidFill>
                  <a:schemeClr val="bg1">
                    <a:lumMod val="65000"/>
                  </a:schemeClr>
                </a:solidFill>
              </a:rPr>
              <a:t> Absolute Return Fund</a:t>
            </a:r>
            <a:endParaRPr lang="en-AU" sz="2400" b="0">
              <a:solidFill>
                <a:schemeClr val="bg1">
                  <a:lumMod val="65000"/>
                </a:schemeClr>
              </a:solidFill>
              <a:highlight>
                <a:srgbClr val="FFFF00"/>
              </a:highlight>
              <a:latin typeface="Segoe UI" panose="020B0502040204020203" pitchFamily="34" charset="0"/>
              <a:cs typeface="Segoe UI" panose="020B0502040204020203" pitchFamily="34" charset="0"/>
            </a:endParaRPr>
          </a:p>
        </p:txBody>
      </p:sp>
      <p:sp>
        <p:nvSpPr>
          <p:cNvPr id="2" name="Rectangle 1">
            <a:extLst>
              <a:ext uri="{FF2B5EF4-FFF2-40B4-BE49-F238E27FC236}">
                <a16:creationId xmlns:a16="http://schemas.microsoft.com/office/drawing/2014/main" xmlns="" id="{942DA864-2B1E-41FB-A055-825670A17A06}"/>
              </a:ext>
            </a:extLst>
          </p:cNvPr>
          <p:cNvSpPr/>
          <p:nvPr/>
        </p:nvSpPr>
        <p:spPr>
          <a:xfrm>
            <a:off x="982900" y="2149866"/>
            <a:ext cx="9588847" cy="3154710"/>
          </a:xfrm>
          <a:prstGeom prst="rect">
            <a:avLst/>
          </a:prstGeom>
        </p:spPr>
        <p:txBody>
          <a:bodyPr wrap="square" anchor="t">
            <a:spAutoFit/>
          </a:bodyPr>
          <a:lstStyle/>
          <a:p>
            <a:pPr marL="342900" lvl="0" indent="-342900">
              <a:spcBef>
                <a:spcPts val="600"/>
              </a:spcBef>
              <a:spcAft>
                <a:spcPts val="0"/>
              </a:spcAft>
              <a:buFont typeface="Symbol" panose="05050102010706020507" pitchFamily="18" charset="2"/>
              <a:buChar char=""/>
            </a:pPr>
            <a:r>
              <a:rPr lang="en-AU" sz="1600">
                <a:solidFill>
                  <a:srgbClr val="6F6F6F"/>
                </a:solidFill>
                <a:latin typeface="Arial Nova Light" panose="020B0304020202020204" pitchFamily="34" charset="0"/>
                <a:cs typeface="Arial" panose="020B0604020202020204" pitchFamily="34" charset="0"/>
              </a:rPr>
              <a:t>12-month underperformance has been limited to mid/large cap space.  The rest of the portfolio is performing to expectations and </a:t>
            </a:r>
            <a:r>
              <a:rPr lang="en-AU" sz="1600" err="1">
                <a:solidFill>
                  <a:srgbClr val="6F6F6F"/>
                </a:solidFill>
                <a:latin typeface="Arial Nova Light" panose="020B0304020202020204" pitchFamily="34" charset="0"/>
                <a:cs typeface="Arial" panose="020B0604020202020204" pitchFamily="34" charset="0"/>
              </a:rPr>
              <a:t>Firetrail</a:t>
            </a:r>
            <a:r>
              <a:rPr lang="en-AU" sz="1600">
                <a:solidFill>
                  <a:srgbClr val="6F6F6F"/>
                </a:solidFill>
                <a:latin typeface="Arial Nova Light" panose="020B0304020202020204" pitchFamily="34" charset="0"/>
                <a:cs typeface="Arial" panose="020B0604020202020204" pitchFamily="34" charset="0"/>
              </a:rPr>
              <a:t> sees material embedded value in the portfolio over the medium term</a:t>
            </a:r>
          </a:p>
          <a:p>
            <a:pPr marL="342900" lvl="0" indent="-342900">
              <a:spcBef>
                <a:spcPts val="600"/>
              </a:spcBef>
              <a:spcAft>
                <a:spcPts val="0"/>
              </a:spcAft>
              <a:buFont typeface="Symbol" panose="05050102010706020507" pitchFamily="18" charset="2"/>
              <a:buChar char=""/>
            </a:pPr>
            <a:r>
              <a:rPr lang="en-AU" sz="1600">
                <a:solidFill>
                  <a:srgbClr val="6F6F6F"/>
                </a:solidFill>
                <a:latin typeface="Arial Nova Light" panose="020B0304020202020204" pitchFamily="34" charset="0"/>
                <a:cs typeface="Arial" panose="020B0604020202020204" pitchFamily="34" charset="0"/>
              </a:rPr>
              <a:t>Continued to be hurt by longs rather shorts; fundamental shorts have been delivering above expectations, offsetting losses on longs</a:t>
            </a:r>
          </a:p>
          <a:p>
            <a:pPr marL="342900" lvl="0" indent="-342900">
              <a:spcBef>
                <a:spcPts val="600"/>
              </a:spcBef>
              <a:spcAft>
                <a:spcPts val="0"/>
              </a:spcAft>
              <a:buFont typeface="Symbol" panose="05050102010706020507" pitchFamily="18" charset="2"/>
              <a:buChar char=""/>
            </a:pPr>
            <a:r>
              <a:rPr lang="en-AU" sz="1600">
                <a:solidFill>
                  <a:srgbClr val="6F6F6F"/>
                </a:solidFill>
                <a:latin typeface="Arial Nova Light" panose="020B0304020202020204" pitchFamily="34" charset="0"/>
                <a:cs typeface="Arial" panose="020B0604020202020204" pitchFamily="34" charset="0"/>
              </a:rPr>
              <a:t>Same five key positions have continued to detract – </a:t>
            </a:r>
            <a:r>
              <a:rPr lang="en-AU" sz="1600" err="1">
                <a:solidFill>
                  <a:srgbClr val="6F6F6F"/>
                </a:solidFill>
                <a:latin typeface="Arial Nova Light" panose="020B0304020202020204" pitchFamily="34" charset="0"/>
                <a:cs typeface="Arial" panose="020B0604020202020204" pitchFamily="34" charset="0"/>
              </a:rPr>
              <a:t>Nufarm</a:t>
            </a:r>
            <a:r>
              <a:rPr lang="en-AU" sz="1600">
                <a:solidFill>
                  <a:srgbClr val="6F6F6F"/>
                </a:solidFill>
                <a:latin typeface="Arial Nova Light" panose="020B0304020202020204" pitchFamily="34" charset="0"/>
                <a:cs typeface="Arial" panose="020B0604020202020204" pitchFamily="34" charset="0"/>
              </a:rPr>
              <a:t>, CYBG, Worley, Sims Metal &amp; Reliance Worldwide; exited Reliance Worldwide</a:t>
            </a:r>
          </a:p>
          <a:p>
            <a:pPr marL="342900" lvl="0" indent="-342900">
              <a:spcBef>
                <a:spcPts val="600"/>
              </a:spcBef>
              <a:spcAft>
                <a:spcPts val="0"/>
              </a:spcAft>
              <a:buFont typeface="Symbol" panose="05050102010706020507" pitchFamily="18" charset="2"/>
              <a:buChar char=""/>
            </a:pPr>
            <a:r>
              <a:rPr lang="en-AU" sz="1600">
                <a:solidFill>
                  <a:srgbClr val="6F6F6F"/>
                </a:solidFill>
                <a:latin typeface="Arial Nova Light" panose="020B0304020202020204" pitchFamily="34" charset="0"/>
                <a:cs typeface="Arial" panose="020B0604020202020204" pitchFamily="34" charset="0"/>
              </a:rPr>
              <a:t>Reduced thematic positioning</a:t>
            </a:r>
          </a:p>
          <a:p>
            <a:pPr marL="342900" lvl="0" indent="-342900">
              <a:spcBef>
                <a:spcPts val="600"/>
              </a:spcBef>
              <a:spcAft>
                <a:spcPts val="0"/>
              </a:spcAft>
              <a:buFont typeface="Symbol" panose="05050102010706020507" pitchFamily="18" charset="2"/>
              <a:buChar char=""/>
            </a:pPr>
            <a:r>
              <a:rPr lang="en-AU" sz="1600">
                <a:solidFill>
                  <a:srgbClr val="6F6F6F"/>
                </a:solidFill>
                <a:latin typeface="Arial Nova Light" panose="020B0304020202020204" pitchFamily="34" charset="0"/>
                <a:cs typeface="Arial" panose="020B0604020202020204" pitchFamily="34" charset="0"/>
              </a:rPr>
              <a:t>Important to note </a:t>
            </a:r>
            <a:r>
              <a:rPr lang="en-AU" sz="1600" err="1">
                <a:solidFill>
                  <a:srgbClr val="6F6F6F"/>
                </a:solidFill>
                <a:latin typeface="Arial Nova Light" panose="020B0304020202020204" pitchFamily="34" charset="0"/>
                <a:cs typeface="Arial" panose="020B0604020202020204" pitchFamily="34" charset="0"/>
              </a:rPr>
              <a:t>Firetrail</a:t>
            </a:r>
            <a:r>
              <a:rPr lang="en-AU" sz="1600">
                <a:solidFill>
                  <a:srgbClr val="6F6F6F"/>
                </a:solidFill>
                <a:latin typeface="Arial Nova Light" panose="020B0304020202020204" pitchFamily="34" charset="0"/>
                <a:cs typeface="Arial" panose="020B0604020202020204" pitchFamily="34" charset="0"/>
              </a:rPr>
              <a:t> has remained true to process being market neutral, with the Fund marginally positive month to date (6th August) and the market down 5%.</a:t>
            </a:r>
          </a:p>
          <a:p>
            <a:pPr marL="342900" lvl="0" indent="-342900">
              <a:spcBef>
                <a:spcPts val="600"/>
              </a:spcBef>
              <a:spcAft>
                <a:spcPts val="0"/>
              </a:spcAft>
              <a:buFont typeface="Symbol" panose="05050102010706020507" pitchFamily="18" charset="2"/>
              <a:buChar char=""/>
            </a:pPr>
            <a:endParaRPr lang="en-AU" sz="1400">
              <a:latin typeface="Arial Nova Light" panose="020B0304020202020204" pitchFamily="34" charset="0"/>
            </a:endParaRPr>
          </a:p>
        </p:txBody>
      </p:sp>
      <p:graphicFrame>
        <p:nvGraphicFramePr>
          <p:cNvPr id="6" name="Table 5">
            <a:extLst>
              <a:ext uri="{FF2B5EF4-FFF2-40B4-BE49-F238E27FC236}">
                <a16:creationId xmlns:a16="http://schemas.microsoft.com/office/drawing/2014/main" xmlns="" id="{AD0FF2F3-8D13-45A8-81A4-D3AC0EDD0554}"/>
              </a:ext>
            </a:extLst>
          </p:cNvPr>
          <p:cNvGraphicFramePr>
            <a:graphicFrameLocks noGrp="1"/>
          </p:cNvGraphicFramePr>
          <p:nvPr/>
        </p:nvGraphicFramePr>
        <p:xfrm>
          <a:off x="1044050" y="1247551"/>
          <a:ext cx="9218537" cy="798672"/>
        </p:xfrm>
        <a:graphic>
          <a:graphicData uri="http://schemas.openxmlformats.org/drawingml/2006/table">
            <a:tbl>
              <a:tblPr firstRow="1" firstCol="1" bandRow="1"/>
              <a:tblGrid>
                <a:gridCol w="4897929">
                  <a:extLst>
                    <a:ext uri="{9D8B030D-6E8A-4147-A177-3AD203B41FA5}">
                      <a16:colId xmlns:a16="http://schemas.microsoft.com/office/drawing/2014/main" xmlns="" val="1887276660"/>
                    </a:ext>
                  </a:extLst>
                </a:gridCol>
                <a:gridCol w="1080152">
                  <a:extLst>
                    <a:ext uri="{9D8B030D-6E8A-4147-A177-3AD203B41FA5}">
                      <a16:colId xmlns:a16="http://schemas.microsoft.com/office/drawing/2014/main" xmlns="" val="3085514899"/>
                    </a:ext>
                  </a:extLst>
                </a:gridCol>
                <a:gridCol w="1080152">
                  <a:extLst>
                    <a:ext uri="{9D8B030D-6E8A-4147-A177-3AD203B41FA5}">
                      <a16:colId xmlns:a16="http://schemas.microsoft.com/office/drawing/2014/main" xmlns="" val="2972070130"/>
                    </a:ext>
                  </a:extLst>
                </a:gridCol>
                <a:gridCol w="1080152">
                  <a:extLst>
                    <a:ext uri="{9D8B030D-6E8A-4147-A177-3AD203B41FA5}">
                      <a16:colId xmlns:a16="http://schemas.microsoft.com/office/drawing/2014/main" xmlns="" val="1606116313"/>
                    </a:ext>
                  </a:extLst>
                </a:gridCol>
                <a:gridCol w="1080152">
                  <a:extLst>
                    <a:ext uri="{9D8B030D-6E8A-4147-A177-3AD203B41FA5}">
                      <a16:colId xmlns:a16="http://schemas.microsoft.com/office/drawing/2014/main" xmlns="" val="4092509731"/>
                    </a:ext>
                  </a:extLst>
                </a:gridCol>
              </a:tblGrid>
              <a:tr h="199668">
                <a:tc>
                  <a:txBody>
                    <a:bodyPr/>
                    <a:lstStyle/>
                    <a:p>
                      <a:pPr algn="l" fontAlgn="b"/>
                      <a:r>
                        <a:rPr lang="en-AU" sz="1200" b="1" i="0" u="none" strike="noStrike">
                          <a:solidFill>
                            <a:srgbClr val="FFFFFF"/>
                          </a:solidFill>
                          <a:effectLst/>
                          <a:latin typeface="Arial Nova Light" panose="020B0304020202020204" pitchFamily="34" charset="0"/>
                        </a:rPr>
                        <a:t>Fund Name</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1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3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6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1 Yr (% p.a.)</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extLst>
                  <a:ext uri="{0D108BD9-81ED-4DB2-BD59-A6C34878D82A}">
                    <a16:rowId xmlns:a16="http://schemas.microsoft.com/office/drawing/2014/main" xmlns="" val="1942301440"/>
                  </a:ext>
                </a:extLst>
              </a:tr>
              <a:tr h="199668">
                <a:tc>
                  <a:txBody>
                    <a:bodyPr/>
                    <a:lstStyle/>
                    <a:p>
                      <a:pPr marL="0" algn="just" defTabSz="914400" rtl="0" eaLnBrk="1" fontAlgn="ctr" latinLnBrk="0" hangingPunct="1"/>
                      <a:r>
                        <a:rPr lang="en-AU" sz="1100" b="0" i="0" u="none" strike="noStrike" kern="1200">
                          <a:solidFill>
                            <a:srgbClr val="000000"/>
                          </a:solidFill>
                          <a:effectLst/>
                          <a:latin typeface="+mn-lt"/>
                          <a:ea typeface="+mn-ea"/>
                          <a:cs typeface="+mn-cs"/>
                        </a:rPr>
                        <a:t>Firetrail Absolute Return Fund</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marL="0" algn="ctr" defTabSz="914400" rtl="0" eaLnBrk="1" fontAlgn="ctr" latinLnBrk="0" hangingPunct="1"/>
                      <a:r>
                        <a:rPr lang="en-AU" sz="1100" b="0" i="0" u="none" strike="noStrike" kern="1200">
                          <a:solidFill>
                            <a:srgbClr val="000000"/>
                          </a:solidFill>
                          <a:effectLst/>
                          <a:latin typeface="+mn-lt"/>
                          <a:ea typeface="+mn-ea"/>
                          <a:cs typeface="+mn-cs"/>
                        </a:rPr>
                        <a:t>-1.58</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marL="0" algn="ctr" defTabSz="914400" rtl="0" eaLnBrk="1" fontAlgn="ctr" latinLnBrk="0" hangingPunct="1"/>
                      <a:r>
                        <a:rPr lang="en-AU" sz="1100" b="0" i="0" u="none" strike="noStrike" kern="1200">
                          <a:solidFill>
                            <a:srgbClr val="000000"/>
                          </a:solidFill>
                          <a:effectLst/>
                          <a:latin typeface="+mn-lt"/>
                          <a:ea typeface="+mn-ea"/>
                          <a:cs typeface="+mn-cs"/>
                        </a:rPr>
                        <a:t>-5.82</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marL="0" algn="ctr" defTabSz="914400" rtl="0" eaLnBrk="1" fontAlgn="ctr" latinLnBrk="0" hangingPunct="1"/>
                      <a:r>
                        <a:rPr lang="en-AU" sz="1100" b="0" i="0" u="none" strike="noStrike" kern="1200">
                          <a:solidFill>
                            <a:srgbClr val="000000"/>
                          </a:solidFill>
                          <a:effectLst/>
                          <a:latin typeface="+mn-lt"/>
                          <a:ea typeface="+mn-ea"/>
                          <a:cs typeface="+mn-cs"/>
                        </a:rPr>
                        <a:t>-5.42</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marL="0" algn="ctr" defTabSz="914400" rtl="0" eaLnBrk="1" fontAlgn="ctr" latinLnBrk="0" hangingPunct="1"/>
                      <a:r>
                        <a:rPr lang="en-AU" sz="1100" b="0" i="0" u="none" strike="noStrike" kern="1200">
                          <a:solidFill>
                            <a:srgbClr val="000000"/>
                          </a:solidFill>
                          <a:effectLst/>
                          <a:latin typeface="+mn-lt"/>
                          <a:ea typeface="+mn-ea"/>
                          <a:cs typeface="+mn-cs"/>
                        </a:rPr>
                        <a:t>-11.72</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xmlns="" val="1595063935"/>
                  </a:ext>
                </a:extLst>
              </a:tr>
              <a:tr h="199668">
                <a:tc>
                  <a:txBody>
                    <a:bodyPr/>
                    <a:lstStyle/>
                    <a:p>
                      <a:pPr marL="0" algn="just" defTabSz="914400" rtl="0" eaLnBrk="1" fontAlgn="ctr" latinLnBrk="0" hangingPunct="1"/>
                      <a:r>
                        <a:rPr lang="en-AU" sz="1100" b="0" i="0" u="none" strike="noStrike" kern="1200">
                          <a:solidFill>
                            <a:srgbClr val="000000"/>
                          </a:solidFill>
                          <a:effectLst/>
                          <a:latin typeface="+mn-lt"/>
                          <a:ea typeface="+mn-ea"/>
                          <a:cs typeface="+mn-cs"/>
                        </a:rPr>
                        <a:t>Bloomberg AusBond Bank Bill Index</a:t>
                      </a:r>
                    </a:p>
                  </a:txBody>
                  <a:tcPr marL="9525" marR="9525" marT="9525" marB="0" anchor="ctr">
                    <a:lnL>
                      <a:noFill/>
                    </a:lnL>
                    <a:lnR>
                      <a:noFill/>
                    </a:lnR>
                    <a:lnT>
                      <a:noFill/>
                    </a:lnT>
                    <a:lnB>
                      <a:noFill/>
                    </a:lnB>
                    <a:solidFill>
                      <a:schemeClr val="accent1">
                        <a:lumMod val="40000"/>
                        <a:lumOff val="60000"/>
                      </a:schemeClr>
                    </a:solidFill>
                  </a:tcPr>
                </a:tc>
                <a:tc>
                  <a:txBody>
                    <a:bodyPr/>
                    <a:lstStyle/>
                    <a:p>
                      <a:pPr marL="0" algn="ctr" defTabSz="914400" rtl="0" eaLnBrk="1" fontAlgn="ctr" latinLnBrk="0" hangingPunct="1"/>
                      <a:r>
                        <a:rPr lang="en-AU" sz="1100" b="0" i="0" u="none" strike="noStrike" kern="1200">
                          <a:solidFill>
                            <a:srgbClr val="000000"/>
                          </a:solidFill>
                          <a:effectLst/>
                          <a:latin typeface="+mn-lt"/>
                          <a:ea typeface="+mn-ea"/>
                          <a:cs typeface="+mn-cs"/>
                        </a:rPr>
                        <a:t>0.13</a:t>
                      </a:r>
                    </a:p>
                  </a:txBody>
                  <a:tcPr marL="9525" marR="9525" marT="9525" marB="0" anchor="ctr">
                    <a:lnL>
                      <a:noFill/>
                    </a:lnL>
                    <a:lnR>
                      <a:noFill/>
                    </a:lnR>
                    <a:lnT>
                      <a:noFill/>
                    </a:lnT>
                    <a:lnB>
                      <a:noFill/>
                    </a:lnB>
                    <a:solidFill>
                      <a:schemeClr val="accent1">
                        <a:lumMod val="40000"/>
                        <a:lumOff val="60000"/>
                      </a:schemeClr>
                    </a:solidFill>
                  </a:tcPr>
                </a:tc>
                <a:tc>
                  <a:txBody>
                    <a:bodyPr/>
                    <a:lstStyle/>
                    <a:p>
                      <a:pPr marL="0" algn="ctr" defTabSz="914400" rtl="0" eaLnBrk="1" fontAlgn="ctr" latinLnBrk="0" hangingPunct="1"/>
                      <a:r>
                        <a:rPr lang="en-AU" sz="1100" b="0" i="0" u="none" strike="noStrike" kern="1200">
                          <a:solidFill>
                            <a:srgbClr val="000000"/>
                          </a:solidFill>
                          <a:effectLst/>
                          <a:latin typeface="+mn-lt"/>
                          <a:ea typeface="+mn-ea"/>
                          <a:cs typeface="+mn-cs"/>
                        </a:rPr>
                        <a:t>0.45</a:t>
                      </a:r>
                    </a:p>
                  </a:txBody>
                  <a:tcPr marL="9525" marR="9525" marT="9525" marB="0" anchor="ctr">
                    <a:lnL>
                      <a:noFill/>
                    </a:lnL>
                    <a:lnR>
                      <a:noFill/>
                    </a:lnR>
                    <a:lnT>
                      <a:noFill/>
                    </a:lnT>
                    <a:lnB>
                      <a:noFill/>
                    </a:lnB>
                    <a:solidFill>
                      <a:schemeClr val="accent1">
                        <a:lumMod val="40000"/>
                        <a:lumOff val="60000"/>
                      </a:schemeClr>
                    </a:solidFill>
                  </a:tcPr>
                </a:tc>
                <a:tc>
                  <a:txBody>
                    <a:bodyPr/>
                    <a:lstStyle/>
                    <a:p>
                      <a:pPr marL="0" algn="ctr" defTabSz="914400" rtl="0" eaLnBrk="1" fontAlgn="ctr" latinLnBrk="0" hangingPunct="1"/>
                      <a:r>
                        <a:rPr lang="en-AU" sz="1100" b="0" i="0" u="none" strike="noStrike" kern="1200">
                          <a:solidFill>
                            <a:srgbClr val="000000"/>
                          </a:solidFill>
                          <a:effectLst/>
                          <a:latin typeface="+mn-lt"/>
                          <a:ea typeface="+mn-ea"/>
                          <a:cs typeface="+mn-cs"/>
                        </a:rPr>
                        <a:t>0.97</a:t>
                      </a:r>
                    </a:p>
                  </a:txBody>
                  <a:tcPr marL="9525" marR="9525" marT="9525" marB="0" anchor="ctr">
                    <a:lnL>
                      <a:noFill/>
                    </a:lnL>
                    <a:lnR>
                      <a:noFill/>
                    </a:lnR>
                    <a:lnT>
                      <a:noFill/>
                    </a:lnT>
                    <a:lnB>
                      <a:noFill/>
                    </a:lnB>
                    <a:solidFill>
                      <a:schemeClr val="accent1">
                        <a:lumMod val="40000"/>
                        <a:lumOff val="60000"/>
                      </a:schemeClr>
                    </a:solidFill>
                  </a:tcPr>
                </a:tc>
                <a:tc>
                  <a:txBody>
                    <a:bodyPr/>
                    <a:lstStyle/>
                    <a:p>
                      <a:pPr marL="0" algn="ctr" defTabSz="914400" rtl="0" eaLnBrk="1" fontAlgn="ctr" latinLnBrk="0" hangingPunct="1"/>
                      <a:r>
                        <a:rPr lang="en-AU" sz="1100" b="0" i="0" u="none" strike="noStrike" kern="1200">
                          <a:solidFill>
                            <a:srgbClr val="000000"/>
                          </a:solidFill>
                          <a:effectLst/>
                          <a:latin typeface="+mn-lt"/>
                          <a:ea typeface="+mn-ea"/>
                          <a:cs typeface="+mn-cs"/>
                        </a:rPr>
                        <a:t>1.97</a:t>
                      </a:r>
                    </a:p>
                  </a:txBody>
                  <a:tcPr marL="9525" marR="9525" marT="9525" marB="0"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xmlns="" val="1351554153"/>
                  </a:ext>
                </a:extLst>
              </a:tr>
              <a:tr h="199668">
                <a:tc>
                  <a:txBody>
                    <a:bodyPr/>
                    <a:lstStyle/>
                    <a:p>
                      <a:pPr marL="0" algn="just" defTabSz="914400" rtl="0" eaLnBrk="1" fontAlgn="ctr" latinLnBrk="0" hangingPunct="1"/>
                      <a:r>
                        <a:rPr lang="en-AU" sz="1100" b="1" i="0" u="none" strike="noStrike" kern="1200">
                          <a:solidFill>
                            <a:srgbClr val="000000"/>
                          </a:solidFill>
                          <a:effectLst/>
                          <a:latin typeface="+mn-lt"/>
                          <a:ea typeface="+mn-ea"/>
                          <a:cs typeface="+mn-cs"/>
                        </a:rPr>
                        <a:t>Out/underperformance</a:t>
                      </a:r>
                    </a:p>
                  </a:txBody>
                  <a:tcPr marL="9525" marR="9525" marT="9525" marB="0" anchor="b">
                    <a:lnL>
                      <a:noFill/>
                    </a:lnL>
                    <a:lnR>
                      <a:noFill/>
                    </a:lnR>
                    <a:lnT>
                      <a:noFill/>
                    </a:lnT>
                    <a:lnB>
                      <a:noFill/>
                    </a:lnB>
                    <a:solidFill>
                      <a:srgbClr val="BEBEBE"/>
                    </a:solidFill>
                  </a:tcPr>
                </a:tc>
                <a:tc>
                  <a:txBody>
                    <a:bodyPr/>
                    <a:lstStyle/>
                    <a:p>
                      <a:pPr marL="0" algn="ctr" defTabSz="914400" rtl="0" eaLnBrk="1" fontAlgn="ctr" latinLnBrk="0" hangingPunct="1"/>
                      <a:r>
                        <a:rPr lang="en-AU" sz="1100" b="1" i="0" u="none" strike="noStrike" kern="1200">
                          <a:solidFill>
                            <a:srgbClr val="000000"/>
                          </a:solidFill>
                          <a:effectLst/>
                          <a:latin typeface="+mn-lt"/>
                          <a:ea typeface="+mn-ea"/>
                          <a:cs typeface="+mn-cs"/>
                        </a:rPr>
                        <a:t>-1.71</a:t>
                      </a:r>
                    </a:p>
                  </a:txBody>
                  <a:tcPr marL="9525" marR="9525" marT="9525" marB="0" anchor="b">
                    <a:lnL>
                      <a:noFill/>
                    </a:lnL>
                    <a:lnR>
                      <a:noFill/>
                    </a:lnR>
                    <a:lnT>
                      <a:noFill/>
                    </a:lnT>
                    <a:lnB>
                      <a:noFill/>
                    </a:lnB>
                    <a:solidFill>
                      <a:srgbClr val="BEBEBE"/>
                    </a:solidFill>
                  </a:tcPr>
                </a:tc>
                <a:tc>
                  <a:txBody>
                    <a:bodyPr/>
                    <a:lstStyle/>
                    <a:p>
                      <a:pPr marL="0" algn="ctr" defTabSz="914400" rtl="0" eaLnBrk="1" fontAlgn="ctr" latinLnBrk="0" hangingPunct="1"/>
                      <a:r>
                        <a:rPr lang="en-AU" sz="1100" b="1" i="0" u="none" strike="noStrike" kern="1200">
                          <a:solidFill>
                            <a:srgbClr val="000000"/>
                          </a:solidFill>
                          <a:effectLst/>
                          <a:latin typeface="+mn-lt"/>
                          <a:ea typeface="+mn-ea"/>
                          <a:cs typeface="+mn-cs"/>
                        </a:rPr>
                        <a:t>-6.27</a:t>
                      </a:r>
                    </a:p>
                  </a:txBody>
                  <a:tcPr marL="9525" marR="9525" marT="9525" marB="0" anchor="b">
                    <a:lnL>
                      <a:noFill/>
                    </a:lnL>
                    <a:lnR>
                      <a:noFill/>
                    </a:lnR>
                    <a:lnT>
                      <a:noFill/>
                    </a:lnT>
                    <a:lnB>
                      <a:noFill/>
                    </a:lnB>
                    <a:solidFill>
                      <a:srgbClr val="BEBEBE"/>
                    </a:solidFill>
                  </a:tcPr>
                </a:tc>
                <a:tc>
                  <a:txBody>
                    <a:bodyPr/>
                    <a:lstStyle/>
                    <a:p>
                      <a:pPr marL="0" algn="ctr" defTabSz="914400" rtl="0" eaLnBrk="1" fontAlgn="ctr" latinLnBrk="0" hangingPunct="1"/>
                      <a:r>
                        <a:rPr lang="en-AU" sz="1100" b="1" i="0" u="none" strike="noStrike" kern="1200">
                          <a:solidFill>
                            <a:srgbClr val="000000"/>
                          </a:solidFill>
                          <a:effectLst/>
                          <a:latin typeface="+mn-lt"/>
                          <a:ea typeface="+mn-ea"/>
                          <a:cs typeface="+mn-cs"/>
                        </a:rPr>
                        <a:t>-6.39</a:t>
                      </a:r>
                    </a:p>
                  </a:txBody>
                  <a:tcPr marL="9525" marR="9525" marT="9525" marB="0" anchor="b">
                    <a:lnL>
                      <a:noFill/>
                    </a:lnL>
                    <a:lnR>
                      <a:noFill/>
                    </a:lnR>
                    <a:lnT>
                      <a:noFill/>
                    </a:lnT>
                    <a:lnB>
                      <a:noFill/>
                    </a:lnB>
                    <a:solidFill>
                      <a:srgbClr val="BEBEBE"/>
                    </a:solidFill>
                  </a:tcPr>
                </a:tc>
                <a:tc>
                  <a:txBody>
                    <a:bodyPr/>
                    <a:lstStyle/>
                    <a:p>
                      <a:pPr marL="0" algn="ctr" defTabSz="914400" rtl="0" eaLnBrk="1" fontAlgn="ctr" latinLnBrk="0" hangingPunct="1"/>
                      <a:r>
                        <a:rPr lang="en-AU" sz="1100" b="1" i="0" u="none" strike="noStrike" kern="1200">
                          <a:solidFill>
                            <a:srgbClr val="000000"/>
                          </a:solidFill>
                          <a:effectLst/>
                          <a:latin typeface="+mn-lt"/>
                          <a:ea typeface="+mn-ea"/>
                          <a:cs typeface="+mn-cs"/>
                        </a:rPr>
                        <a:t>-13.69</a:t>
                      </a:r>
                    </a:p>
                  </a:txBody>
                  <a:tcPr marL="9525" marR="9525" marT="9525" marB="0" anchor="b">
                    <a:lnL>
                      <a:noFill/>
                    </a:lnL>
                    <a:lnR>
                      <a:noFill/>
                    </a:lnR>
                    <a:lnT>
                      <a:noFill/>
                    </a:lnT>
                    <a:lnB>
                      <a:noFill/>
                    </a:lnB>
                    <a:solidFill>
                      <a:srgbClr val="BEBEBE"/>
                    </a:solidFill>
                  </a:tcPr>
                </a:tc>
                <a:extLst>
                  <a:ext uri="{0D108BD9-81ED-4DB2-BD59-A6C34878D82A}">
                    <a16:rowId xmlns:a16="http://schemas.microsoft.com/office/drawing/2014/main" xmlns="" val="268022751"/>
                  </a:ext>
                </a:extLst>
              </a:tr>
            </a:tbl>
          </a:graphicData>
        </a:graphic>
      </p:graphicFrame>
    </p:spTree>
    <p:extLst>
      <p:ext uri="{BB962C8B-B14F-4D97-AF65-F5344CB8AC3E}">
        <p14:creationId xmlns:p14="http://schemas.microsoft.com/office/powerpoint/2010/main" val="12479639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C62DD887-396E-45BC-A227-A5CA45C1857A}"/>
              </a:ext>
            </a:extLst>
          </p:cNvPr>
          <p:cNvSpPr>
            <a:spLocks noGrp="1"/>
          </p:cNvSpPr>
          <p:nvPr>
            <p:ph type="body" sz="quarter" idx="10"/>
          </p:nvPr>
        </p:nvSpPr>
        <p:spPr>
          <a:xfrm>
            <a:off x="849718" y="603418"/>
            <a:ext cx="8041175" cy="523220"/>
          </a:xfrm>
        </p:spPr>
        <p:txBody>
          <a:bodyPr>
            <a:noAutofit/>
          </a:bodyPr>
          <a:lstStyle/>
          <a:p>
            <a:pPr>
              <a:lnSpc>
                <a:spcPts val="3300"/>
              </a:lnSpc>
              <a:spcBef>
                <a:spcPts val="1200"/>
              </a:spcBef>
              <a:spcAft>
                <a:spcPts val="1200"/>
              </a:spcAft>
            </a:pPr>
            <a:r>
              <a:rPr lang="en-AU" dirty="0">
                <a:solidFill>
                  <a:srgbClr val="005C6A"/>
                </a:solidFill>
                <a:latin typeface="Segoe UI" panose="020B0502040204020203" pitchFamily="34" charset="0"/>
                <a:cs typeface="Segoe UI" panose="020B0502040204020203" pitchFamily="34" charset="0"/>
              </a:rPr>
              <a:t>Agenda</a:t>
            </a:r>
          </a:p>
          <a:p>
            <a:endParaRPr lang="en-AU" sz="2667" i="1" dirty="0"/>
          </a:p>
        </p:txBody>
      </p:sp>
      <p:sp>
        <p:nvSpPr>
          <p:cNvPr id="67" name="Rectangle 66">
            <a:extLst>
              <a:ext uri="{FF2B5EF4-FFF2-40B4-BE49-F238E27FC236}">
                <a16:creationId xmlns:a16="http://schemas.microsoft.com/office/drawing/2014/main" xmlns="" id="{AE6BE2E9-6FD9-420D-9E39-374E5A514AF1}"/>
              </a:ext>
            </a:extLst>
          </p:cNvPr>
          <p:cNvSpPr/>
          <p:nvPr/>
        </p:nvSpPr>
        <p:spPr>
          <a:xfrm>
            <a:off x="982668" y="1164513"/>
            <a:ext cx="172588" cy="4900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585858"/>
              </a:solidFill>
              <a:latin typeface="Arial Nova Light" panose="020B0304020202020204" pitchFamily="34" charset="0"/>
            </a:endParaRPr>
          </a:p>
        </p:txBody>
      </p:sp>
      <p:grpSp>
        <p:nvGrpSpPr>
          <p:cNvPr id="30" name="Group 29">
            <a:extLst>
              <a:ext uri="{FF2B5EF4-FFF2-40B4-BE49-F238E27FC236}">
                <a16:creationId xmlns:a16="http://schemas.microsoft.com/office/drawing/2014/main" xmlns="" id="{58CCC40A-6913-49F1-91D1-D9D4BA967495}"/>
              </a:ext>
            </a:extLst>
          </p:cNvPr>
          <p:cNvGrpSpPr/>
          <p:nvPr/>
        </p:nvGrpSpPr>
        <p:grpSpPr>
          <a:xfrm>
            <a:off x="982664" y="1081105"/>
            <a:ext cx="10732794" cy="1203529"/>
            <a:chOff x="1728216" y="1563668"/>
            <a:chExt cx="9098278" cy="1213870"/>
          </a:xfrm>
        </p:grpSpPr>
        <p:sp>
          <p:nvSpPr>
            <p:cNvPr id="63" name="Content Placeholder 2">
              <a:extLst>
                <a:ext uri="{FF2B5EF4-FFF2-40B4-BE49-F238E27FC236}">
                  <a16:creationId xmlns:a16="http://schemas.microsoft.com/office/drawing/2014/main" xmlns="" id="{1B71EC8D-955F-4B47-9D15-DAEDEFBD1D63}"/>
                </a:ext>
              </a:extLst>
            </p:cNvPr>
            <p:cNvSpPr txBox="1">
              <a:spLocks/>
            </p:cNvSpPr>
            <p:nvPr/>
          </p:nvSpPr>
          <p:spPr>
            <a:xfrm>
              <a:off x="2025901" y="1563668"/>
              <a:ext cx="8800593" cy="578363"/>
            </a:xfr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AU" sz="1867">
                  <a:solidFill>
                    <a:srgbClr val="6F6F6F"/>
                  </a:solidFill>
                  <a:latin typeface="Arial Nova Light" panose="020B0304020202020204" pitchFamily="34" charset="0"/>
                  <a:hlinkClick r:id="rId3" action="ppaction://hlinksldjump"/>
                </a:rPr>
                <a:t>Market Performance &amp; Key Sector Observations 					</a:t>
              </a:r>
              <a:r>
                <a:rPr lang="en-AU" sz="1867">
                  <a:solidFill>
                    <a:srgbClr val="6F6F6F"/>
                  </a:solidFill>
                  <a:latin typeface="Arial Nova Light" panose="020B0304020202020204" pitchFamily="34" charset="0"/>
                </a:rPr>
                <a:t>  4</a:t>
              </a:r>
            </a:p>
          </p:txBody>
        </p:sp>
        <p:sp>
          <p:nvSpPr>
            <p:cNvPr id="64" name="Rectangle 63">
              <a:extLst>
                <a:ext uri="{FF2B5EF4-FFF2-40B4-BE49-F238E27FC236}">
                  <a16:creationId xmlns:a16="http://schemas.microsoft.com/office/drawing/2014/main" xmlns="" id="{E9A70CC2-5823-4395-8FFA-70B9D018BCB7}"/>
                </a:ext>
              </a:extLst>
            </p:cNvPr>
            <p:cNvSpPr/>
            <p:nvPr/>
          </p:nvSpPr>
          <p:spPr>
            <a:xfrm>
              <a:off x="1728216" y="2283299"/>
              <a:ext cx="146304" cy="4942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585858"/>
                </a:solidFill>
                <a:latin typeface="Arial Nova Light" panose="020B0304020202020204" pitchFamily="34" charset="0"/>
              </a:endParaRPr>
            </a:p>
          </p:txBody>
        </p:sp>
      </p:grpSp>
      <p:grpSp>
        <p:nvGrpSpPr>
          <p:cNvPr id="31" name="Group 30">
            <a:extLst>
              <a:ext uri="{FF2B5EF4-FFF2-40B4-BE49-F238E27FC236}">
                <a16:creationId xmlns:a16="http://schemas.microsoft.com/office/drawing/2014/main" xmlns="" id="{248E0084-4124-4B0A-8F41-BC31A377880E}"/>
              </a:ext>
            </a:extLst>
          </p:cNvPr>
          <p:cNvGrpSpPr/>
          <p:nvPr/>
        </p:nvGrpSpPr>
        <p:grpSpPr>
          <a:xfrm>
            <a:off x="982663" y="3031656"/>
            <a:ext cx="10732795" cy="573436"/>
            <a:chOff x="1728216" y="2855837"/>
            <a:chExt cx="9098279" cy="578363"/>
          </a:xfrm>
        </p:grpSpPr>
        <p:sp>
          <p:nvSpPr>
            <p:cNvPr id="60" name="Content Placeholder 2">
              <a:extLst>
                <a:ext uri="{FF2B5EF4-FFF2-40B4-BE49-F238E27FC236}">
                  <a16:creationId xmlns:a16="http://schemas.microsoft.com/office/drawing/2014/main" xmlns="" id="{D5F39F8D-09BD-4BEF-A949-4544ED7D9840}"/>
                </a:ext>
              </a:extLst>
            </p:cNvPr>
            <p:cNvSpPr txBox="1">
              <a:spLocks/>
            </p:cNvSpPr>
            <p:nvPr/>
          </p:nvSpPr>
          <p:spPr>
            <a:xfrm>
              <a:off x="2025902" y="2855837"/>
              <a:ext cx="8800593" cy="578363"/>
            </a:xfr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AU" sz="1867">
                  <a:solidFill>
                    <a:srgbClr val="6F6F6F"/>
                  </a:solidFill>
                  <a:latin typeface="Arial Nova Light" panose="020B0304020202020204" pitchFamily="34" charset="0"/>
                  <a:hlinkClick r:id="rId4" action="ppaction://hlinksldjump"/>
                </a:rPr>
                <a:t>Portfolio Changes / Current Considerations 		</a:t>
              </a:r>
              <a:r>
                <a:rPr lang="en-AU" sz="1867">
                  <a:solidFill>
                    <a:srgbClr val="6F6F6F"/>
                  </a:solidFill>
                  <a:latin typeface="Arial Nova Light" panose="020B0304020202020204" pitchFamily="34" charset="0"/>
                  <a:hlinkClick r:id="rId5" action="ppaction://hlinksldjump"/>
                </a:rPr>
                <a:t>	</a:t>
              </a:r>
              <a:r>
                <a:rPr lang="en-AU" sz="1867">
                  <a:solidFill>
                    <a:srgbClr val="6F6F6F"/>
                  </a:solidFill>
                  <a:latin typeface="Arial Nova Light" panose="020B0304020202020204" pitchFamily="34" charset="0"/>
                  <a:hlinkClick r:id="rId4" action="ppaction://hlinksldjump"/>
                </a:rPr>
                <a:t>			</a:t>
              </a:r>
              <a:r>
                <a:rPr lang="en-AU" sz="1867">
                  <a:solidFill>
                    <a:srgbClr val="6F6F6F"/>
                  </a:solidFill>
                  <a:latin typeface="Arial Nova Light" panose="020B0304020202020204" pitchFamily="34" charset="0"/>
                </a:rPr>
                <a:t>48</a:t>
              </a:r>
            </a:p>
          </p:txBody>
        </p:sp>
        <p:sp>
          <p:nvSpPr>
            <p:cNvPr id="61" name="Rectangle 60">
              <a:extLst>
                <a:ext uri="{FF2B5EF4-FFF2-40B4-BE49-F238E27FC236}">
                  <a16:creationId xmlns:a16="http://schemas.microsoft.com/office/drawing/2014/main" xmlns="" id="{EEE7F6A7-21A3-489C-9919-8E8D2CD7B0F4}"/>
                </a:ext>
              </a:extLst>
            </p:cNvPr>
            <p:cNvSpPr/>
            <p:nvPr/>
          </p:nvSpPr>
          <p:spPr>
            <a:xfrm>
              <a:off x="1728216" y="2895947"/>
              <a:ext cx="146304" cy="49423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585858"/>
                </a:solidFill>
                <a:latin typeface="Arial Nova Light" panose="020B0304020202020204" pitchFamily="34" charset="0"/>
              </a:endParaRPr>
            </a:p>
          </p:txBody>
        </p:sp>
      </p:grpSp>
      <p:grpSp>
        <p:nvGrpSpPr>
          <p:cNvPr id="35" name="Group 34">
            <a:extLst>
              <a:ext uri="{FF2B5EF4-FFF2-40B4-BE49-F238E27FC236}">
                <a16:creationId xmlns:a16="http://schemas.microsoft.com/office/drawing/2014/main" xmlns="" id="{3E3FF88C-5D0E-48CF-A1B2-CCB001EEE2B2}"/>
              </a:ext>
            </a:extLst>
          </p:cNvPr>
          <p:cNvGrpSpPr/>
          <p:nvPr/>
        </p:nvGrpSpPr>
        <p:grpSpPr>
          <a:xfrm>
            <a:off x="982663" y="1721093"/>
            <a:ext cx="10732794" cy="1210871"/>
            <a:chOff x="1728216" y="2799847"/>
            <a:chExt cx="9098278" cy="1221275"/>
          </a:xfrm>
        </p:grpSpPr>
        <p:sp>
          <p:nvSpPr>
            <p:cNvPr id="57" name="Content Placeholder 2">
              <a:extLst>
                <a:ext uri="{FF2B5EF4-FFF2-40B4-BE49-F238E27FC236}">
                  <a16:creationId xmlns:a16="http://schemas.microsoft.com/office/drawing/2014/main" xmlns="" id="{146FE4A4-2BF2-4FAC-A3BC-A6BC41DA6AE9}"/>
                </a:ext>
              </a:extLst>
            </p:cNvPr>
            <p:cNvSpPr txBox="1">
              <a:spLocks/>
            </p:cNvSpPr>
            <p:nvPr/>
          </p:nvSpPr>
          <p:spPr>
            <a:xfrm>
              <a:off x="2025901" y="2799847"/>
              <a:ext cx="8800593" cy="578363"/>
            </a:xfr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AU" sz="1867">
                  <a:solidFill>
                    <a:srgbClr val="6F6F6F"/>
                  </a:solidFill>
                  <a:latin typeface="Arial Nova Light" panose="020B0304020202020204" pitchFamily="34" charset="0"/>
                  <a:hlinkClick r:id="rId6" action="ppaction://hlinksldjump"/>
                </a:rPr>
                <a:t>Portfolio Performance Commentary 							</a:t>
              </a:r>
              <a:r>
                <a:rPr lang="en-AU" sz="1867">
                  <a:solidFill>
                    <a:srgbClr val="6F6F6F"/>
                  </a:solidFill>
                  <a:latin typeface="Arial Nova Light" panose="020B0304020202020204" pitchFamily="34" charset="0"/>
                </a:rPr>
                <a:t>16</a:t>
              </a:r>
            </a:p>
          </p:txBody>
        </p:sp>
        <p:sp>
          <p:nvSpPr>
            <p:cNvPr id="58" name="Rectangle 57">
              <a:extLst>
                <a:ext uri="{FF2B5EF4-FFF2-40B4-BE49-F238E27FC236}">
                  <a16:creationId xmlns:a16="http://schemas.microsoft.com/office/drawing/2014/main" xmlns="" id="{F66CCCB8-57CD-4056-96C8-4B323F3B264E}"/>
                </a:ext>
              </a:extLst>
            </p:cNvPr>
            <p:cNvSpPr/>
            <p:nvPr/>
          </p:nvSpPr>
          <p:spPr>
            <a:xfrm>
              <a:off x="1728216" y="3526883"/>
              <a:ext cx="146304" cy="494239"/>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585858"/>
                </a:solidFill>
                <a:latin typeface="Arial Nova Light" panose="020B0304020202020204" pitchFamily="34" charset="0"/>
              </a:endParaRPr>
            </a:p>
          </p:txBody>
        </p:sp>
      </p:grpSp>
      <p:grpSp>
        <p:nvGrpSpPr>
          <p:cNvPr id="36" name="Group 35">
            <a:extLst>
              <a:ext uri="{FF2B5EF4-FFF2-40B4-BE49-F238E27FC236}">
                <a16:creationId xmlns:a16="http://schemas.microsoft.com/office/drawing/2014/main" xmlns="" id="{AEA2A1B4-2624-45FC-AFCC-238996D8EABE}"/>
              </a:ext>
            </a:extLst>
          </p:cNvPr>
          <p:cNvGrpSpPr/>
          <p:nvPr/>
        </p:nvGrpSpPr>
        <p:grpSpPr>
          <a:xfrm>
            <a:off x="982664" y="3645119"/>
            <a:ext cx="10732795" cy="573436"/>
            <a:chOff x="1728216" y="4126853"/>
            <a:chExt cx="9098279" cy="578363"/>
          </a:xfrm>
        </p:grpSpPr>
        <p:sp>
          <p:nvSpPr>
            <p:cNvPr id="54" name="Content Placeholder 2">
              <a:extLst>
                <a:ext uri="{FF2B5EF4-FFF2-40B4-BE49-F238E27FC236}">
                  <a16:creationId xmlns:a16="http://schemas.microsoft.com/office/drawing/2014/main" xmlns="" id="{02FAFF64-F80B-4328-B4DB-E7E7E063044A}"/>
                </a:ext>
              </a:extLst>
            </p:cNvPr>
            <p:cNvSpPr txBox="1">
              <a:spLocks/>
            </p:cNvSpPr>
            <p:nvPr/>
          </p:nvSpPr>
          <p:spPr>
            <a:xfrm>
              <a:off x="2025902" y="4126853"/>
              <a:ext cx="8800593" cy="578363"/>
            </a:xfr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AU" sz="1867">
                  <a:solidFill>
                    <a:srgbClr val="6F6F6F"/>
                  </a:solidFill>
                  <a:latin typeface="Arial Nova Light" panose="020B0304020202020204" pitchFamily="34" charset="0"/>
                  <a:hlinkClick r:id="rId7" action="ppaction://hlinksldjump"/>
                </a:rPr>
                <a:t>Factor Investing &amp; Research							</a:t>
              </a:r>
              <a:r>
                <a:rPr lang="en-AU" sz="1867">
                  <a:solidFill>
                    <a:srgbClr val="6F6F6F"/>
                  </a:solidFill>
                  <a:latin typeface="Arial Nova Light" panose="020B0304020202020204" pitchFamily="34" charset="0"/>
                </a:rPr>
                <a:t>52</a:t>
              </a:r>
            </a:p>
          </p:txBody>
        </p:sp>
        <p:sp>
          <p:nvSpPr>
            <p:cNvPr id="55" name="Rectangle 54">
              <a:extLst>
                <a:ext uri="{FF2B5EF4-FFF2-40B4-BE49-F238E27FC236}">
                  <a16:creationId xmlns:a16="http://schemas.microsoft.com/office/drawing/2014/main" xmlns="" id="{D5619377-B0D8-4ED1-AFE2-FE368DAC6EAC}"/>
                </a:ext>
              </a:extLst>
            </p:cNvPr>
            <p:cNvSpPr/>
            <p:nvPr/>
          </p:nvSpPr>
          <p:spPr>
            <a:xfrm>
              <a:off x="1728216" y="4166963"/>
              <a:ext cx="146304" cy="49423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585858"/>
                </a:solidFill>
                <a:latin typeface="Arial Nova Light" panose="020B0304020202020204" pitchFamily="34" charset="0"/>
              </a:endParaRPr>
            </a:p>
          </p:txBody>
        </p:sp>
      </p:grpSp>
      <p:grpSp>
        <p:nvGrpSpPr>
          <p:cNvPr id="37" name="Group 36">
            <a:extLst>
              <a:ext uri="{FF2B5EF4-FFF2-40B4-BE49-F238E27FC236}">
                <a16:creationId xmlns:a16="http://schemas.microsoft.com/office/drawing/2014/main" xmlns="" id="{BBE3949B-8624-495E-8C10-4CFD21C7A465}"/>
              </a:ext>
            </a:extLst>
          </p:cNvPr>
          <p:cNvGrpSpPr/>
          <p:nvPr/>
        </p:nvGrpSpPr>
        <p:grpSpPr>
          <a:xfrm>
            <a:off x="982664" y="4955825"/>
            <a:ext cx="10732794" cy="696957"/>
            <a:chOff x="1728216" y="4813320"/>
            <a:chExt cx="9098278" cy="702947"/>
          </a:xfrm>
        </p:grpSpPr>
        <p:sp>
          <p:nvSpPr>
            <p:cNvPr id="48" name="Content Placeholder 2">
              <a:extLst>
                <a:ext uri="{FF2B5EF4-FFF2-40B4-BE49-F238E27FC236}">
                  <a16:creationId xmlns:a16="http://schemas.microsoft.com/office/drawing/2014/main" xmlns="" id="{58F2CF35-C088-414C-969F-F48A48B2B67B}"/>
                </a:ext>
              </a:extLst>
            </p:cNvPr>
            <p:cNvSpPr txBox="1">
              <a:spLocks/>
            </p:cNvSpPr>
            <p:nvPr/>
          </p:nvSpPr>
          <p:spPr>
            <a:xfrm>
              <a:off x="2025901" y="4937904"/>
              <a:ext cx="8800593" cy="578363"/>
            </a:xfr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AU" sz="1867">
                  <a:solidFill>
                    <a:srgbClr val="6F6F6F"/>
                  </a:solidFill>
                  <a:latin typeface="Arial Nova Light" panose="020B0304020202020204" pitchFamily="34" charset="0"/>
                  <a:hlinkClick r:id="rId8" action="ppaction://hlinksldjump"/>
                </a:rPr>
                <a:t>Sector Review Findings 								</a:t>
              </a:r>
              <a:r>
                <a:rPr lang="en-AU" sz="1867">
                  <a:solidFill>
                    <a:srgbClr val="6F6F6F"/>
                  </a:solidFill>
                  <a:latin typeface="Arial Nova Light" panose="020B0304020202020204" pitchFamily="34" charset="0"/>
                </a:rPr>
                <a:t>67</a:t>
              </a:r>
            </a:p>
            <a:p>
              <a:pPr marL="0" indent="0">
                <a:lnSpc>
                  <a:spcPct val="100000"/>
                </a:lnSpc>
                <a:buNone/>
              </a:pPr>
              <a:r>
                <a:rPr lang="en-AU" sz="1867">
                  <a:solidFill>
                    <a:srgbClr val="6F6F6F"/>
                  </a:solidFill>
                  <a:latin typeface="Arial Nova Light" panose="020B0304020202020204" pitchFamily="34" charset="0"/>
                </a:rPr>
                <a:t> </a:t>
              </a:r>
            </a:p>
          </p:txBody>
        </p:sp>
        <p:sp>
          <p:nvSpPr>
            <p:cNvPr id="50" name="Rectangle 49">
              <a:extLst>
                <a:ext uri="{FF2B5EF4-FFF2-40B4-BE49-F238E27FC236}">
                  <a16:creationId xmlns:a16="http://schemas.microsoft.com/office/drawing/2014/main" xmlns="" id="{308DED56-4ECD-4C33-AF9C-7DE5D5AB4C29}"/>
                </a:ext>
              </a:extLst>
            </p:cNvPr>
            <p:cNvSpPr/>
            <p:nvPr/>
          </p:nvSpPr>
          <p:spPr>
            <a:xfrm>
              <a:off x="1728216" y="4813320"/>
              <a:ext cx="146304" cy="49423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585858"/>
                </a:solidFill>
                <a:latin typeface="Arial Nova Light" panose="020B0304020202020204" pitchFamily="34" charset="0"/>
              </a:endParaRPr>
            </a:p>
          </p:txBody>
        </p:sp>
      </p:grpSp>
      <p:grpSp>
        <p:nvGrpSpPr>
          <p:cNvPr id="3" name="Group 2">
            <a:extLst>
              <a:ext uri="{FF2B5EF4-FFF2-40B4-BE49-F238E27FC236}">
                <a16:creationId xmlns:a16="http://schemas.microsoft.com/office/drawing/2014/main" xmlns="" id="{B2A28C3F-10A7-49F1-BD73-86645A498DD4}"/>
              </a:ext>
            </a:extLst>
          </p:cNvPr>
          <p:cNvGrpSpPr/>
          <p:nvPr/>
        </p:nvGrpSpPr>
        <p:grpSpPr>
          <a:xfrm>
            <a:off x="986579" y="2336606"/>
            <a:ext cx="10728877" cy="2459628"/>
            <a:chOff x="986579" y="2911285"/>
            <a:chExt cx="10728877" cy="2459628"/>
          </a:xfrm>
        </p:grpSpPr>
        <p:sp>
          <p:nvSpPr>
            <p:cNvPr id="22" name="Content Placeholder 2">
              <a:extLst>
                <a:ext uri="{FF2B5EF4-FFF2-40B4-BE49-F238E27FC236}">
                  <a16:creationId xmlns:a16="http://schemas.microsoft.com/office/drawing/2014/main" xmlns="" id="{C1110BBE-29E0-4558-AA86-174401CAA1ED}"/>
                </a:ext>
              </a:extLst>
            </p:cNvPr>
            <p:cNvSpPr txBox="1">
              <a:spLocks/>
            </p:cNvSpPr>
            <p:nvPr/>
          </p:nvSpPr>
          <p:spPr>
            <a:xfrm>
              <a:off x="1333827" y="2911285"/>
              <a:ext cx="10381629" cy="573435"/>
            </a:xfr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AU" sz="1867">
                  <a:solidFill>
                    <a:srgbClr val="6F6F6F"/>
                  </a:solidFill>
                  <a:latin typeface="Arial Nova Light" panose="020B0304020202020204" pitchFamily="34" charset="0"/>
                  <a:hlinkClick r:id="rId9" action="ppaction://hlinksldjump"/>
                </a:rPr>
                <a:t>Manager Performance Update 							</a:t>
              </a:r>
              <a:r>
                <a:rPr lang="en-AU" sz="1867">
                  <a:solidFill>
                    <a:srgbClr val="6F6F6F"/>
                  </a:solidFill>
                  <a:latin typeface="Arial Nova Light" panose="020B0304020202020204" pitchFamily="34" charset="0"/>
                </a:rPr>
                <a:t>26</a:t>
              </a:r>
            </a:p>
          </p:txBody>
        </p:sp>
        <p:sp>
          <p:nvSpPr>
            <p:cNvPr id="23" name="Rectangle 22">
              <a:extLst>
                <a:ext uri="{FF2B5EF4-FFF2-40B4-BE49-F238E27FC236}">
                  <a16:creationId xmlns:a16="http://schemas.microsoft.com/office/drawing/2014/main" xmlns="" id="{1664A6BD-C80E-4DBA-894E-01E27B6B8E95}"/>
                </a:ext>
              </a:extLst>
            </p:cNvPr>
            <p:cNvSpPr/>
            <p:nvPr/>
          </p:nvSpPr>
          <p:spPr>
            <a:xfrm>
              <a:off x="986579" y="4880885"/>
              <a:ext cx="172588" cy="49002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585858"/>
                </a:solidFill>
                <a:latin typeface="Arial Nova Light" panose="020B0304020202020204" pitchFamily="34" charset="0"/>
              </a:endParaRPr>
            </a:p>
          </p:txBody>
        </p:sp>
      </p:grpSp>
      <p:sp>
        <p:nvSpPr>
          <p:cNvPr id="28" name="Content Placeholder 2">
            <a:extLst>
              <a:ext uri="{FF2B5EF4-FFF2-40B4-BE49-F238E27FC236}">
                <a16:creationId xmlns:a16="http://schemas.microsoft.com/office/drawing/2014/main" xmlns="" id="{1B01CCB2-B546-4886-977A-ADA0171655D0}"/>
              </a:ext>
            </a:extLst>
          </p:cNvPr>
          <p:cNvSpPr txBox="1">
            <a:spLocks/>
          </p:cNvSpPr>
          <p:nvPr/>
        </p:nvSpPr>
        <p:spPr>
          <a:xfrm>
            <a:off x="1333827" y="4245146"/>
            <a:ext cx="10381629" cy="573436"/>
          </a:xfr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AU" sz="1850">
                <a:solidFill>
                  <a:srgbClr val="6F6F6F"/>
                </a:solidFill>
                <a:latin typeface="Arial Nova Light"/>
                <a:hlinkClick r:id="rId10" action="ppaction://hlinksldjump"/>
              </a:rPr>
              <a:t>Economic Update 								</a:t>
            </a:r>
            <a:r>
              <a:rPr lang="en-AU" sz="1850">
                <a:solidFill>
                  <a:srgbClr val="6F6F6F"/>
                </a:solidFill>
                <a:latin typeface="Arial Nova Light"/>
              </a:rPr>
              <a:t>57</a:t>
            </a:r>
            <a:endParaRPr lang="en-AU" sz="1850">
              <a:solidFill>
                <a:srgbClr val="6F6F6F"/>
              </a:solidFill>
              <a:latin typeface="Arial Nova Light" panose="020B0304020202020204" pitchFamily="34" charset="0"/>
            </a:endParaRPr>
          </a:p>
        </p:txBody>
      </p:sp>
    </p:spTree>
    <p:extLst>
      <p:ext uri="{BB962C8B-B14F-4D97-AF65-F5344CB8AC3E}">
        <p14:creationId xmlns:p14="http://schemas.microsoft.com/office/powerpoint/2010/main" val="8425863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xmlns="" id="{BDC430F9-2BB8-4315-AEAC-CBED0B8C33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67208" y="220153"/>
            <a:ext cx="1285299" cy="612120"/>
          </a:xfrm>
          <a:prstGeom prst="rect">
            <a:avLst/>
          </a:prstGeom>
        </p:spPr>
      </p:pic>
      <p:sp>
        <p:nvSpPr>
          <p:cNvPr id="15" name="Rectangle 14">
            <a:extLst>
              <a:ext uri="{FF2B5EF4-FFF2-40B4-BE49-F238E27FC236}">
                <a16:creationId xmlns:a16="http://schemas.microsoft.com/office/drawing/2014/main" xmlns="" id="{5C237BF5-B0EC-4E6A-9C51-B58821A0F28D}"/>
              </a:ext>
            </a:extLst>
          </p:cNvPr>
          <p:cNvSpPr/>
          <p:nvPr/>
        </p:nvSpPr>
        <p:spPr>
          <a:xfrm>
            <a:off x="2" y="2359500"/>
            <a:ext cx="12191999" cy="2139000"/>
          </a:xfrm>
          <a:prstGeom prst="rect">
            <a:avLst/>
          </a:prstGeom>
          <a:solidFill>
            <a:srgbClr val="E29C00"/>
          </a:solidFill>
          <a:ln w="762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
        <p:nvSpPr>
          <p:cNvPr id="16" name="TextBox 15">
            <a:extLst>
              <a:ext uri="{FF2B5EF4-FFF2-40B4-BE49-F238E27FC236}">
                <a16:creationId xmlns:a16="http://schemas.microsoft.com/office/drawing/2014/main" xmlns="" id="{FE852A9F-5E27-41E2-88A7-60D2114F131F}"/>
              </a:ext>
            </a:extLst>
          </p:cNvPr>
          <p:cNvSpPr txBox="1"/>
          <p:nvPr/>
        </p:nvSpPr>
        <p:spPr>
          <a:xfrm>
            <a:off x="2432705" y="2846829"/>
            <a:ext cx="8050852" cy="630942"/>
          </a:xfrm>
          <a:prstGeom prst="rect">
            <a:avLst/>
          </a:prstGeom>
          <a:noFill/>
        </p:spPr>
        <p:txBody>
          <a:bodyPr wrap="square" rtlCol="0">
            <a:spAutoFit/>
          </a:bodyPr>
          <a:lstStyle/>
          <a:p>
            <a:pPr>
              <a:defRPr/>
            </a:pPr>
            <a:r>
              <a:rPr lang="en-US" sz="3500" b="1">
                <a:solidFill>
                  <a:schemeClr val="bg1"/>
                </a:solidFill>
                <a:latin typeface="Segoe UI" panose="020B0502040204020203" pitchFamily="34" charset="0"/>
                <a:cs typeface="Segoe UI" panose="020B0502040204020203" pitchFamily="34" charset="0"/>
              </a:rPr>
              <a:t>Australian Shares </a:t>
            </a:r>
            <a:endParaRPr lang="en-US" sz="2667">
              <a:solidFill>
                <a:srgbClr val="FFFFFF"/>
              </a:solidFill>
              <a:latin typeface="Montserrat SemiBold" panose="00000700000000000000" pitchFamily="50" charset="0"/>
              <a:ea typeface="Roboto" panose="02000000000000000000" pitchFamily="2" charset="0"/>
            </a:endParaRPr>
          </a:p>
        </p:txBody>
      </p:sp>
      <p:sp>
        <p:nvSpPr>
          <p:cNvPr id="17" name="Rectangle 16">
            <a:extLst>
              <a:ext uri="{FF2B5EF4-FFF2-40B4-BE49-F238E27FC236}">
                <a16:creationId xmlns:a16="http://schemas.microsoft.com/office/drawing/2014/main" xmlns="" id="{CB3C399E-96AE-489C-994A-02DD6F622B3A}"/>
              </a:ext>
            </a:extLst>
          </p:cNvPr>
          <p:cNvSpPr/>
          <p:nvPr/>
        </p:nvSpPr>
        <p:spPr>
          <a:xfrm>
            <a:off x="1413308" y="2359500"/>
            <a:ext cx="603565"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
        <p:nvSpPr>
          <p:cNvPr id="19" name="Rectangle 18">
            <a:extLst>
              <a:ext uri="{FF2B5EF4-FFF2-40B4-BE49-F238E27FC236}">
                <a16:creationId xmlns:a16="http://schemas.microsoft.com/office/drawing/2014/main" xmlns="" id="{38BA68A2-04EA-4DB9-BBAF-30C27EA29486}"/>
              </a:ext>
            </a:extLst>
          </p:cNvPr>
          <p:cNvSpPr/>
          <p:nvPr/>
        </p:nvSpPr>
        <p:spPr>
          <a:xfrm>
            <a:off x="633117" y="2359500"/>
            <a:ext cx="364359"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
        <p:nvSpPr>
          <p:cNvPr id="20" name="Rectangle 19">
            <a:extLst>
              <a:ext uri="{FF2B5EF4-FFF2-40B4-BE49-F238E27FC236}">
                <a16:creationId xmlns:a16="http://schemas.microsoft.com/office/drawing/2014/main" xmlns="" id="{86C7DE97-1232-480C-95C4-906B55B595A5}"/>
              </a:ext>
            </a:extLst>
          </p:cNvPr>
          <p:cNvSpPr/>
          <p:nvPr/>
        </p:nvSpPr>
        <p:spPr>
          <a:xfrm>
            <a:off x="0" y="2359500"/>
            <a:ext cx="217283"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Tree>
    <p:extLst>
      <p:ext uri="{BB962C8B-B14F-4D97-AF65-F5344CB8AC3E}">
        <p14:creationId xmlns:p14="http://schemas.microsoft.com/office/powerpoint/2010/main" val="28533262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5" y="620688"/>
            <a:ext cx="10729193" cy="523220"/>
          </a:xfrm>
        </p:spPr>
        <p:txBody>
          <a:bodyPr>
            <a:noAutofit/>
          </a:bodyPr>
          <a:lstStyle/>
          <a:p>
            <a:pPr>
              <a:lnSpc>
                <a:spcPts val="3300"/>
              </a:lnSpc>
              <a:spcBef>
                <a:spcPts val="1200"/>
              </a:spcBef>
              <a:spcAft>
                <a:spcPts val="1200"/>
              </a:spcAft>
            </a:pPr>
            <a:r>
              <a:rPr lang="en-AU" sz="2400">
                <a:solidFill>
                  <a:srgbClr val="005C6A"/>
                </a:solidFill>
              </a:rPr>
              <a:t>Australian Shares</a:t>
            </a:r>
            <a:r>
              <a:rPr lang="en-AU" sz="2400">
                <a:solidFill>
                  <a:srgbClr val="005C6A"/>
                </a:solidFill>
                <a:latin typeface="Segoe UI" panose="020B0502040204020203" pitchFamily="34" charset="0"/>
                <a:cs typeface="Segoe UI" panose="020B0502040204020203" pitchFamily="34" charset="0"/>
              </a:rPr>
              <a:t> </a:t>
            </a:r>
            <a:r>
              <a:rPr lang="en-AU" sz="2400" b="0">
                <a:solidFill>
                  <a:schemeClr val="bg1">
                    <a:lumMod val="65000"/>
                  </a:schemeClr>
                </a:solidFill>
                <a:latin typeface="Segoe UI" panose="020B0502040204020203" pitchFamily="34" charset="0"/>
                <a:cs typeface="Segoe UI" panose="020B0502040204020203" pitchFamily="34" charset="0"/>
              </a:rPr>
              <a:t>Fidelity</a:t>
            </a:r>
            <a:r>
              <a:rPr lang="en-AU" sz="2400" b="0">
                <a:solidFill>
                  <a:schemeClr val="bg1">
                    <a:lumMod val="65000"/>
                  </a:schemeClr>
                </a:solidFill>
              </a:rPr>
              <a:t> Australian Equities Fund</a:t>
            </a:r>
          </a:p>
          <a:p>
            <a:pPr>
              <a:lnSpc>
                <a:spcPts val="3300"/>
              </a:lnSpc>
              <a:spcBef>
                <a:spcPts val="1200"/>
              </a:spcBef>
              <a:spcAft>
                <a:spcPts val="1200"/>
              </a:spcAft>
            </a:pPr>
            <a:endParaRPr lang="en-AU" sz="2400" b="0">
              <a:solidFill>
                <a:schemeClr val="bg1">
                  <a:lumMod val="65000"/>
                </a:schemeClr>
              </a:solidFill>
              <a:highlight>
                <a:srgbClr val="FFFF00"/>
              </a:highlight>
              <a:latin typeface="Segoe UI" panose="020B0502040204020203" pitchFamily="34" charset="0"/>
              <a:cs typeface="Segoe UI" panose="020B0502040204020203" pitchFamily="34" charset="0"/>
            </a:endParaRPr>
          </a:p>
        </p:txBody>
      </p:sp>
      <p:sp>
        <p:nvSpPr>
          <p:cNvPr id="2" name="Rectangle 1">
            <a:extLst>
              <a:ext uri="{FF2B5EF4-FFF2-40B4-BE49-F238E27FC236}">
                <a16:creationId xmlns:a16="http://schemas.microsoft.com/office/drawing/2014/main" xmlns="" id="{942DA864-2B1E-41FB-A055-825670A17A06}"/>
              </a:ext>
            </a:extLst>
          </p:cNvPr>
          <p:cNvSpPr/>
          <p:nvPr/>
        </p:nvSpPr>
        <p:spPr>
          <a:xfrm>
            <a:off x="982900" y="2149866"/>
            <a:ext cx="9840421" cy="4365298"/>
          </a:xfrm>
          <a:prstGeom prst="rect">
            <a:avLst/>
          </a:prstGeom>
        </p:spPr>
        <p:txBody>
          <a:bodyPr wrap="square" anchor="t">
            <a:spAutoFit/>
          </a:bodyPr>
          <a:lstStyle/>
          <a:p>
            <a:pPr marL="285750" lvl="1" indent="-285750">
              <a:spcBef>
                <a:spcPts val="600"/>
              </a:spcBef>
              <a:spcAft>
                <a:spcPts val="800"/>
              </a:spcAft>
              <a:buClr>
                <a:schemeClr val="bg1">
                  <a:lumMod val="50000"/>
                </a:schemeClr>
              </a:buClr>
              <a:buFont typeface="Arial" panose="020B0604020202020204" pitchFamily="34" charset="0"/>
              <a:buChar char="•"/>
            </a:pPr>
            <a:r>
              <a:rPr lang="en-AU" sz="1600">
                <a:solidFill>
                  <a:srgbClr val="6F6F6F"/>
                </a:solidFill>
                <a:cs typeface="Arial"/>
              </a:rPr>
              <a:t>The Fund underperformed over the quarter and financial year.</a:t>
            </a:r>
          </a:p>
          <a:p>
            <a:pPr marL="285750" lvl="1" indent="-285750">
              <a:spcBef>
                <a:spcPts val="600"/>
              </a:spcBef>
              <a:spcAft>
                <a:spcPts val="800"/>
              </a:spcAft>
              <a:buClr>
                <a:schemeClr val="bg1">
                  <a:lumMod val="50000"/>
                </a:schemeClr>
              </a:buClr>
              <a:buFont typeface="Arial" panose="020B0604020202020204" pitchFamily="34" charset="0"/>
              <a:buChar char="•"/>
            </a:pPr>
            <a:r>
              <a:rPr lang="en-AU" sz="1600">
                <a:solidFill>
                  <a:srgbClr val="6F6F6F"/>
                </a:solidFill>
                <a:cs typeface="Arial"/>
              </a:rPr>
              <a:t>Select holdings in the Consumer Discretionary and Energy sector detracted from performance over the quarter.</a:t>
            </a:r>
          </a:p>
          <a:p>
            <a:pPr marL="285750" lvl="1" indent="-285750">
              <a:spcBef>
                <a:spcPts val="600"/>
              </a:spcBef>
              <a:spcAft>
                <a:spcPts val="800"/>
              </a:spcAft>
              <a:buClr>
                <a:schemeClr val="bg1">
                  <a:lumMod val="50000"/>
                </a:schemeClr>
              </a:buClr>
              <a:buFont typeface="Arial" panose="020B0604020202020204" pitchFamily="34" charset="0"/>
              <a:buChar char="•"/>
            </a:pPr>
            <a:r>
              <a:rPr lang="en-AU" sz="1600">
                <a:solidFill>
                  <a:srgbClr val="6F6F6F"/>
                </a:solidFill>
                <a:cs typeface="Arial"/>
              </a:rPr>
              <a:t>Over the financial year, the overweight to the IT sector aided performance, while overweights in Industrials and Consumer Discretionary sectors detracted.</a:t>
            </a:r>
          </a:p>
          <a:p>
            <a:pPr marL="285750" lvl="1" indent="-285750">
              <a:spcBef>
                <a:spcPts val="600"/>
              </a:spcBef>
              <a:spcAft>
                <a:spcPts val="800"/>
              </a:spcAft>
              <a:buClr>
                <a:schemeClr val="bg1">
                  <a:lumMod val="50000"/>
                </a:schemeClr>
              </a:buClr>
              <a:buFont typeface="Arial" panose="020B0604020202020204" pitchFamily="34" charset="0"/>
              <a:buChar char="•"/>
            </a:pPr>
            <a:r>
              <a:rPr lang="en-AU" sz="1600">
                <a:solidFill>
                  <a:srgbClr val="6F6F6F"/>
                </a:solidFill>
                <a:cs typeface="Arial"/>
              </a:rPr>
              <a:t>Key Stocks that have hurt performance over the year include Dominos, Oil Search and Suncorp while the overweights to </a:t>
            </a:r>
            <a:r>
              <a:rPr lang="en-AU" sz="1600" err="1">
                <a:solidFill>
                  <a:srgbClr val="6F6F6F"/>
                </a:solidFill>
                <a:cs typeface="Arial"/>
              </a:rPr>
              <a:t>Wisetech</a:t>
            </a:r>
            <a:r>
              <a:rPr lang="en-AU" sz="1600">
                <a:solidFill>
                  <a:srgbClr val="6F6F6F"/>
                </a:solidFill>
                <a:cs typeface="Arial"/>
              </a:rPr>
              <a:t> Global, Ramsay Health and Goodman Group have been additive.</a:t>
            </a:r>
          </a:p>
          <a:p>
            <a:pPr marL="285750" lvl="1" indent="-285750">
              <a:spcBef>
                <a:spcPts val="600"/>
              </a:spcBef>
              <a:spcAft>
                <a:spcPts val="800"/>
              </a:spcAft>
              <a:buClr>
                <a:schemeClr val="bg1">
                  <a:lumMod val="50000"/>
                </a:schemeClr>
              </a:buClr>
              <a:buFont typeface="Arial" panose="020B0604020202020204" pitchFamily="34" charset="0"/>
              <a:buChar char="•"/>
            </a:pPr>
            <a:r>
              <a:rPr lang="en-AU" sz="1600">
                <a:solidFill>
                  <a:srgbClr val="6F6F6F"/>
                </a:solidFill>
                <a:cs typeface="Arial"/>
              </a:rPr>
              <a:t>As at 30 June, the Fund’s top active weights remain in Suncorp Group, </a:t>
            </a:r>
            <a:r>
              <a:rPr lang="en-AU" sz="1600" err="1">
                <a:solidFill>
                  <a:srgbClr val="6F6F6F"/>
                </a:solidFill>
                <a:cs typeface="Arial"/>
              </a:rPr>
              <a:t>Wisetech</a:t>
            </a:r>
            <a:r>
              <a:rPr lang="en-AU" sz="1600">
                <a:solidFill>
                  <a:srgbClr val="6F6F6F"/>
                </a:solidFill>
                <a:cs typeface="Arial"/>
              </a:rPr>
              <a:t>, Seek, Ramsay Healthcare and Goodman Group. </a:t>
            </a:r>
          </a:p>
          <a:p>
            <a:pPr marL="285750" lvl="1" indent="-285750">
              <a:lnSpc>
                <a:spcPct val="150000"/>
              </a:lnSpc>
              <a:spcBef>
                <a:spcPts val="600"/>
              </a:spcBef>
              <a:spcAft>
                <a:spcPts val="800"/>
              </a:spcAft>
              <a:buClr>
                <a:schemeClr val="bg1">
                  <a:lumMod val="50000"/>
                </a:schemeClr>
              </a:buClr>
              <a:buFont typeface="Arial" panose="020B0604020202020204" pitchFamily="34" charset="0"/>
              <a:buChar char="•"/>
            </a:pPr>
            <a:endParaRPr lang="en-AU" sz="1600">
              <a:solidFill>
                <a:srgbClr val="6F6F6F"/>
              </a:solidFill>
              <a:cs typeface="Arial"/>
            </a:endParaRPr>
          </a:p>
          <a:p>
            <a:pPr marL="285750" lvl="1" indent="-285750">
              <a:spcBef>
                <a:spcPts val="600"/>
              </a:spcBef>
              <a:spcAft>
                <a:spcPts val="800"/>
              </a:spcAft>
              <a:buClr>
                <a:schemeClr val="tx1"/>
              </a:buClr>
              <a:buFont typeface="Arial" panose="020B0604020202020204" pitchFamily="34" charset="0"/>
              <a:buChar char="•"/>
            </a:pPr>
            <a:endParaRPr lang="en-AU" sz="1400">
              <a:latin typeface="Arial Nova Light" panose="020B0304020202020204" pitchFamily="34" charset="0"/>
            </a:endParaRPr>
          </a:p>
          <a:p>
            <a:pPr marL="0" lvl="1">
              <a:spcBef>
                <a:spcPts val="600"/>
              </a:spcBef>
              <a:spcAft>
                <a:spcPts val="800"/>
              </a:spcAft>
              <a:buClr>
                <a:schemeClr val="tx1"/>
              </a:buClr>
            </a:pPr>
            <a:endParaRPr lang="en-AU" sz="1400">
              <a:latin typeface="Arial Nova Light" panose="020B0304020202020204" pitchFamily="34" charset="0"/>
            </a:endParaRPr>
          </a:p>
        </p:txBody>
      </p:sp>
      <p:graphicFrame>
        <p:nvGraphicFramePr>
          <p:cNvPr id="6" name="Table 5">
            <a:extLst>
              <a:ext uri="{FF2B5EF4-FFF2-40B4-BE49-F238E27FC236}">
                <a16:creationId xmlns:a16="http://schemas.microsoft.com/office/drawing/2014/main" xmlns="" id="{AD0FF2F3-8D13-45A8-81A4-D3AC0EDD0554}"/>
              </a:ext>
            </a:extLst>
          </p:cNvPr>
          <p:cNvGraphicFramePr>
            <a:graphicFrameLocks noGrp="1"/>
          </p:cNvGraphicFramePr>
          <p:nvPr/>
        </p:nvGraphicFramePr>
        <p:xfrm>
          <a:off x="1198286" y="1247551"/>
          <a:ext cx="9218537" cy="798672"/>
        </p:xfrm>
        <a:graphic>
          <a:graphicData uri="http://schemas.openxmlformats.org/drawingml/2006/table">
            <a:tbl>
              <a:tblPr firstRow="1" firstCol="1" bandRow="1"/>
              <a:tblGrid>
                <a:gridCol w="4897929">
                  <a:extLst>
                    <a:ext uri="{9D8B030D-6E8A-4147-A177-3AD203B41FA5}">
                      <a16:colId xmlns:a16="http://schemas.microsoft.com/office/drawing/2014/main" xmlns="" val="1887276660"/>
                    </a:ext>
                  </a:extLst>
                </a:gridCol>
                <a:gridCol w="1080152">
                  <a:extLst>
                    <a:ext uri="{9D8B030D-6E8A-4147-A177-3AD203B41FA5}">
                      <a16:colId xmlns:a16="http://schemas.microsoft.com/office/drawing/2014/main" xmlns="" val="3085514899"/>
                    </a:ext>
                  </a:extLst>
                </a:gridCol>
                <a:gridCol w="1080152">
                  <a:extLst>
                    <a:ext uri="{9D8B030D-6E8A-4147-A177-3AD203B41FA5}">
                      <a16:colId xmlns:a16="http://schemas.microsoft.com/office/drawing/2014/main" xmlns="" val="2972070130"/>
                    </a:ext>
                  </a:extLst>
                </a:gridCol>
                <a:gridCol w="1080152">
                  <a:extLst>
                    <a:ext uri="{9D8B030D-6E8A-4147-A177-3AD203B41FA5}">
                      <a16:colId xmlns:a16="http://schemas.microsoft.com/office/drawing/2014/main" xmlns="" val="1606116313"/>
                    </a:ext>
                  </a:extLst>
                </a:gridCol>
                <a:gridCol w="1080152">
                  <a:extLst>
                    <a:ext uri="{9D8B030D-6E8A-4147-A177-3AD203B41FA5}">
                      <a16:colId xmlns:a16="http://schemas.microsoft.com/office/drawing/2014/main" xmlns="" val="4092509731"/>
                    </a:ext>
                  </a:extLst>
                </a:gridCol>
              </a:tblGrid>
              <a:tr h="199668">
                <a:tc>
                  <a:txBody>
                    <a:bodyPr/>
                    <a:lstStyle/>
                    <a:p>
                      <a:pPr algn="l" fontAlgn="b"/>
                      <a:r>
                        <a:rPr lang="en-AU" sz="1200" b="1" i="0" u="none" strike="noStrike">
                          <a:solidFill>
                            <a:srgbClr val="FFFFFF"/>
                          </a:solidFill>
                          <a:effectLst/>
                          <a:latin typeface="Arial Nova Light" panose="020B0304020202020204" pitchFamily="34" charset="0"/>
                        </a:rPr>
                        <a:t>Fund Name</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1 </a:t>
                      </a:r>
                      <a:r>
                        <a:rPr lang="en-AU" sz="1200" b="1" i="0" u="none" strike="noStrike" err="1">
                          <a:solidFill>
                            <a:srgbClr val="FFFFFF"/>
                          </a:solidFill>
                          <a:effectLst/>
                          <a:latin typeface="Arial Nova Light" panose="020B0304020202020204" pitchFamily="34" charset="0"/>
                        </a:rPr>
                        <a:t>Mths</a:t>
                      </a:r>
                      <a:r>
                        <a:rPr lang="en-AU" sz="1200" b="1" i="0" u="none" strike="noStrike">
                          <a:solidFill>
                            <a:srgbClr val="FFFFFF"/>
                          </a:solidFill>
                          <a:effectLst/>
                          <a:latin typeface="Arial Nova Light" panose="020B0304020202020204" pitchFamily="34" charset="0"/>
                        </a:rPr>
                        <a:t>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3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6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1 Yr (% p.a.)</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extLst>
                  <a:ext uri="{0D108BD9-81ED-4DB2-BD59-A6C34878D82A}">
                    <a16:rowId xmlns:a16="http://schemas.microsoft.com/office/drawing/2014/main" xmlns="" val="1942301440"/>
                  </a:ext>
                </a:extLst>
              </a:tr>
              <a:tr h="199668">
                <a:tc>
                  <a:txBody>
                    <a:bodyPr/>
                    <a:lstStyle/>
                    <a:p>
                      <a:pPr algn="l" fontAlgn="ctr"/>
                      <a:r>
                        <a:rPr lang="en-AU" sz="1100" b="0" i="0" u="none" strike="noStrike">
                          <a:solidFill>
                            <a:srgbClr val="000000"/>
                          </a:solidFill>
                          <a:effectLst/>
                          <a:latin typeface="Arial Nova Light" panose="020B0304020202020204" pitchFamily="34" charset="0"/>
                        </a:rPr>
                        <a:t>Fidelity Australian Equities Fund</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Arial Nova Light" panose="020B0304020202020204" pitchFamily="34" charset="0"/>
                        </a:rPr>
                        <a:t>4.6</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Arial Nova Light" panose="020B0304020202020204" pitchFamily="34" charset="0"/>
                        </a:rPr>
                        <a:t>7.42</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Arial Nova Light" panose="020B0304020202020204" pitchFamily="34" charset="0"/>
                        </a:rPr>
                        <a:t>19.6</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Arial Nova Light" panose="020B0304020202020204" pitchFamily="34" charset="0"/>
                        </a:rPr>
                        <a:t>9.21</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xmlns="" val="1595063935"/>
                  </a:ext>
                </a:extLst>
              </a:tr>
              <a:tr h="199668">
                <a:tc>
                  <a:txBody>
                    <a:bodyPr/>
                    <a:lstStyle/>
                    <a:p>
                      <a:pPr algn="l" fontAlgn="ctr"/>
                      <a:r>
                        <a:rPr lang="en-AU" sz="1100" b="0" i="0" u="none" strike="noStrike">
                          <a:solidFill>
                            <a:srgbClr val="000000"/>
                          </a:solidFill>
                          <a:effectLst/>
                          <a:latin typeface="Arial Nova Light" panose="020B0304020202020204" pitchFamily="34" charset="0"/>
                        </a:rPr>
                        <a:t>S&amp;P/ASX 300 (Accum)</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Arial Nova Light" panose="020B0304020202020204" pitchFamily="34" charset="0"/>
                        </a:rPr>
                        <a:t>3.64</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Arial Nova Light" panose="020B0304020202020204" pitchFamily="34" charset="0"/>
                        </a:rPr>
                        <a:t>8.05</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Arial Nova Light" panose="020B0304020202020204" pitchFamily="34" charset="0"/>
                        </a:rPr>
                        <a:t>19.84</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Arial Nova Light" panose="020B0304020202020204" pitchFamily="34" charset="0"/>
                        </a:rPr>
                        <a:t>11.41</a:t>
                      </a:r>
                    </a:p>
                  </a:txBody>
                  <a:tcPr marL="9525" marR="9525" marT="9525" marB="0"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xmlns="" val="1351554153"/>
                  </a:ext>
                </a:extLst>
              </a:tr>
              <a:tr h="199668">
                <a:tc>
                  <a:txBody>
                    <a:bodyPr/>
                    <a:lstStyle/>
                    <a:p>
                      <a:pPr algn="l" fontAlgn="t"/>
                      <a:r>
                        <a:rPr lang="en-AU" sz="1100" b="1" i="0" u="none" strike="noStrike">
                          <a:solidFill>
                            <a:srgbClr val="000000"/>
                          </a:solidFill>
                          <a:effectLst/>
                          <a:latin typeface="+mn-lt"/>
                        </a:rPr>
                        <a:t>Out/underperformance</a:t>
                      </a:r>
                    </a:p>
                  </a:txBody>
                  <a:tcPr marL="9525" marR="9525" marT="9525" marB="0">
                    <a:lnL>
                      <a:noFill/>
                    </a:lnL>
                    <a:lnR>
                      <a:noFill/>
                    </a:lnR>
                    <a:lnT>
                      <a:noFill/>
                    </a:lnT>
                    <a:lnB>
                      <a:noFill/>
                    </a:lnB>
                    <a:solidFill>
                      <a:srgbClr val="BEBEBE"/>
                    </a:solidFill>
                  </a:tcPr>
                </a:tc>
                <a:tc>
                  <a:txBody>
                    <a:bodyPr/>
                    <a:lstStyle/>
                    <a:p>
                      <a:pPr algn="ctr" fontAlgn="b"/>
                      <a:r>
                        <a:rPr lang="en-AU" sz="1100" b="0" i="0" u="none" strike="noStrike">
                          <a:solidFill>
                            <a:srgbClr val="000000"/>
                          </a:solidFill>
                          <a:effectLst/>
                          <a:latin typeface="+mn-lt"/>
                        </a:rPr>
                        <a:t>0.96</a:t>
                      </a:r>
                    </a:p>
                  </a:txBody>
                  <a:tcPr marL="9525" marR="9525" marT="9525" marB="0" anchor="b">
                    <a:lnL>
                      <a:noFill/>
                    </a:lnL>
                    <a:lnR>
                      <a:noFill/>
                    </a:lnR>
                    <a:lnT>
                      <a:noFill/>
                    </a:lnT>
                    <a:lnB>
                      <a:noFill/>
                    </a:lnB>
                    <a:solidFill>
                      <a:srgbClr val="BEBEBE"/>
                    </a:solidFill>
                  </a:tcPr>
                </a:tc>
                <a:tc>
                  <a:txBody>
                    <a:bodyPr/>
                    <a:lstStyle/>
                    <a:p>
                      <a:pPr algn="ctr" fontAlgn="b"/>
                      <a:r>
                        <a:rPr lang="en-AU" sz="1100" b="0" i="0" u="none" strike="noStrike">
                          <a:solidFill>
                            <a:srgbClr val="000000"/>
                          </a:solidFill>
                          <a:effectLst/>
                          <a:latin typeface="+mn-lt"/>
                        </a:rPr>
                        <a:t>-0.63</a:t>
                      </a:r>
                    </a:p>
                  </a:txBody>
                  <a:tcPr marL="9525" marR="9525" marT="9525" marB="0" anchor="b">
                    <a:lnL>
                      <a:noFill/>
                    </a:lnL>
                    <a:lnR>
                      <a:noFill/>
                    </a:lnR>
                    <a:lnT>
                      <a:noFill/>
                    </a:lnT>
                    <a:lnB>
                      <a:noFill/>
                    </a:lnB>
                    <a:solidFill>
                      <a:srgbClr val="BEBEBE"/>
                    </a:solidFill>
                  </a:tcPr>
                </a:tc>
                <a:tc>
                  <a:txBody>
                    <a:bodyPr/>
                    <a:lstStyle/>
                    <a:p>
                      <a:pPr algn="ctr" fontAlgn="b"/>
                      <a:r>
                        <a:rPr lang="en-AU" sz="1100" b="0" i="0" u="none" strike="noStrike">
                          <a:solidFill>
                            <a:srgbClr val="000000"/>
                          </a:solidFill>
                          <a:effectLst/>
                          <a:latin typeface="+mn-lt"/>
                        </a:rPr>
                        <a:t>-0.24</a:t>
                      </a:r>
                    </a:p>
                  </a:txBody>
                  <a:tcPr marL="9525" marR="9525" marT="9525" marB="0" anchor="b">
                    <a:lnL>
                      <a:noFill/>
                    </a:lnL>
                    <a:lnR>
                      <a:noFill/>
                    </a:lnR>
                    <a:lnT>
                      <a:noFill/>
                    </a:lnT>
                    <a:lnB>
                      <a:noFill/>
                    </a:lnB>
                    <a:solidFill>
                      <a:srgbClr val="BEBEBE"/>
                    </a:solidFill>
                  </a:tcPr>
                </a:tc>
                <a:tc>
                  <a:txBody>
                    <a:bodyPr/>
                    <a:lstStyle/>
                    <a:p>
                      <a:pPr algn="ctr" fontAlgn="b"/>
                      <a:r>
                        <a:rPr lang="en-AU" sz="1100" b="0" i="0" u="none" strike="noStrike">
                          <a:solidFill>
                            <a:srgbClr val="000000"/>
                          </a:solidFill>
                          <a:effectLst/>
                          <a:latin typeface="+mn-lt"/>
                        </a:rPr>
                        <a:t>-2.2</a:t>
                      </a:r>
                    </a:p>
                  </a:txBody>
                  <a:tcPr marL="9525" marR="9525" marT="9525" marB="0" anchor="b">
                    <a:lnL>
                      <a:noFill/>
                    </a:lnL>
                    <a:lnR>
                      <a:noFill/>
                    </a:lnR>
                    <a:lnT>
                      <a:noFill/>
                    </a:lnT>
                    <a:lnB>
                      <a:noFill/>
                    </a:lnB>
                    <a:solidFill>
                      <a:srgbClr val="BEBEBE"/>
                    </a:solidFill>
                  </a:tcPr>
                </a:tc>
                <a:extLst>
                  <a:ext uri="{0D108BD9-81ED-4DB2-BD59-A6C34878D82A}">
                    <a16:rowId xmlns:a16="http://schemas.microsoft.com/office/drawing/2014/main" xmlns="" val="268022751"/>
                  </a:ext>
                </a:extLst>
              </a:tr>
            </a:tbl>
          </a:graphicData>
        </a:graphic>
      </p:graphicFrame>
    </p:spTree>
    <p:extLst>
      <p:ext uri="{BB962C8B-B14F-4D97-AF65-F5344CB8AC3E}">
        <p14:creationId xmlns:p14="http://schemas.microsoft.com/office/powerpoint/2010/main" val="34585020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5" y="620688"/>
            <a:ext cx="10729193" cy="523220"/>
          </a:xfrm>
        </p:spPr>
        <p:txBody>
          <a:bodyPr>
            <a:noAutofit/>
          </a:bodyPr>
          <a:lstStyle/>
          <a:p>
            <a:pPr>
              <a:lnSpc>
                <a:spcPts val="3300"/>
              </a:lnSpc>
              <a:spcBef>
                <a:spcPts val="1200"/>
              </a:spcBef>
              <a:spcAft>
                <a:spcPts val="1200"/>
              </a:spcAft>
            </a:pPr>
            <a:r>
              <a:rPr lang="en-AU" sz="2400">
                <a:solidFill>
                  <a:srgbClr val="005C6A"/>
                </a:solidFill>
              </a:rPr>
              <a:t>Australian Shares</a:t>
            </a:r>
            <a:r>
              <a:rPr lang="en-AU" sz="2400" b="0">
                <a:solidFill>
                  <a:schemeClr val="bg1">
                    <a:lumMod val="65000"/>
                  </a:schemeClr>
                </a:solidFill>
              </a:rPr>
              <a:t> Perpetual Share-Plus Long-Short Fund</a:t>
            </a:r>
          </a:p>
          <a:p>
            <a:pPr>
              <a:lnSpc>
                <a:spcPts val="3300"/>
              </a:lnSpc>
              <a:spcBef>
                <a:spcPts val="1200"/>
              </a:spcBef>
              <a:spcAft>
                <a:spcPts val="1200"/>
              </a:spcAft>
            </a:pPr>
            <a:endParaRPr lang="en-AU" sz="2400" b="0">
              <a:solidFill>
                <a:schemeClr val="bg1">
                  <a:lumMod val="65000"/>
                </a:schemeClr>
              </a:solidFill>
              <a:highlight>
                <a:srgbClr val="FFFF00"/>
              </a:highlight>
              <a:latin typeface="Segoe UI" panose="020B0502040204020203" pitchFamily="34" charset="0"/>
              <a:cs typeface="Segoe UI" panose="020B0502040204020203" pitchFamily="34" charset="0"/>
            </a:endParaRPr>
          </a:p>
        </p:txBody>
      </p:sp>
      <p:sp>
        <p:nvSpPr>
          <p:cNvPr id="2" name="Rectangle 1">
            <a:extLst>
              <a:ext uri="{FF2B5EF4-FFF2-40B4-BE49-F238E27FC236}">
                <a16:creationId xmlns:a16="http://schemas.microsoft.com/office/drawing/2014/main" xmlns="" id="{942DA864-2B1E-41FB-A055-825670A17A06}"/>
              </a:ext>
            </a:extLst>
          </p:cNvPr>
          <p:cNvSpPr/>
          <p:nvPr/>
        </p:nvSpPr>
        <p:spPr>
          <a:xfrm>
            <a:off x="982900" y="2149866"/>
            <a:ext cx="9840421" cy="4173450"/>
          </a:xfrm>
          <a:prstGeom prst="rect">
            <a:avLst/>
          </a:prstGeom>
        </p:spPr>
        <p:txBody>
          <a:bodyPr wrap="square" anchor="t">
            <a:spAutoFit/>
          </a:bodyPr>
          <a:lstStyle/>
          <a:p>
            <a:pPr marL="285750" lvl="1" indent="-285750">
              <a:lnSpc>
                <a:spcPct val="105000"/>
              </a:lnSpc>
              <a:spcBef>
                <a:spcPts val="600"/>
              </a:spcBef>
              <a:spcAft>
                <a:spcPts val="800"/>
              </a:spcAft>
              <a:buClr>
                <a:schemeClr val="bg1">
                  <a:lumMod val="50000"/>
                </a:schemeClr>
              </a:buClr>
              <a:buFont typeface="Arial" panose="020B0604020202020204" pitchFamily="34" charset="0"/>
              <a:buChar char="•"/>
            </a:pPr>
            <a:r>
              <a:rPr lang="en-AU" sz="1600">
                <a:solidFill>
                  <a:srgbClr val="6F6F6F"/>
                </a:solidFill>
                <a:cs typeface="Arial"/>
              </a:rPr>
              <a:t>The Fund underperformed over the quarter and year.</a:t>
            </a:r>
          </a:p>
          <a:p>
            <a:pPr marL="285750" lvl="1" indent="-285750">
              <a:lnSpc>
                <a:spcPct val="105000"/>
              </a:lnSpc>
              <a:spcBef>
                <a:spcPts val="600"/>
              </a:spcBef>
              <a:spcAft>
                <a:spcPts val="800"/>
              </a:spcAft>
              <a:buClr>
                <a:schemeClr val="bg1">
                  <a:lumMod val="50000"/>
                </a:schemeClr>
              </a:buClr>
              <a:buFont typeface="Arial" panose="020B0604020202020204" pitchFamily="34" charset="0"/>
              <a:buChar char="•"/>
            </a:pPr>
            <a:r>
              <a:rPr lang="en-AU" sz="1600">
                <a:solidFill>
                  <a:srgbClr val="6F6F6F"/>
                </a:solidFill>
                <a:cs typeface="Arial"/>
              </a:rPr>
              <a:t>Value style continues to explain much of the underperformance. Perpetual view valuations as being too high across a number of the recent outperforming stocks (due to continued margin expansion). </a:t>
            </a:r>
          </a:p>
          <a:p>
            <a:pPr marL="285750" lvl="1" indent="-285750">
              <a:lnSpc>
                <a:spcPct val="105000"/>
              </a:lnSpc>
              <a:spcBef>
                <a:spcPts val="600"/>
              </a:spcBef>
              <a:spcAft>
                <a:spcPts val="800"/>
              </a:spcAft>
              <a:buClr>
                <a:schemeClr val="bg1">
                  <a:lumMod val="50000"/>
                </a:schemeClr>
              </a:buClr>
              <a:buFont typeface="Arial" panose="020B0604020202020204" pitchFamily="34" charset="0"/>
              <a:buChar char="•"/>
            </a:pPr>
            <a:r>
              <a:rPr lang="en-AU" sz="1600">
                <a:solidFill>
                  <a:srgbClr val="6F6F6F"/>
                </a:solidFill>
                <a:cs typeface="Arial"/>
              </a:rPr>
              <a:t>Perpetual continue to stick to process, which means they have not been long in these ‘expensive’ companies. However, they have also been selectively short, which has hurt. E.g. </a:t>
            </a:r>
            <a:r>
              <a:rPr lang="en-AU" sz="1600" err="1">
                <a:solidFill>
                  <a:srgbClr val="6F6F6F"/>
                </a:solidFill>
                <a:cs typeface="Arial"/>
              </a:rPr>
              <a:t>Afterpay</a:t>
            </a:r>
            <a:r>
              <a:rPr lang="en-AU" sz="1600">
                <a:solidFill>
                  <a:srgbClr val="6F6F6F"/>
                </a:solidFill>
                <a:cs typeface="Arial"/>
              </a:rPr>
              <a:t>, which they continue to hold short based on valuation. </a:t>
            </a:r>
          </a:p>
          <a:p>
            <a:pPr marL="285750" lvl="1" indent="-285750">
              <a:lnSpc>
                <a:spcPct val="105000"/>
              </a:lnSpc>
              <a:spcBef>
                <a:spcPts val="600"/>
              </a:spcBef>
              <a:spcAft>
                <a:spcPts val="800"/>
              </a:spcAft>
              <a:buClr>
                <a:schemeClr val="bg1">
                  <a:lumMod val="50000"/>
                </a:schemeClr>
              </a:buClr>
              <a:buFont typeface="Arial" panose="020B0604020202020204" pitchFamily="34" charset="0"/>
              <a:buChar char="•"/>
            </a:pPr>
            <a:r>
              <a:rPr lang="en-AU" sz="1600">
                <a:solidFill>
                  <a:srgbClr val="6F6F6F"/>
                </a:solidFill>
                <a:cs typeface="Arial"/>
              </a:rPr>
              <a:t>Short positions have overall contributed positively to performance, whereas the long book detracted.</a:t>
            </a:r>
          </a:p>
          <a:p>
            <a:pPr marL="285750" lvl="1" indent="-285750">
              <a:lnSpc>
                <a:spcPct val="105000"/>
              </a:lnSpc>
              <a:spcBef>
                <a:spcPts val="600"/>
              </a:spcBef>
              <a:spcAft>
                <a:spcPts val="800"/>
              </a:spcAft>
              <a:buClr>
                <a:schemeClr val="bg1">
                  <a:lumMod val="50000"/>
                </a:schemeClr>
              </a:buClr>
              <a:buFont typeface="Arial" panose="020B0604020202020204" pitchFamily="34" charset="0"/>
              <a:buChar char="•"/>
            </a:pPr>
            <a:r>
              <a:rPr lang="en-AU" sz="1600">
                <a:solidFill>
                  <a:srgbClr val="6F6F6F"/>
                </a:solidFill>
                <a:cs typeface="Arial"/>
              </a:rPr>
              <a:t>Overweight positions in Oil Search and Japara Healthcare, along with a short position in </a:t>
            </a:r>
            <a:r>
              <a:rPr lang="en-AU" sz="1600" err="1">
                <a:solidFill>
                  <a:srgbClr val="6F6F6F"/>
                </a:solidFill>
                <a:cs typeface="Arial"/>
              </a:rPr>
              <a:t>Afterpay</a:t>
            </a:r>
            <a:r>
              <a:rPr lang="en-AU" sz="1600">
                <a:solidFill>
                  <a:srgbClr val="6F6F6F"/>
                </a:solidFill>
                <a:cs typeface="Arial"/>
              </a:rPr>
              <a:t>, were the top three detractors to relative performance.  All of which they maintain conviction in.</a:t>
            </a:r>
          </a:p>
          <a:p>
            <a:pPr marL="285750" indent="-285750">
              <a:buFont typeface="Arial" panose="020B0604020202020204" pitchFamily="34" charset="0"/>
              <a:buChar char="•"/>
            </a:pPr>
            <a:endParaRPr lang="en-AU" sz="1600">
              <a:solidFill>
                <a:srgbClr val="6F6F6F"/>
              </a:solidFill>
              <a:highlight>
                <a:srgbClr val="FFFF00"/>
              </a:highlight>
              <a:cs typeface="Arial" panose="020B0604020202020204" pitchFamily="34" charset="0"/>
            </a:endParaRPr>
          </a:p>
          <a:p>
            <a:pPr marL="285750" lvl="1" indent="-285750">
              <a:spcBef>
                <a:spcPts val="600"/>
              </a:spcBef>
              <a:spcAft>
                <a:spcPts val="800"/>
              </a:spcAft>
              <a:buClr>
                <a:schemeClr val="tx1"/>
              </a:buClr>
              <a:buFont typeface="Arial" panose="020B0604020202020204" pitchFamily="34" charset="0"/>
              <a:buChar char="•"/>
            </a:pPr>
            <a:endParaRPr lang="en-AU" sz="1400">
              <a:latin typeface="Arial Nova Light" panose="020B0304020202020204" pitchFamily="34" charset="0"/>
            </a:endParaRPr>
          </a:p>
          <a:p>
            <a:pPr marL="0" lvl="1">
              <a:spcBef>
                <a:spcPts val="600"/>
              </a:spcBef>
              <a:spcAft>
                <a:spcPts val="800"/>
              </a:spcAft>
              <a:buClr>
                <a:schemeClr val="tx1"/>
              </a:buClr>
            </a:pPr>
            <a:endParaRPr lang="en-AU" sz="1400">
              <a:latin typeface="Arial Nova Light" panose="020B0304020202020204" pitchFamily="34" charset="0"/>
            </a:endParaRPr>
          </a:p>
        </p:txBody>
      </p:sp>
      <p:graphicFrame>
        <p:nvGraphicFramePr>
          <p:cNvPr id="6" name="Table 5">
            <a:extLst>
              <a:ext uri="{FF2B5EF4-FFF2-40B4-BE49-F238E27FC236}">
                <a16:creationId xmlns:a16="http://schemas.microsoft.com/office/drawing/2014/main" xmlns="" id="{AD0FF2F3-8D13-45A8-81A4-D3AC0EDD0554}"/>
              </a:ext>
            </a:extLst>
          </p:cNvPr>
          <p:cNvGraphicFramePr>
            <a:graphicFrameLocks noGrp="1"/>
          </p:cNvGraphicFramePr>
          <p:nvPr/>
        </p:nvGraphicFramePr>
        <p:xfrm>
          <a:off x="1044050" y="1247551"/>
          <a:ext cx="9218537" cy="798672"/>
        </p:xfrm>
        <a:graphic>
          <a:graphicData uri="http://schemas.openxmlformats.org/drawingml/2006/table">
            <a:tbl>
              <a:tblPr firstRow="1" firstCol="1" bandRow="1"/>
              <a:tblGrid>
                <a:gridCol w="4897929">
                  <a:extLst>
                    <a:ext uri="{9D8B030D-6E8A-4147-A177-3AD203B41FA5}">
                      <a16:colId xmlns:a16="http://schemas.microsoft.com/office/drawing/2014/main" xmlns="" val="1887276660"/>
                    </a:ext>
                  </a:extLst>
                </a:gridCol>
                <a:gridCol w="1080152">
                  <a:extLst>
                    <a:ext uri="{9D8B030D-6E8A-4147-A177-3AD203B41FA5}">
                      <a16:colId xmlns:a16="http://schemas.microsoft.com/office/drawing/2014/main" xmlns="" val="3085514899"/>
                    </a:ext>
                  </a:extLst>
                </a:gridCol>
                <a:gridCol w="1080152">
                  <a:extLst>
                    <a:ext uri="{9D8B030D-6E8A-4147-A177-3AD203B41FA5}">
                      <a16:colId xmlns:a16="http://schemas.microsoft.com/office/drawing/2014/main" xmlns="" val="2972070130"/>
                    </a:ext>
                  </a:extLst>
                </a:gridCol>
                <a:gridCol w="1080152">
                  <a:extLst>
                    <a:ext uri="{9D8B030D-6E8A-4147-A177-3AD203B41FA5}">
                      <a16:colId xmlns:a16="http://schemas.microsoft.com/office/drawing/2014/main" xmlns="" val="1606116313"/>
                    </a:ext>
                  </a:extLst>
                </a:gridCol>
                <a:gridCol w="1080152">
                  <a:extLst>
                    <a:ext uri="{9D8B030D-6E8A-4147-A177-3AD203B41FA5}">
                      <a16:colId xmlns:a16="http://schemas.microsoft.com/office/drawing/2014/main" xmlns="" val="4092509731"/>
                    </a:ext>
                  </a:extLst>
                </a:gridCol>
              </a:tblGrid>
              <a:tr h="199668">
                <a:tc>
                  <a:txBody>
                    <a:bodyPr/>
                    <a:lstStyle/>
                    <a:p>
                      <a:pPr algn="l" fontAlgn="b"/>
                      <a:r>
                        <a:rPr lang="en-AU" sz="1100" b="1" i="0" u="none" strike="noStrike">
                          <a:solidFill>
                            <a:srgbClr val="FFFFFF"/>
                          </a:solidFill>
                          <a:effectLst/>
                          <a:latin typeface="Arial Nova Light" panose="020B0304020202020204" pitchFamily="34" charset="0"/>
                        </a:rPr>
                        <a:t>Fund Name</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1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3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6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1 Yr (% p.a.)</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extLst>
                  <a:ext uri="{0D108BD9-81ED-4DB2-BD59-A6C34878D82A}">
                    <a16:rowId xmlns:a16="http://schemas.microsoft.com/office/drawing/2014/main" xmlns="" val="1942301440"/>
                  </a:ext>
                </a:extLst>
              </a:tr>
              <a:tr h="199668">
                <a:tc>
                  <a:txBody>
                    <a:bodyPr/>
                    <a:lstStyle/>
                    <a:p>
                      <a:pPr algn="l" fontAlgn="ctr"/>
                      <a:r>
                        <a:rPr lang="en-AU" sz="1100" b="0" i="0" u="none" strike="noStrike">
                          <a:solidFill>
                            <a:srgbClr val="000000"/>
                          </a:solidFill>
                          <a:effectLst/>
                          <a:latin typeface="+mn-lt"/>
                        </a:rPr>
                        <a:t>Perpetual Wholesale Share-Plus Long-Short Fund</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1.3</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5.22</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12.9</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2.68</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xmlns="" val="1595063935"/>
                  </a:ext>
                </a:extLst>
              </a:tr>
              <a:tr h="199668">
                <a:tc>
                  <a:txBody>
                    <a:bodyPr/>
                    <a:lstStyle/>
                    <a:p>
                      <a:pPr algn="l" fontAlgn="ctr"/>
                      <a:r>
                        <a:rPr lang="en-AU" sz="1100" b="0" i="0" u="none" strike="noStrike">
                          <a:solidFill>
                            <a:srgbClr val="000000"/>
                          </a:solidFill>
                          <a:effectLst/>
                          <a:latin typeface="+mn-lt"/>
                        </a:rPr>
                        <a:t>S&amp;P/ASX 300 (Accum)</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3.64</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8.05</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19.84</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11.41</a:t>
                      </a:r>
                    </a:p>
                  </a:txBody>
                  <a:tcPr marL="9525" marR="9525" marT="9525" marB="0"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xmlns="" val="1351554153"/>
                  </a:ext>
                </a:extLst>
              </a:tr>
              <a:tr h="199668">
                <a:tc>
                  <a:txBody>
                    <a:bodyPr/>
                    <a:lstStyle/>
                    <a:p>
                      <a:pPr algn="l" fontAlgn="t"/>
                      <a:r>
                        <a:rPr lang="en-AU" sz="1100" b="1" i="0" u="none" strike="noStrike">
                          <a:solidFill>
                            <a:srgbClr val="000000"/>
                          </a:solidFill>
                          <a:effectLst/>
                          <a:latin typeface="+mn-lt"/>
                        </a:rPr>
                        <a:t>Out/underperformance</a:t>
                      </a:r>
                    </a:p>
                  </a:txBody>
                  <a:tcPr marL="9525" marR="9525" marT="9525" marB="0">
                    <a:lnL>
                      <a:noFill/>
                    </a:lnL>
                    <a:lnR>
                      <a:noFill/>
                    </a:lnR>
                    <a:lnT>
                      <a:noFill/>
                    </a:lnT>
                    <a:lnB>
                      <a:noFill/>
                    </a:lnB>
                    <a:solidFill>
                      <a:srgbClr val="BEBEBE"/>
                    </a:solidFill>
                  </a:tcPr>
                </a:tc>
                <a:tc>
                  <a:txBody>
                    <a:bodyPr/>
                    <a:lstStyle/>
                    <a:p>
                      <a:pPr marL="0" algn="ctr" defTabSz="914400" rtl="0" eaLnBrk="1" fontAlgn="ctr" latinLnBrk="0" hangingPunct="1"/>
                      <a:r>
                        <a:rPr lang="en-AU" sz="1100" b="1" i="0" u="none" strike="noStrike" kern="1200">
                          <a:solidFill>
                            <a:srgbClr val="000000"/>
                          </a:solidFill>
                          <a:effectLst/>
                          <a:latin typeface="+mn-lt"/>
                          <a:ea typeface="+mn-ea"/>
                          <a:cs typeface="+mn-cs"/>
                        </a:rPr>
                        <a:t>-2.34</a:t>
                      </a:r>
                    </a:p>
                  </a:txBody>
                  <a:tcPr marL="9525" marR="9525" marT="9525" marB="0" anchor="b">
                    <a:lnL>
                      <a:noFill/>
                    </a:lnL>
                    <a:lnR>
                      <a:noFill/>
                    </a:lnR>
                    <a:lnT>
                      <a:noFill/>
                    </a:lnT>
                    <a:lnB>
                      <a:noFill/>
                    </a:lnB>
                    <a:solidFill>
                      <a:srgbClr val="BEBEBE"/>
                    </a:solidFill>
                  </a:tcPr>
                </a:tc>
                <a:tc>
                  <a:txBody>
                    <a:bodyPr/>
                    <a:lstStyle/>
                    <a:p>
                      <a:pPr marL="0" algn="ctr" defTabSz="914400" rtl="0" eaLnBrk="1" fontAlgn="ctr" latinLnBrk="0" hangingPunct="1"/>
                      <a:r>
                        <a:rPr lang="en-AU" sz="1100" b="1" i="0" u="none" strike="noStrike" kern="1200">
                          <a:solidFill>
                            <a:srgbClr val="000000"/>
                          </a:solidFill>
                          <a:effectLst/>
                          <a:latin typeface="+mn-lt"/>
                          <a:ea typeface="+mn-ea"/>
                          <a:cs typeface="+mn-cs"/>
                        </a:rPr>
                        <a:t>-2.83</a:t>
                      </a:r>
                    </a:p>
                  </a:txBody>
                  <a:tcPr marL="9525" marR="9525" marT="9525" marB="0" anchor="b">
                    <a:lnL>
                      <a:noFill/>
                    </a:lnL>
                    <a:lnR>
                      <a:noFill/>
                    </a:lnR>
                    <a:lnT>
                      <a:noFill/>
                    </a:lnT>
                    <a:lnB>
                      <a:noFill/>
                    </a:lnB>
                    <a:solidFill>
                      <a:srgbClr val="BEBEBE"/>
                    </a:solidFill>
                  </a:tcPr>
                </a:tc>
                <a:tc>
                  <a:txBody>
                    <a:bodyPr/>
                    <a:lstStyle/>
                    <a:p>
                      <a:pPr marL="0" algn="ctr" defTabSz="914400" rtl="0" eaLnBrk="1" fontAlgn="ctr" latinLnBrk="0" hangingPunct="1"/>
                      <a:r>
                        <a:rPr lang="en-AU" sz="1100" b="1" i="0" u="none" strike="noStrike" kern="1200">
                          <a:solidFill>
                            <a:srgbClr val="000000"/>
                          </a:solidFill>
                          <a:effectLst/>
                          <a:latin typeface="+mn-lt"/>
                          <a:ea typeface="+mn-ea"/>
                          <a:cs typeface="+mn-cs"/>
                        </a:rPr>
                        <a:t>-6.94</a:t>
                      </a:r>
                    </a:p>
                  </a:txBody>
                  <a:tcPr marL="9525" marR="9525" marT="9525" marB="0" anchor="b">
                    <a:lnL>
                      <a:noFill/>
                    </a:lnL>
                    <a:lnR>
                      <a:noFill/>
                    </a:lnR>
                    <a:lnT>
                      <a:noFill/>
                    </a:lnT>
                    <a:lnB>
                      <a:noFill/>
                    </a:lnB>
                    <a:solidFill>
                      <a:srgbClr val="BEBEBE"/>
                    </a:solidFill>
                  </a:tcPr>
                </a:tc>
                <a:tc>
                  <a:txBody>
                    <a:bodyPr/>
                    <a:lstStyle/>
                    <a:p>
                      <a:pPr marL="0" algn="ctr" defTabSz="914400" rtl="0" eaLnBrk="1" fontAlgn="ctr" latinLnBrk="0" hangingPunct="1"/>
                      <a:r>
                        <a:rPr lang="en-AU" sz="1100" b="1" i="0" u="none" strike="noStrike" kern="1200">
                          <a:solidFill>
                            <a:srgbClr val="000000"/>
                          </a:solidFill>
                          <a:effectLst/>
                          <a:latin typeface="+mn-lt"/>
                          <a:ea typeface="+mn-ea"/>
                          <a:cs typeface="+mn-cs"/>
                        </a:rPr>
                        <a:t>-8.73</a:t>
                      </a:r>
                    </a:p>
                  </a:txBody>
                  <a:tcPr marL="9525" marR="9525" marT="9525" marB="0" anchor="b">
                    <a:lnL>
                      <a:noFill/>
                    </a:lnL>
                    <a:lnR>
                      <a:noFill/>
                    </a:lnR>
                    <a:lnT>
                      <a:noFill/>
                    </a:lnT>
                    <a:lnB>
                      <a:noFill/>
                    </a:lnB>
                    <a:solidFill>
                      <a:srgbClr val="BEBEBE"/>
                    </a:solidFill>
                  </a:tcPr>
                </a:tc>
                <a:extLst>
                  <a:ext uri="{0D108BD9-81ED-4DB2-BD59-A6C34878D82A}">
                    <a16:rowId xmlns:a16="http://schemas.microsoft.com/office/drawing/2014/main" xmlns="" val="268022751"/>
                  </a:ext>
                </a:extLst>
              </a:tr>
            </a:tbl>
          </a:graphicData>
        </a:graphic>
      </p:graphicFrame>
    </p:spTree>
    <p:extLst>
      <p:ext uri="{BB962C8B-B14F-4D97-AF65-F5344CB8AC3E}">
        <p14:creationId xmlns:p14="http://schemas.microsoft.com/office/powerpoint/2010/main" val="32527468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5" y="620688"/>
            <a:ext cx="10729193" cy="523220"/>
          </a:xfrm>
        </p:spPr>
        <p:txBody>
          <a:bodyPr>
            <a:noAutofit/>
          </a:bodyPr>
          <a:lstStyle/>
          <a:p>
            <a:pPr>
              <a:lnSpc>
                <a:spcPts val="3300"/>
              </a:lnSpc>
              <a:spcBef>
                <a:spcPts val="1200"/>
              </a:spcBef>
              <a:spcAft>
                <a:spcPts val="1200"/>
              </a:spcAft>
            </a:pPr>
            <a:r>
              <a:rPr lang="en-AU" sz="2400">
                <a:solidFill>
                  <a:srgbClr val="005C6A"/>
                </a:solidFill>
              </a:rPr>
              <a:t>Australian Shares</a:t>
            </a:r>
            <a:r>
              <a:rPr lang="en-AU" sz="2400">
                <a:solidFill>
                  <a:srgbClr val="005C6A"/>
                </a:solidFill>
                <a:latin typeface="Segoe UI" panose="020B0502040204020203" pitchFamily="34" charset="0"/>
                <a:cs typeface="Segoe UI" panose="020B0502040204020203" pitchFamily="34" charset="0"/>
              </a:rPr>
              <a:t> </a:t>
            </a:r>
            <a:r>
              <a:rPr lang="en-AU" sz="2400" b="0">
                <a:solidFill>
                  <a:schemeClr val="bg1">
                    <a:lumMod val="65000"/>
                  </a:schemeClr>
                </a:solidFill>
              </a:rPr>
              <a:t>Pendal Midcap Fund</a:t>
            </a:r>
          </a:p>
          <a:p>
            <a:pPr>
              <a:lnSpc>
                <a:spcPts val="3300"/>
              </a:lnSpc>
              <a:spcBef>
                <a:spcPts val="1200"/>
              </a:spcBef>
              <a:spcAft>
                <a:spcPts val="1200"/>
              </a:spcAft>
            </a:pPr>
            <a:endParaRPr lang="en-AU" sz="2400" b="0">
              <a:solidFill>
                <a:schemeClr val="bg1">
                  <a:lumMod val="65000"/>
                </a:schemeClr>
              </a:solidFill>
              <a:highlight>
                <a:srgbClr val="FFFF00"/>
              </a:highlight>
              <a:latin typeface="Segoe UI" panose="020B0502040204020203" pitchFamily="34" charset="0"/>
              <a:cs typeface="Segoe UI" panose="020B0502040204020203" pitchFamily="34" charset="0"/>
            </a:endParaRPr>
          </a:p>
        </p:txBody>
      </p:sp>
      <p:sp>
        <p:nvSpPr>
          <p:cNvPr id="2" name="Rectangle 1">
            <a:extLst>
              <a:ext uri="{FF2B5EF4-FFF2-40B4-BE49-F238E27FC236}">
                <a16:creationId xmlns:a16="http://schemas.microsoft.com/office/drawing/2014/main" xmlns="" id="{942DA864-2B1E-41FB-A055-825670A17A06}"/>
              </a:ext>
            </a:extLst>
          </p:cNvPr>
          <p:cNvSpPr/>
          <p:nvPr/>
        </p:nvSpPr>
        <p:spPr>
          <a:xfrm>
            <a:off x="982900" y="2149866"/>
            <a:ext cx="9840421" cy="5011628"/>
          </a:xfrm>
          <a:prstGeom prst="rect">
            <a:avLst/>
          </a:prstGeom>
        </p:spPr>
        <p:txBody>
          <a:bodyPr wrap="square" anchor="t">
            <a:spAutoFit/>
          </a:bodyPr>
          <a:lstStyle/>
          <a:p>
            <a:pPr marL="342900" lvl="0" indent="-342900">
              <a:lnSpc>
                <a:spcPct val="150000"/>
              </a:lnSpc>
              <a:spcAft>
                <a:spcPts val="0"/>
              </a:spcAft>
              <a:buFont typeface="Symbol" panose="05050102010706020507" pitchFamily="18" charset="2"/>
              <a:buChar char=""/>
            </a:pPr>
            <a:r>
              <a:rPr lang="en-AU" sz="1600">
                <a:solidFill>
                  <a:srgbClr val="6F6F6F"/>
                </a:solidFill>
                <a:latin typeface="Arial Nova Light" panose="020B0304020202020204" pitchFamily="34" charset="0"/>
                <a:cs typeface="Arial" panose="020B0604020202020204" pitchFamily="34" charset="0"/>
              </a:rPr>
              <a:t>Fund is managed to a benchmark of ASX listed companies ranked 51 to 150 by market capitalisation. Against this benchmark, the fund’s relative performance was not as weak.</a:t>
            </a:r>
          </a:p>
          <a:p>
            <a:pPr marL="342900" lvl="0" indent="-342900">
              <a:lnSpc>
                <a:spcPct val="150000"/>
              </a:lnSpc>
              <a:spcAft>
                <a:spcPts val="0"/>
              </a:spcAft>
              <a:buFont typeface="Symbol" panose="05050102010706020507" pitchFamily="18" charset="2"/>
              <a:buChar char=""/>
            </a:pPr>
            <a:r>
              <a:rPr lang="en-AU" sz="1600">
                <a:solidFill>
                  <a:srgbClr val="6F6F6F"/>
                </a:solidFill>
                <a:latin typeface="Arial Nova Light" panose="020B0304020202020204" pitchFamily="34" charset="0"/>
                <a:cs typeface="Arial" panose="020B0604020202020204" pitchFamily="34" charset="0"/>
              </a:rPr>
              <a:t>The Fund has been running a high cash balance (approx. 10%) for some time now due to limited opportunities in the market. This has been a drag in strong up months for the market</a:t>
            </a:r>
          </a:p>
          <a:p>
            <a:pPr marL="342900" lvl="0" indent="-342900">
              <a:lnSpc>
                <a:spcPct val="150000"/>
              </a:lnSpc>
              <a:spcAft>
                <a:spcPts val="0"/>
              </a:spcAft>
              <a:buFont typeface="Symbol" panose="05050102010706020507" pitchFamily="18" charset="2"/>
              <a:buChar char=""/>
            </a:pPr>
            <a:r>
              <a:rPr lang="en-AU" sz="1600">
                <a:solidFill>
                  <a:srgbClr val="6F6F6F"/>
                </a:solidFill>
                <a:latin typeface="Arial Nova Light" panose="020B0304020202020204" pitchFamily="34" charset="0"/>
                <a:cs typeface="Arial" panose="020B0604020202020204" pitchFamily="34" charset="0"/>
              </a:rPr>
              <a:t>Had two consecutive halves of underperformance, which is a first in its history</a:t>
            </a:r>
          </a:p>
          <a:p>
            <a:pPr marL="285750" lvl="1" indent="-342900">
              <a:lnSpc>
                <a:spcPct val="150000"/>
              </a:lnSpc>
              <a:spcBef>
                <a:spcPts val="600"/>
              </a:spcBef>
              <a:spcAft>
                <a:spcPts val="800"/>
              </a:spcAft>
              <a:buClr>
                <a:schemeClr val="bg1">
                  <a:lumMod val="50000"/>
                </a:schemeClr>
              </a:buClr>
              <a:buFont typeface="Symbol" panose="05050102010706020507" pitchFamily="18" charset="2"/>
              <a:buChar char=""/>
            </a:pPr>
            <a:r>
              <a:rPr lang="en-AU" sz="1600">
                <a:solidFill>
                  <a:srgbClr val="6F6F6F"/>
                </a:solidFill>
                <a:latin typeface="Arial Nova Light" panose="020B0304020202020204" pitchFamily="34" charset="0"/>
                <a:cs typeface="Arial" panose="020B0604020202020204" pitchFamily="34" charset="0"/>
              </a:rPr>
              <a:t>Over the past year:</a:t>
            </a:r>
          </a:p>
          <a:p>
            <a:pPr marL="742950" lvl="2" indent="-342900">
              <a:lnSpc>
                <a:spcPct val="150000"/>
              </a:lnSpc>
              <a:spcBef>
                <a:spcPts val="600"/>
              </a:spcBef>
              <a:spcAft>
                <a:spcPts val="800"/>
              </a:spcAft>
              <a:buClr>
                <a:schemeClr val="bg1">
                  <a:lumMod val="50000"/>
                </a:schemeClr>
              </a:buClr>
              <a:buFont typeface="Symbol" panose="05050102010706020507" pitchFamily="18" charset="2"/>
              <a:buChar char=""/>
            </a:pPr>
            <a:r>
              <a:rPr lang="en-AU" sz="1600">
                <a:solidFill>
                  <a:srgbClr val="6F6F6F"/>
                </a:solidFill>
                <a:latin typeface="Arial Nova Light" panose="020B0304020202020204" pitchFamily="34" charset="0"/>
                <a:cs typeface="Arial" panose="020B0604020202020204" pitchFamily="34" charset="0"/>
              </a:rPr>
              <a:t>Hurt by not holding WAAX stocks + Magellan Funds Management. </a:t>
            </a:r>
          </a:p>
          <a:p>
            <a:pPr marL="742950" lvl="2" indent="-342900">
              <a:lnSpc>
                <a:spcPct val="150000"/>
              </a:lnSpc>
              <a:spcBef>
                <a:spcPts val="600"/>
              </a:spcBef>
              <a:spcAft>
                <a:spcPts val="800"/>
              </a:spcAft>
              <a:buClr>
                <a:schemeClr val="bg1">
                  <a:lumMod val="50000"/>
                </a:schemeClr>
              </a:buClr>
              <a:buFont typeface="Symbol" panose="05050102010706020507" pitchFamily="18" charset="2"/>
              <a:buChar char=""/>
            </a:pPr>
            <a:r>
              <a:rPr lang="en-AU" sz="1600">
                <a:solidFill>
                  <a:srgbClr val="6F6F6F"/>
                </a:solidFill>
                <a:latin typeface="Arial Nova Light" panose="020B0304020202020204" pitchFamily="34" charset="0"/>
                <a:cs typeface="Arial" panose="020B0604020202020204" pitchFamily="34" charset="0"/>
              </a:rPr>
              <a:t>Stock attribution: From a stock perspective, the main detractors were Costa Group and Nine Entertainment. </a:t>
            </a:r>
          </a:p>
          <a:p>
            <a:pPr lvl="1">
              <a:lnSpc>
                <a:spcPct val="150000"/>
              </a:lnSpc>
            </a:pPr>
            <a:endParaRPr lang="en-AU" sz="1600">
              <a:solidFill>
                <a:srgbClr val="6F6F6F"/>
              </a:solidFill>
              <a:highlight>
                <a:srgbClr val="FFFF00"/>
              </a:highlight>
              <a:latin typeface="Arial Nova Light" panose="020B0304020202020204" pitchFamily="34" charset="0"/>
              <a:cs typeface="Arial" panose="020B0604020202020204" pitchFamily="34" charset="0"/>
            </a:endParaRPr>
          </a:p>
          <a:p>
            <a:pPr marL="285750" lvl="1" indent="-285750">
              <a:spcBef>
                <a:spcPts val="600"/>
              </a:spcBef>
              <a:spcAft>
                <a:spcPts val="800"/>
              </a:spcAft>
              <a:buClr>
                <a:schemeClr val="tx1"/>
              </a:buClr>
              <a:buFont typeface="Arial" panose="020B0604020202020204" pitchFamily="34" charset="0"/>
              <a:buChar char="•"/>
            </a:pPr>
            <a:endParaRPr lang="en-AU" sz="1400">
              <a:latin typeface="Arial Nova Light" panose="020B0304020202020204" pitchFamily="34" charset="0"/>
            </a:endParaRPr>
          </a:p>
          <a:p>
            <a:pPr marL="0" lvl="1">
              <a:spcBef>
                <a:spcPts val="600"/>
              </a:spcBef>
              <a:spcAft>
                <a:spcPts val="800"/>
              </a:spcAft>
              <a:buClr>
                <a:schemeClr val="tx1"/>
              </a:buClr>
            </a:pPr>
            <a:endParaRPr lang="en-AU" sz="1400">
              <a:latin typeface="Arial Nova Light" panose="020B0304020202020204" pitchFamily="34" charset="0"/>
            </a:endParaRPr>
          </a:p>
        </p:txBody>
      </p:sp>
      <p:graphicFrame>
        <p:nvGraphicFramePr>
          <p:cNvPr id="6" name="Table 5">
            <a:extLst>
              <a:ext uri="{FF2B5EF4-FFF2-40B4-BE49-F238E27FC236}">
                <a16:creationId xmlns:a16="http://schemas.microsoft.com/office/drawing/2014/main" xmlns="" id="{AD0FF2F3-8D13-45A8-81A4-D3AC0EDD0554}"/>
              </a:ext>
            </a:extLst>
          </p:cNvPr>
          <p:cNvGraphicFramePr>
            <a:graphicFrameLocks noGrp="1"/>
          </p:cNvGraphicFramePr>
          <p:nvPr/>
        </p:nvGraphicFramePr>
        <p:xfrm>
          <a:off x="1044050" y="1247551"/>
          <a:ext cx="9218537" cy="798672"/>
        </p:xfrm>
        <a:graphic>
          <a:graphicData uri="http://schemas.openxmlformats.org/drawingml/2006/table">
            <a:tbl>
              <a:tblPr firstRow="1" firstCol="1" bandRow="1"/>
              <a:tblGrid>
                <a:gridCol w="4897929">
                  <a:extLst>
                    <a:ext uri="{9D8B030D-6E8A-4147-A177-3AD203B41FA5}">
                      <a16:colId xmlns:a16="http://schemas.microsoft.com/office/drawing/2014/main" xmlns="" val="1887276660"/>
                    </a:ext>
                  </a:extLst>
                </a:gridCol>
                <a:gridCol w="1080152">
                  <a:extLst>
                    <a:ext uri="{9D8B030D-6E8A-4147-A177-3AD203B41FA5}">
                      <a16:colId xmlns:a16="http://schemas.microsoft.com/office/drawing/2014/main" xmlns="" val="3085514899"/>
                    </a:ext>
                  </a:extLst>
                </a:gridCol>
                <a:gridCol w="1080152">
                  <a:extLst>
                    <a:ext uri="{9D8B030D-6E8A-4147-A177-3AD203B41FA5}">
                      <a16:colId xmlns:a16="http://schemas.microsoft.com/office/drawing/2014/main" xmlns="" val="2972070130"/>
                    </a:ext>
                  </a:extLst>
                </a:gridCol>
                <a:gridCol w="1080152">
                  <a:extLst>
                    <a:ext uri="{9D8B030D-6E8A-4147-A177-3AD203B41FA5}">
                      <a16:colId xmlns:a16="http://schemas.microsoft.com/office/drawing/2014/main" xmlns="" val="1606116313"/>
                    </a:ext>
                  </a:extLst>
                </a:gridCol>
                <a:gridCol w="1080152">
                  <a:extLst>
                    <a:ext uri="{9D8B030D-6E8A-4147-A177-3AD203B41FA5}">
                      <a16:colId xmlns:a16="http://schemas.microsoft.com/office/drawing/2014/main" xmlns="" val="4092509731"/>
                    </a:ext>
                  </a:extLst>
                </a:gridCol>
              </a:tblGrid>
              <a:tr h="199668">
                <a:tc>
                  <a:txBody>
                    <a:bodyPr/>
                    <a:lstStyle/>
                    <a:p>
                      <a:pPr algn="l" fontAlgn="b"/>
                      <a:r>
                        <a:rPr lang="en-AU" sz="1200" b="1" i="0" u="none" strike="noStrike">
                          <a:solidFill>
                            <a:srgbClr val="FFFFFF"/>
                          </a:solidFill>
                          <a:effectLst/>
                          <a:latin typeface="Arial Nova Light" panose="020B0304020202020204" pitchFamily="34" charset="0"/>
                        </a:rPr>
                        <a:t>Fund Name</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1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3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6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1 Yr (% p.a.)</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extLst>
                  <a:ext uri="{0D108BD9-81ED-4DB2-BD59-A6C34878D82A}">
                    <a16:rowId xmlns:a16="http://schemas.microsoft.com/office/drawing/2014/main" xmlns="" val="1942301440"/>
                  </a:ext>
                </a:extLst>
              </a:tr>
              <a:tr h="199668">
                <a:tc>
                  <a:txBody>
                    <a:bodyPr/>
                    <a:lstStyle/>
                    <a:p>
                      <a:pPr marL="0" algn="l" defTabSz="914400" rtl="0" eaLnBrk="1" fontAlgn="ctr" latinLnBrk="0" hangingPunct="1"/>
                      <a:r>
                        <a:rPr lang="en-AU" sz="1100" b="0" i="0" u="none" strike="noStrike" kern="1200">
                          <a:solidFill>
                            <a:srgbClr val="000000"/>
                          </a:solidFill>
                          <a:effectLst/>
                          <a:latin typeface="+mn-lt"/>
                          <a:ea typeface="+mn-ea"/>
                          <a:cs typeface="+mn-cs"/>
                        </a:rPr>
                        <a:t>Pendal MidCap Fund</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marL="0" algn="l" defTabSz="914400" rtl="0" eaLnBrk="1" fontAlgn="ctr" latinLnBrk="0" hangingPunct="1"/>
                      <a:r>
                        <a:rPr lang="en-AU" sz="1100" b="0" i="0" u="none" strike="noStrike" kern="1200">
                          <a:solidFill>
                            <a:srgbClr val="000000"/>
                          </a:solidFill>
                          <a:effectLst/>
                          <a:latin typeface="+mn-lt"/>
                          <a:ea typeface="+mn-ea"/>
                          <a:cs typeface="+mn-cs"/>
                        </a:rPr>
                        <a:t>0.24</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marL="0" algn="l" defTabSz="914400" rtl="0" eaLnBrk="1" fontAlgn="ctr" latinLnBrk="0" hangingPunct="1"/>
                      <a:r>
                        <a:rPr lang="en-AU" sz="1100" b="0" i="0" u="none" strike="noStrike" kern="1200">
                          <a:solidFill>
                            <a:srgbClr val="000000"/>
                          </a:solidFill>
                          <a:effectLst/>
                          <a:latin typeface="+mn-lt"/>
                          <a:ea typeface="+mn-ea"/>
                          <a:cs typeface="+mn-cs"/>
                        </a:rPr>
                        <a:t>4.00</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marL="0" algn="l" defTabSz="914400" rtl="0" eaLnBrk="1" fontAlgn="ctr" latinLnBrk="0" hangingPunct="1"/>
                      <a:r>
                        <a:rPr lang="en-AU" sz="1100" b="0" i="0" u="none" strike="noStrike" kern="1200">
                          <a:solidFill>
                            <a:srgbClr val="000000"/>
                          </a:solidFill>
                          <a:effectLst/>
                          <a:latin typeface="+mn-lt"/>
                          <a:ea typeface="+mn-ea"/>
                          <a:cs typeface="+mn-cs"/>
                        </a:rPr>
                        <a:t>12.38</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marL="0" algn="l" defTabSz="914400" rtl="0" eaLnBrk="1" fontAlgn="ctr" latinLnBrk="0" hangingPunct="1"/>
                      <a:r>
                        <a:rPr lang="en-AU" sz="1100" b="0" i="0" u="none" strike="noStrike" kern="1200">
                          <a:solidFill>
                            <a:srgbClr val="000000"/>
                          </a:solidFill>
                          <a:effectLst/>
                          <a:latin typeface="+mn-lt"/>
                          <a:ea typeface="+mn-ea"/>
                          <a:cs typeface="+mn-cs"/>
                        </a:rPr>
                        <a:t>-1.77</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xmlns="" val="1595063935"/>
                  </a:ext>
                </a:extLst>
              </a:tr>
              <a:tr h="199668">
                <a:tc>
                  <a:txBody>
                    <a:bodyPr/>
                    <a:lstStyle/>
                    <a:p>
                      <a:pPr marL="0" algn="l" defTabSz="914400" rtl="0" eaLnBrk="1" fontAlgn="ctr" latinLnBrk="0" hangingPunct="1"/>
                      <a:r>
                        <a:rPr lang="en-AU" sz="1100" b="0" i="0" u="none" strike="noStrike" kern="1200">
                          <a:solidFill>
                            <a:srgbClr val="000000"/>
                          </a:solidFill>
                          <a:effectLst/>
                          <a:latin typeface="+mn-lt"/>
                          <a:ea typeface="+mn-ea"/>
                          <a:cs typeface="+mn-cs"/>
                        </a:rPr>
                        <a:t>S&amp;P/ASX MidCap 50</a:t>
                      </a:r>
                    </a:p>
                  </a:txBody>
                  <a:tcPr marL="9525" marR="9525" marT="9525" marB="0" anchor="ctr">
                    <a:lnL>
                      <a:noFill/>
                    </a:lnL>
                    <a:lnR>
                      <a:noFill/>
                    </a:lnR>
                    <a:lnT>
                      <a:noFill/>
                    </a:lnT>
                    <a:lnB>
                      <a:noFill/>
                    </a:lnB>
                    <a:solidFill>
                      <a:schemeClr val="accent1">
                        <a:lumMod val="40000"/>
                        <a:lumOff val="60000"/>
                      </a:schemeClr>
                    </a:solidFill>
                  </a:tcPr>
                </a:tc>
                <a:tc>
                  <a:txBody>
                    <a:bodyPr/>
                    <a:lstStyle/>
                    <a:p>
                      <a:pPr marL="0" algn="l" defTabSz="914400" rtl="0" eaLnBrk="1" fontAlgn="ctr" latinLnBrk="0" hangingPunct="1"/>
                      <a:r>
                        <a:rPr lang="en-AU" sz="1100" b="0" i="0" u="none" strike="noStrike" kern="1200">
                          <a:solidFill>
                            <a:srgbClr val="000000"/>
                          </a:solidFill>
                          <a:effectLst/>
                          <a:latin typeface="+mn-lt"/>
                          <a:ea typeface="+mn-ea"/>
                          <a:cs typeface="+mn-cs"/>
                        </a:rPr>
                        <a:t>2.51</a:t>
                      </a:r>
                    </a:p>
                  </a:txBody>
                  <a:tcPr marL="9525" marR="9525" marT="9525" marB="0" anchor="ctr">
                    <a:lnL>
                      <a:noFill/>
                    </a:lnL>
                    <a:lnR>
                      <a:noFill/>
                    </a:lnR>
                    <a:lnT>
                      <a:noFill/>
                    </a:lnT>
                    <a:lnB>
                      <a:noFill/>
                    </a:lnB>
                    <a:solidFill>
                      <a:schemeClr val="accent1">
                        <a:lumMod val="40000"/>
                        <a:lumOff val="60000"/>
                      </a:schemeClr>
                    </a:solidFill>
                  </a:tcPr>
                </a:tc>
                <a:tc>
                  <a:txBody>
                    <a:bodyPr/>
                    <a:lstStyle/>
                    <a:p>
                      <a:pPr marL="0" algn="l" defTabSz="914400" rtl="0" eaLnBrk="1" fontAlgn="ctr" latinLnBrk="0" hangingPunct="1"/>
                      <a:r>
                        <a:rPr lang="en-AU" sz="1100" b="0" i="0" u="none" strike="noStrike" kern="1200">
                          <a:solidFill>
                            <a:srgbClr val="000000"/>
                          </a:solidFill>
                          <a:effectLst/>
                          <a:latin typeface="+mn-lt"/>
                          <a:ea typeface="+mn-ea"/>
                          <a:cs typeface="+mn-cs"/>
                        </a:rPr>
                        <a:t>4.94</a:t>
                      </a:r>
                    </a:p>
                  </a:txBody>
                  <a:tcPr marL="9525" marR="9525" marT="9525" marB="0" anchor="ctr">
                    <a:lnL>
                      <a:noFill/>
                    </a:lnL>
                    <a:lnR>
                      <a:noFill/>
                    </a:lnR>
                    <a:lnT>
                      <a:noFill/>
                    </a:lnT>
                    <a:lnB>
                      <a:noFill/>
                    </a:lnB>
                    <a:solidFill>
                      <a:schemeClr val="accent1">
                        <a:lumMod val="40000"/>
                        <a:lumOff val="60000"/>
                      </a:schemeClr>
                    </a:solidFill>
                  </a:tcPr>
                </a:tc>
                <a:tc>
                  <a:txBody>
                    <a:bodyPr/>
                    <a:lstStyle/>
                    <a:p>
                      <a:pPr marL="0" algn="l" defTabSz="914400" rtl="0" eaLnBrk="1" fontAlgn="ctr" latinLnBrk="0" hangingPunct="1"/>
                      <a:r>
                        <a:rPr lang="en-AU" sz="1100" b="0" i="0" u="none" strike="noStrike" kern="1200">
                          <a:solidFill>
                            <a:srgbClr val="000000"/>
                          </a:solidFill>
                          <a:effectLst/>
                          <a:latin typeface="+mn-lt"/>
                          <a:ea typeface="+mn-ea"/>
                          <a:cs typeface="+mn-cs"/>
                        </a:rPr>
                        <a:t>15.28</a:t>
                      </a:r>
                    </a:p>
                  </a:txBody>
                  <a:tcPr marL="9525" marR="9525" marT="9525" marB="0" anchor="ctr">
                    <a:lnL>
                      <a:noFill/>
                    </a:lnL>
                    <a:lnR>
                      <a:noFill/>
                    </a:lnR>
                    <a:lnT>
                      <a:noFill/>
                    </a:lnT>
                    <a:lnB>
                      <a:noFill/>
                    </a:lnB>
                    <a:solidFill>
                      <a:schemeClr val="accent1">
                        <a:lumMod val="40000"/>
                        <a:lumOff val="60000"/>
                      </a:schemeClr>
                    </a:solidFill>
                  </a:tcPr>
                </a:tc>
                <a:tc>
                  <a:txBody>
                    <a:bodyPr/>
                    <a:lstStyle/>
                    <a:p>
                      <a:pPr marL="0" algn="l" defTabSz="914400" rtl="0" eaLnBrk="1" fontAlgn="ctr" latinLnBrk="0" hangingPunct="1"/>
                      <a:r>
                        <a:rPr lang="en-AU" sz="1100" b="0" i="0" u="none" strike="noStrike" kern="1200">
                          <a:solidFill>
                            <a:srgbClr val="000000"/>
                          </a:solidFill>
                          <a:effectLst/>
                          <a:latin typeface="+mn-lt"/>
                          <a:ea typeface="+mn-ea"/>
                          <a:cs typeface="+mn-cs"/>
                        </a:rPr>
                        <a:t>3.71</a:t>
                      </a:r>
                    </a:p>
                  </a:txBody>
                  <a:tcPr marL="9525" marR="9525" marT="9525" marB="0"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xmlns="" val="1351554153"/>
                  </a:ext>
                </a:extLst>
              </a:tr>
              <a:tr h="199668">
                <a:tc>
                  <a:txBody>
                    <a:bodyPr/>
                    <a:lstStyle/>
                    <a:p>
                      <a:pPr marL="0" algn="l" defTabSz="914400" rtl="0" eaLnBrk="1" fontAlgn="ctr" latinLnBrk="0" hangingPunct="1"/>
                      <a:r>
                        <a:rPr lang="en-AU" sz="1100" b="1" i="0" u="none" strike="noStrike" kern="1200">
                          <a:solidFill>
                            <a:srgbClr val="000000"/>
                          </a:solidFill>
                          <a:effectLst/>
                          <a:latin typeface="+mn-lt"/>
                          <a:ea typeface="+mn-ea"/>
                          <a:cs typeface="+mn-cs"/>
                        </a:rPr>
                        <a:t>Out/underperformance</a:t>
                      </a:r>
                    </a:p>
                  </a:txBody>
                  <a:tcPr marL="9525" marR="9525" marT="9525" marB="0" anchor="b">
                    <a:lnL>
                      <a:noFill/>
                    </a:lnL>
                    <a:lnR>
                      <a:noFill/>
                    </a:lnR>
                    <a:lnT>
                      <a:noFill/>
                    </a:lnT>
                    <a:lnB>
                      <a:noFill/>
                    </a:lnB>
                    <a:solidFill>
                      <a:srgbClr val="BEBEBE"/>
                    </a:solidFill>
                  </a:tcPr>
                </a:tc>
                <a:tc>
                  <a:txBody>
                    <a:bodyPr/>
                    <a:lstStyle/>
                    <a:p>
                      <a:pPr marL="0" algn="l" defTabSz="914400" rtl="0" eaLnBrk="1" fontAlgn="ctr" latinLnBrk="0" hangingPunct="1"/>
                      <a:r>
                        <a:rPr lang="en-AU" sz="1100" b="1" i="0" u="none" strike="noStrike" kern="1200">
                          <a:solidFill>
                            <a:srgbClr val="000000"/>
                          </a:solidFill>
                          <a:effectLst/>
                          <a:latin typeface="+mn-lt"/>
                          <a:ea typeface="+mn-ea"/>
                          <a:cs typeface="+mn-cs"/>
                        </a:rPr>
                        <a:t>-2.27</a:t>
                      </a:r>
                    </a:p>
                  </a:txBody>
                  <a:tcPr marL="9525" marR="9525" marT="9525" marB="0" anchor="b">
                    <a:lnL>
                      <a:noFill/>
                    </a:lnL>
                    <a:lnR>
                      <a:noFill/>
                    </a:lnR>
                    <a:lnT>
                      <a:noFill/>
                    </a:lnT>
                    <a:lnB>
                      <a:noFill/>
                    </a:lnB>
                    <a:solidFill>
                      <a:srgbClr val="BEBEBE"/>
                    </a:solidFill>
                  </a:tcPr>
                </a:tc>
                <a:tc>
                  <a:txBody>
                    <a:bodyPr/>
                    <a:lstStyle/>
                    <a:p>
                      <a:pPr marL="0" algn="l" defTabSz="914400" rtl="0" eaLnBrk="1" fontAlgn="ctr" latinLnBrk="0" hangingPunct="1"/>
                      <a:r>
                        <a:rPr lang="en-AU" sz="1100" b="1" i="0" u="none" strike="noStrike" kern="1200">
                          <a:solidFill>
                            <a:srgbClr val="000000"/>
                          </a:solidFill>
                          <a:effectLst/>
                          <a:latin typeface="+mn-lt"/>
                          <a:ea typeface="+mn-ea"/>
                          <a:cs typeface="+mn-cs"/>
                        </a:rPr>
                        <a:t>-0.94</a:t>
                      </a:r>
                    </a:p>
                  </a:txBody>
                  <a:tcPr marL="9525" marR="9525" marT="9525" marB="0" anchor="b">
                    <a:lnL>
                      <a:noFill/>
                    </a:lnL>
                    <a:lnR>
                      <a:noFill/>
                    </a:lnR>
                    <a:lnT>
                      <a:noFill/>
                    </a:lnT>
                    <a:lnB>
                      <a:noFill/>
                    </a:lnB>
                    <a:solidFill>
                      <a:srgbClr val="BEBEBE"/>
                    </a:solidFill>
                  </a:tcPr>
                </a:tc>
                <a:tc>
                  <a:txBody>
                    <a:bodyPr/>
                    <a:lstStyle/>
                    <a:p>
                      <a:pPr marL="0" algn="l" defTabSz="914400" rtl="0" eaLnBrk="1" fontAlgn="ctr" latinLnBrk="0" hangingPunct="1"/>
                      <a:r>
                        <a:rPr lang="en-AU" sz="1100" b="1" i="0" u="none" strike="noStrike" kern="1200">
                          <a:solidFill>
                            <a:srgbClr val="000000"/>
                          </a:solidFill>
                          <a:effectLst/>
                          <a:latin typeface="+mn-lt"/>
                          <a:ea typeface="+mn-ea"/>
                          <a:cs typeface="+mn-cs"/>
                        </a:rPr>
                        <a:t>-2.9</a:t>
                      </a:r>
                    </a:p>
                  </a:txBody>
                  <a:tcPr marL="9525" marR="9525" marT="9525" marB="0" anchor="b">
                    <a:lnL>
                      <a:noFill/>
                    </a:lnL>
                    <a:lnR>
                      <a:noFill/>
                    </a:lnR>
                    <a:lnT>
                      <a:noFill/>
                    </a:lnT>
                    <a:lnB>
                      <a:noFill/>
                    </a:lnB>
                    <a:solidFill>
                      <a:srgbClr val="BEBEBE"/>
                    </a:solidFill>
                  </a:tcPr>
                </a:tc>
                <a:tc>
                  <a:txBody>
                    <a:bodyPr/>
                    <a:lstStyle/>
                    <a:p>
                      <a:pPr marL="0" algn="l" defTabSz="914400" rtl="0" eaLnBrk="1" fontAlgn="ctr" latinLnBrk="0" hangingPunct="1"/>
                      <a:r>
                        <a:rPr lang="en-AU" sz="1100" b="1" i="0" u="none" strike="noStrike" kern="1200">
                          <a:solidFill>
                            <a:srgbClr val="000000"/>
                          </a:solidFill>
                          <a:effectLst/>
                          <a:latin typeface="+mn-lt"/>
                          <a:ea typeface="+mn-ea"/>
                          <a:cs typeface="+mn-cs"/>
                        </a:rPr>
                        <a:t>-5.48</a:t>
                      </a:r>
                    </a:p>
                  </a:txBody>
                  <a:tcPr marL="9525" marR="9525" marT="9525" marB="0" anchor="b">
                    <a:lnL>
                      <a:noFill/>
                    </a:lnL>
                    <a:lnR>
                      <a:noFill/>
                    </a:lnR>
                    <a:lnT>
                      <a:noFill/>
                    </a:lnT>
                    <a:lnB>
                      <a:noFill/>
                    </a:lnB>
                    <a:solidFill>
                      <a:srgbClr val="BEBEBE"/>
                    </a:solidFill>
                  </a:tcPr>
                </a:tc>
                <a:extLst>
                  <a:ext uri="{0D108BD9-81ED-4DB2-BD59-A6C34878D82A}">
                    <a16:rowId xmlns:a16="http://schemas.microsoft.com/office/drawing/2014/main" xmlns="" val="268022751"/>
                  </a:ext>
                </a:extLst>
              </a:tr>
            </a:tbl>
          </a:graphicData>
        </a:graphic>
      </p:graphicFrame>
    </p:spTree>
    <p:extLst>
      <p:ext uri="{BB962C8B-B14F-4D97-AF65-F5344CB8AC3E}">
        <p14:creationId xmlns:p14="http://schemas.microsoft.com/office/powerpoint/2010/main" val="39191378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5" y="620688"/>
            <a:ext cx="10729193" cy="523220"/>
          </a:xfrm>
        </p:spPr>
        <p:txBody>
          <a:bodyPr>
            <a:noAutofit/>
          </a:bodyPr>
          <a:lstStyle/>
          <a:p>
            <a:pPr>
              <a:lnSpc>
                <a:spcPts val="3300"/>
              </a:lnSpc>
              <a:spcBef>
                <a:spcPts val="1200"/>
              </a:spcBef>
              <a:spcAft>
                <a:spcPts val="1200"/>
              </a:spcAft>
            </a:pPr>
            <a:r>
              <a:rPr lang="en-AU" sz="2400">
                <a:solidFill>
                  <a:srgbClr val="005C6A"/>
                </a:solidFill>
              </a:rPr>
              <a:t>Australian Shares</a:t>
            </a:r>
            <a:r>
              <a:rPr lang="en-AU" sz="2400">
                <a:solidFill>
                  <a:srgbClr val="005C6A"/>
                </a:solidFill>
                <a:latin typeface="Segoe UI" panose="020B0502040204020203" pitchFamily="34" charset="0"/>
                <a:cs typeface="Segoe UI" panose="020B0502040204020203" pitchFamily="34" charset="0"/>
              </a:rPr>
              <a:t> </a:t>
            </a:r>
            <a:r>
              <a:rPr lang="en-AU" sz="2400" b="0">
                <a:solidFill>
                  <a:schemeClr val="bg1">
                    <a:lumMod val="65000"/>
                  </a:schemeClr>
                </a:solidFill>
                <a:latin typeface="Segoe UI" panose="020B0502040204020203" pitchFamily="34" charset="0"/>
                <a:cs typeface="Segoe UI" panose="020B0502040204020203" pitchFamily="34" charset="0"/>
              </a:rPr>
              <a:t>OC Premium Smal</a:t>
            </a:r>
            <a:r>
              <a:rPr lang="en-AU" sz="2400" b="0">
                <a:solidFill>
                  <a:schemeClr val="bg1">
                    <a:lumMod val="65000"/>
                  </a:schemeClr>
                </a:solidFill>
              </a:rPr>
              <a:t>l Companies Fund</a:t>
            </a:r>
          </a:p>
          <a:p>
            <a:pPr>
              <a:lnSpc>
                <a:spcPts val="3300"/>
              </a:lnSpc>
              <a:spcBef>
                <a:spcPts val="1200"/>
              </a:spcBef>
              <a:spcAft>
                <a:spcPts val="1200"/>
              </a:spcAft>
            </a:pPr>
            <a:endParaRPr lang="en-AU" sz="2400" b="0">
              <a:solidFill>
                <a:schemeClr val="bg1">
                  <a:lumMod val="65000"/>
                </a:schemeClr>
              </a:solidFill>
              <a:highlight>
                <a:srgbClr val="FFFF00"/>
              </a:highlight>
              <a:latin typeface="Segoe UI" panose="020B0502040204020203" pitchFamily="34" charset="0"/>
              <a:cs typeface="Segoe UI" panose="020B0502040204020203" pitchFamily="34" charset="0"/>
            </a:endParaRPr>
          </a:p>
        </p:txBody>
      </p:sp>
      <p:sp>
        <p:nvSpPr>
          <p:cNvPr id="2" name="Rectangle 1">
            <a:extLst>
              <a:ext uri="{FF2B5EF4-FFF2-40B4-BE49-F238E27FC236}">
                <a16:creationId xmlns:a16="http://schemas.microsoft.com/office/drawing/2014/main" xmlns="" id="{942DA864-2B1E-41FB-A055-825670A17A06}"/>
              </a:ext>
            </a:extLst>
          </p:cNvPr>
          <p:cNvSpPr/>
          <p:nvPr/>
        </p:nvSpPr>
        <p:spPr>
          <a:xfrm>
            <a:off x="982900" y="2149866"/>
            <a:ext cx="9840421" cy="4473019"/>
          </a:xfrm>
          <a:prstGeom prst="rect">
            <a:avLst/>
          </a:prstGeom>
        </p:spPr>
        <p:txBody>
          <a:bodyPr wrap="square" anchor="t">
            <a:spAutoFit/>
          </a:bodyPr>
          <a:lstStyle/>
          <a:p>
            <a:pPr marL="342900" lvl="0" indent="-342900">
              <a:lnSpc>
                <a:spcPct val="150000"/>
              </a:lnSpc>
              <a:spcAft>
                <a:spcPts val="0"/>
              </a:spcAft>
              <a:buFont typeface="Symbol" panose="05050102010706020507" pitchFamily="18" charset="2"/>
              <a:buChar char=""/>
            </a:pPr>
            <a:r>
              <a:rPr lang="en-AU" sz="1600">
                <a:solidFill>
                  <a:srgbClr val="6F6F6F"/>
                </a:solidFill>
                <a:latin typeface="Arial Nova Light" panose="020B0304020202020204" pitchFamily="34" charset="0"/>
                <a:cs typeface="Arial" panose="020B0604020202020204" pitchFamily="34" charset="0"/>
              </a:rPr>
              <a:t>The Fund outperformed over the quarter but had underperformed over the year</a:t>
            </a:r>
          </a:p>
          <a:p>
            <a:pPr marL="342900" indent="-342900">
              <a:lnSpc>
                <a:spcPct val="150000"/>
              </a:lnSpc>
              <a:buFont typeface="Symbol" panose="05050102010706020507" pitchFamily="18" charset="2"/>
              <a:buChar char=""/>
            </a:pPr>
            <a:r>
              <a:rPr lang="en-AU" sz="1600">
                <a:solidFill>
                  <a:srgbClr val="6F6F6F"/>
                </a:solidFill>
                <a:latin typeface="Arial Nova Light" panose="020B0304020202020204" pitchFamily="34" charset="0"/>
                <a:cs typeface="Arial" panose="020B0604020202020204" pitchFamily="34" charset="0"/>
              </a:rPr>
              <a:t>The 1 year number was mainly impacted by the March 19 quarter. As previously disclosed this was driven by 2 stocks:</a:t>
            </a:r>
          </a:p>
          <a:p>
            <a:pPr marL="800100" lvl="1" indent="-342900">
              <a:lnSpc>
                <a:spcPct val="150000"/>
              </a:lnSpc>
              <a:buFont typeface="Courier New" panose="02070309020205020404" pitchFamily="49" charset="0"/>
              <a:buChar char="o"/>
            </a:pPr>
            <a:r>
              <a:rPr lang="en-AU" sz="1600" err="1">
                <a:solidFill>
                  <a:srgbClr val="6F6F6F"/>
                </a:solidFill>
                <a:latin typeface="Arial Nova Light" panose="020B0304020202020204" pitchFamily="34" charset="0"/>
                <a:cs typeface="Arial" panose="020B0604020202020204" pitchFamily="34" charset="0"/>
              </a:rPr>
              <a:t>Eclipx</a:t>
            </a:r>
            <a:r>
              <a:rPr lang="en-AU" sz="1600">
                <a:solidFill>
                  <a:srgbClr val="6F6F6F"/>
                </a:solidFill>
                <a:latin typeface="Arial Nova Light" panose="020B0304020202020204" pitchFamily="34" charset="0"/>
                <a:cs typeface="Arial" panose="020B0604020202020204" pitchFamily="34" charset="0"/>
              </a:rPr>
              <a:t> group limited, which fell following the breakdown of merger discussions – continued to hold the position, given their expectations of a favourable outcome on the corporate transaction. It has partially rebounded. </a:t>
            </a:r>
          </a:p>
          <a:p>
            <a:pPr marL="800100" lvl="1" indent="-342900">
              <a:lnSpc>
                <a:spcPct val="150000"/>
              </a:lnSpc>
              <a:buFont typeface="Courier New" panose="02070309020205020404" pitchFamily="49" charset="0"/>
              <a:buChar char="o"/>
            </a:pPr>
            <a:r>
              <a:rPr lang="en-AU" sz="1600" err="1">
                <a:solidFill>
                  <a:srgbClr val="6F6F6F"/>
                </a:solidFill>
                <a:latin typeface="Arial Nova Light" panose="020B0304020202020204" pitchFamily="34" charset="0"/>
                <a:cs typeface="Arial" panose="020B0604020202020204" pitchFamily="34" charset="0"/>
              </a:rPr>
              <a:t>Helloworld</a:t>
            </a:r>
            <a:r>
              <a:rPr lang="en-AU" sz="1600">
                <a:solidFill>
                  <a:srgbClr val="6F6F6F"/>
                </a:solidFill>
                <a:latin typeface="Arial Nova Light" panose="020B0304020202020204" pitchFamily="34" charset="0"/>
                <a:cs typeface="Arial" panose="020B0604020202020204" pitchFamily="34" charset="0"/>
              </a:rPr>
              <a:t> travel, which fell following a disappointing 1H 2019 result. They have continued to hold this position.</a:t>
            </a:r>
          </a:p>
          <a:p>
            <a:pPr marL="342900" lvl="0" indent="-342900">
              <a:lnSpc>
                <a:spcPct val="150000"/>
              </a:lnSpc>
              <a:spcAft>
                <a:spcPts val="0"/>
              </a:spcAft>
              <a:buFont typeface="Symbol" panose="05050102010706020507" pitchFamily="18" charset="2"/>
              <a:buChar char=""/>
            </a:pPr>
            <a:endParaRPr lang="en-AU" sz="1600">
              <a:solidFill>
                <a:srgbClr val="6F6F6F"/>
              </a:solidFill>
              <a:latin typeface="Arial Nova Light" panose="020B0304020202020204" pitchFamily="34" charset="0"/>
              <a:cs typeface="Arial" panose="020B0604020202020204" pitchFamily="34" charset="0"/>
            </a:endParaRPr>
          </a:p>
          <a:p>
            <a:pPr lvl="1">
              <a:lnSpc>
                <a:spcPct val="150000"/>
              </a:lnSpc>
            </a:pPr>
            <a:endParaRPr lang="en-AU" sz="1600">
              <a:solidFill>
                <a:srgbClr val="6F6F6F"/>
              </a:solidFill>
              <a:highlight>
                <a:srgbClr val="FFFF00"/>
              </a:highlight>
              <a:latin typeface="Arial Nova Light" panose="020B0304020202020204" pitchFamily="34" charset="0"/>
              <a:cs typeface="Arial" panose="020B0604020202020204" pitchFamily="34" charset="0"/>
            </a:endParaRPr>
          </a:p>
          <a:p>
            <a:pPr marL="285750" lvl="1" indent="-285750">
              <a:spcBef>
                <a:spcPts val="600"/>
              </a:spcBef>
              <a:spcAft>
                <a:spcPts val="800"/>
              </a:spcAft>
              <a:buClr>
                <a:schemeClr val="tx1"/>
              </a:buClr>
              <a:buFont typeface="Arial" panose="020B0604020202020204" pitchFamily="34" charset="0"/>
              <a:buChar char="•"/>
            </a:pPr>
            <a:endParaRPr lang="en-AU" sz="1400">
              <a:latin typeface="Arial Nova Light" panose="020B0304020202020204" pitchFamily="34" charset="0"/>
            </a:endParaRPr>
          </a:p>
          <a:p>
            <a:pPr marL="0" lvl="1">
              <a:spcBef>
                <a:spcPts val="600"/>
              </a:spcBef>
              <a:spcAft>
                <a:spcPts val="800"/>
              </a:spcAft>
              <a:buClr>
                <a:schemeClr val="tx1"/>
              </a:buClr>
            </a:pPr>
            <a:endParaRPr lang="en-AU" sz="1400">
              <a:latin typeface="Arial Nova Light" panose="020B0304020202020204" pitchFamily="34" charset="0"/>
            </a:endParaRPr>
          </a:p>
        </p:txBody>
      </p:sp>
      <p:graphicFrame>
        <p:nvGraphicFramePr>
          <p:cNvPr id="6" name="Table 5">
            <a:extLst>
              <a:ext uri="{FF2B5EF4-FFF2-40B4-BE49-F238E27FC236}">
                <a16:creationId xmlns:a16="http://schemas.microsoft.com/office/drawing/2014/main" xmlns="" id="{AD0FF2F3-8D13-45A8-81A4-D3AC0EDD0554}"/>
              </a:ext>
            </a:extLst>
          </p:cNvPr>
          <p:cNvGraphicFramePr>
            <a:graphicFrameLocks noGrp="1"/>
          </p:cNvGraphicFramePr>
          <p:nvPr/>
        </p:nvGraphicFramePr>
        <p:xfrm>
          <a:off x="1044050" y="1247551"/>
          <a:ext cx="9218537" cy="798672"/>
        </p:xfrm>
        <a:graphic>
          <a:graphicData uri="http://schemas.openxmlformats.org/drawingml/2006/table">
            <a:tbl>
              <a:tblPr firstRow="1" firstCol="1" bandRow="1"/>
              <a:tblGrid>
                <a:gridCol w="4897929">
                  <a:extLst>
                    <a:ext uri="{9D8B030D-6E8A-4147-A177-3AD203B41FA5}">
                      <a16:colId xmlns:a16="http://schemas.microsoft.com/office/drawing/2014/main" xmlns="" val="1887276660"/>
                    </a:ext>
                  </a:extLst>
                </a:gridCol>
                <a:gridCol w="1080152">
                  <a:extLst>
                    <a:ext uri="{9D8B030D-6E8A-4147-A177-3AD203B41FA5}">
                      <a16:colId xmlns:a16="http://schemas.microsoft.com/office/drawing/2014/main" xmlns="" val="3085514899"/>
                    </a:ext>
                  </a:extLst>
                </a:gridCol>
                <a:gridCol w="1080152">
                  <a:extLst>
                    <a:ext uri="{9D8B030D-6E8A-4147-A177-3AD203B41FA5}">
                      <a16:colId xmlns:a16="http://schemas.microsoft.com/office/drawing/2014/main" xmlns="" val="2972070130"/>
                    </a:ext>
                  </a:extLst>
                </a:gridCol>
                <a:gridCol w="1080152">
                  <a:extLst>
                    <a:ext uri="{9D8B030D-6E8A-4147-A177-3AD203B41FA5}">
                      <a16:colId xmlns:a16="http://schemas.microsoft.com/office/drawing/2014/main" xmlns="" val="1606116313"/>
                    </a:ext>
                  </a:extLst>
                </a:gridCol>
                <a:gridCol w="1080152">
                  <a:extLst>
                    <a:ext uri="{9D8B030D-6E8A-4147-A177-3AD203B41FA5}">
                      <a16:colId xmlns:a16="http://schemas.microsoft.com/office/drawing/2014/main" xmlns="" val="4092509731"/>
                    </a:ext>
                  </a:extLst>
                </a:gridCol>
              </a:tblGrid>
              <a:tr h="199668">
                <a:tc>
                  <a:txBody>
                    <a:bodyPr/>
                    <a:lstStyle/>
                    <a:p>
                      <a:pPr algn="l" fontAlgn="b"/>
                      <a:r>
                        <a:rPr lang="en-AU" sz="1200" b="1" i="0" u="none" strike="noStrike">
                          <a:solidFill>
                            <a:srgbClr val="FFFFFF"/>
                          </a:solidFill>
                          <a:effectLst/>
                          <a:latin typeface="Arial Nova Light" panose="020B0304020202020204" pitchFamily="34" charset="0"/>
                        </a:rPr>
                        <a:t>Fund Name</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1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3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6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1 Yr (% p.a.)</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extLst>
                  <a:ext uri="{0D108BD9-81ED-4DB2-BD59-A6C34878D82A}">
                    <a16:rowId xmlns:a16="http://schemas.microsoft.com/office/drawing/2014/main" xmlns="" val="1942301440"/>
                  </a:ext>
                </a:extLst>
              </a:tr>
              <a:tr h="199668">
                <a:tc>
                  <a:txBody>
                    <a:bodyPr/>
                    <a:lstStyle/>
                    <a:p>
                      <a:pPr algn="l" fontAlgn="ctr"/>
                      <a:r>
                        <a:rPr lang="en-AU" sz="1100" b="0" i="0" u="none" strike="noStrike">
                          <a:solidFill>
                            <a:srgbClr val="000000"/>
                          </a:solidFill>
                          <a:effectLst/>
                          <a:latin typeface="+mn-lt"/>
                        </a:rPr>
                        <a:t>OC Premium Small Companies Fund</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1.08</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4.1</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13.63</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0.97</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xmlns="" val="1595063935"/>
                  </a:ext>
                </a:extLst>
              </a:tr>
              <a:tr h="199668">
                <a:tc>
                  <a:txBody>
                    <a:bodyPr/>
                    <a:lstStyle/>
                    <a:p>
                      <a:pPr algn="l" fontAlgn="ctr"/>
                      <a:r>
                        <a:rPr lang="en-AU" sz="1100" b="0" i="0" u="none" strike="noStrike">
                          <a:solidFill>
                            <a:srgbClr val="000000"/>
                          </a:solidFill>
                          <a:effectLst/>
                          <a:latin typeface="+mn-lt"/>
                        </a:rPr>
                        <a:t>S&amp;P/ASX Small Ordinaries (Accum)</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0.92</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3.75</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16.81</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1.92</a:t>
                      </a:r>
                    </a:p>
                  </a:txBody>
                  <a:tcPr marL="9525" marR="9525" marT="9525" marB="0"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xmlns="" val="1351554153"/>
                  </a:ext>
                </a:extLst>
              </a:tr>
              <a:tr h="199668">
                <a:tc>
                  <a:txBody>
                    <a:bodyPr/>
                    <a:lstStyle/>
                    <a:p>
                      <a:pPr marL="0" algn="l" defTabSz="914400" rtl="0" eaLnBrk="1" fontAlgn="ctr" latinLnBrk="0" hangingPunct="1"/>
                      <a:r>
                        <a:rPr lang="en-AU" sz="1100" b="1" i="0" u="none" strike="noStrike" kern="1200">
                          <a:solidFill>
                            <a:srgbClr val="000000"/>
                          </a:solidFill>
                          <a:effectLst/>
                          <a:latin typeface="+mn-lt"/>
                          <a:ea typeface="+mn-ea"/>
                          <a:cs typeface="+mn-cs"/>
                        </a:rPr>
                        <a:t>Out/underperformance</a:t>
                      </a:r>
                    </a:p>
                  </a:txBody>
                  <a:tcPr marL="9525" marR="9525" marT="9525" marB="0" anchor="b">
                    <a:lnL>
                      <a:noFill/>
                    </a:lnL>
                    <a:lnR>
                      <a:noFill/>
                    </a:lnR>
                    <a:lnT>
                      <a:noFill/>
                    </a:lnT>
                    <a:lnB>
                      <a:noFill/>
                    </a:lnB>
                    <a:solidFill>
                      <a:srgbClr val="BEBEBE"/>
                    </a:solidFill>
                  </a:tcPr>
                </a:tc>
                <a:tc>
                  <a:txBody>
                    <a:bodyPr/>
                    <a:lstStyle/>
                    <a:p>
                      <a:pPr algn="ctr" fontAlgn="b"/>
                      <a:r>
                        <a:rPr lang="en-AU" sz="1100" b="1" i="0" u="none" strike="noStrike">
                          <a:solidFill>
                            <a:srgbClr val="000000"/>
                          </a:solidFill>
                          <a:effectLst/>
                          <a:latin typeface="+mn-lt"/>
                        </a:rPr>
                        <a:t>0.16</a:t>
                      </a:r>
                    </a:p>
                  </a:txBody>
                  <a:tcPr marL="9525" marR="9525" marT="9525" marB="0" anchor="b">
                    <a:lnL>
                      <a:noFill/>
                    </a:lnL>
                    <a:lnR>
                      <a:noFill/>
                    </a:lnR>
                    <a:lnT>
                      <a:noFill/>
                    </a:lnT>
                    <a:lnB>
                      <a:noFill/>
                    </a:lnB>
                    <a:solidFill>
                      <a:srgbClr val="BEBEBE"/>
                    </a:solidFill>
                  </a:tcPr>
                </a:tc>
                <a:tc>
                  <a:txBody>
                    <a:bodyPr/>
                    <a:lstStyle/>
                    <a:p>
                      <a:pPr algn="ctr" fontAlgn="b"/>
                      <a:r>
                        <a:rPr lang="en-AU" sz="1100" b="1" i="0" u="none" strike="noStrike">
                          <a:solidFill>
                            <a:srgbClr val="000000"/>
                          </a:solidFill>
                          <a:effectLst/>
                          <a:latin typeface="+mn-lt"/>
                        </a:rPr>
                        <a:t>0.35</a:t>
                      </a:r>
                    </a:p>
                  </a:txBody>
                  <a:tcPr marL="9525" marR="9525" marT="9525" marB="0" anchor="b">
                    <a:lnL>
                      <a:noFill/>
                    </a:lnL>
                    <a:lnR>
                      <a:noFill/>
                    </a:lnR>
                    <a:lnT>
                      <a:noFill/>
                    </a:lnT>
                    <a:lnB>
                      <a:noFill/>
                    </a:lnB>
                    <a:solidFill>
                      <a:srgbClr val="BEBEBE"/>
                    </a:solidFill>
                  </a:tcPr>
                </a:tc>
                <a:tc>
                  <a:txBody>
                    <a:bodyPr/>
                    <a:lstStyle/>
                    <a:p>
                      <a:pPr algn="ctr" fontAlgn="b"/>
                      <a:r>
                        <a:rPr lang="en-AU" sz="1100" b="1" i="0" u="none" strike="noStrike">
                          <a:solidFill>
                            <a:srgbClr val="000000"/>
                          </a:solidFill>
                          <a:effectLst/>
                          <a:latin typeface="+mn-lt"/>
                        </a:rPr>
                        <a:t>-3.18</a:t>
                      </a:r>
                    </a:p>
                  </a:txBody>
                  <a:tcPr marL="9525" marR="9525" marT="9525" marB="0" anchor="b">
                    <a:lnL>
                      <a:noFill/>
                    </a:lnL>
                    <a:lnR>
                      <a:noFill/>
                    </a:lnR>
                    <a:lnT>
                      <a:noFill/>
                    </a:lnT>
                    <a:lnB>
                      <a:noFill/>
                    </a:lnB>
                    <a:solidFill>
                      <a:srgbClr val="BEBEBE"/>
                    </a:solidFill>
                  </a:tcPr>
                </a:tc>
                <a:tc>
                  <a:txBody>
                    <a:bodyPr/>
                    <a:lstStyle/>
                    <a:p>
                      <a:pPr algn="ctr" fontAlgn="b"/>
                      <a:r>
                        <a:rPr lang="en-AU" sz="1100" b="1" i="0" u="none" strike="noStrike">
                          <a:solidFill>
                            <a:srgbClr val="000000"/>
                          </a:solidFill>
                          <a:effectLst/>
                          <a:latin typeface="+mn-lt"/>
                        </a:rPr>
                        <a:t>-0.95</a:t>
                      </a:r>
                    </a:p>
                  </a:txBody>
                  <a:tcPr marL="9525" marR="9525" marT="9525" marB="0" anchor="b">
                    <a:lnL>
                      <a:noFill/>
                    </a:lnL>
                    <a:lnR>
                      <a:noFill/>
                    </a:lnR>
                    <a:lnT>
                      <a:noFill/>
                    </a:lnT>
                    <a:lnB>
                      <a:noFill/>
                    </a:lnB>
                    <a:solidFill>
                      <a:srgbClr val="BEBEBE"/>
                    </a:solidFill>
                  </a:tcPr>
                </a:tc>
                <a:extLst>
                  <a:ext uri="{0D108BD9-81ED-4DB2-BD59-A6C34878D82A}">
                    <a16:rowId xmlns:a16="http://schemas.microsoft.com/office/drawing/2014/main" xmlns="" val="268022751"/>
                  </a:ext>
                </a:extLst>
              </a:tr>
            </a:tbl>
          </a:graphicData>
        </a:graphic>
      </p:graphicFrame>
    </p:spTree>
    <p:extLst>
      <p:ext uri="{BB962C8B-B14F-4D97-AF65-F5344CB8AC3E}">
        <p14:creationId xmlns:p14="http://schemas.microsoft.com/office/powerpoint/2010/main" val="2204886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xmlns="" id="{BDC430F9-2BB8-4315-AEAC-CBED0B8C33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67208" y="220153"/>
            <a:ext cx="1285299" cy="612120"/>
          </a:xfrm>
          <a:prstGeom prst="rect">
            <a:avLst/>
          </a:prstGeom>
        </p:spPr>
      </p:pic>
      <p:sp>
        <p:nvSpPr>
          <p:cNvPr id="15" name="Rectangle 14">
            <a:extLst>
              <a:ext uri="{FF2B5EF4-FFF2-40B4-BE49-F238E27FC236}">
                <a16:creationId xmlns:a16="http://schemas.microsoft.com/office/drawing/2014/main" xmlns="" id="{5C237BF5-B0EC-4E6A-9C51-B58821A0F28D}"/>
              </a:ext>
            </a:extLst>
          </p:cNvPr>
          <p:cNvSpPr/>
          <p:nvPr/>
        </p:nvSpPr>
        <p:spPr>
          <a:xfrm>
            <a:off x="2" y="2359500"/>
            <a:ext cx="12191999" cy="2139000"/>
          </a:xfrm>
          <a:prstGeom prst="rect">
            <a:avLst/>
          </a:prstGeom>
          <a:solidFill>
            <a:srgbClr val="E29C00"/>
          </a:solidFill>
          <a:ln w="762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
        <p:nvSpPr>
          <p:cNvPr id="16" name="TextBox 15">
            <a:extLst>
              <a:ext uri="{FF2B5EF4-FFF2-40B4-BE49-F238E27FC236}">
                <a16:creationId xmlns:a16="http://schemas.microsoft.com/office/drawing/2014/main" xmlns="" id="{FE852A9F-5E27-41E2-88A7-60D2114F131F}"/>
              </a:ext>
            </a:extLst>
          </p:cNvPr>
          <p:cNvSpPr txBox="1"/>
          <p:nvPr/>
        </p:nvSpPr>
        <p:spPr>
          <a:xfrm>
            <a:off x="2432705" y="2846829"/>
            <a:ext cx="8050852" cy="630942"/>
          </a:xfrm>
          <a:prstGeom prst="rect">
            <a:avLst/>
          </a:prstGeom>
          <a:noFill/>
        </p:spPr>
        <p:txBody>
          <a:bodyPr wrap="square" rtlCol="0">
            <a:spAutoFit/>
          </a:bodyPr>
          <a:lstStyle/>
          <a:p>
            <a:pPr>
              <a:defRPr/>
            </a:pPr>
            <a:r>
              <a:rPr lang="en-US" sz="3500" b="1">
                <a:solidFill>
                  <a:schemeClr val="bg1"/>
                </a:solidFill>
                <a:latin typeface="Segoe UI" panose="020B0502040204020203" pitchFamily="34" charset="0"/>
                <a:cs typeface="Segoe UI" panose="020B0502040204020203" pitchFamily="34" charset="0"/>
              </a:rPr>
              <a:t>International Shares </a:t>
            </a:r>
            <a:endParaRPr lang="en-US" sz="2667">
              <a:solidFill>
                <a:srgbClr val="FFFFFF"/>
              </a:solidFill>
              <a:latin typeface="Montserrat SemiBold" panose="00000700000000000000" pitchFamily="50" charset="0"/>
              <a:ea typeface="Roboto" panose="02000000000000000000" pitchFamily="2" charset="0"/>
            </a:endParaRPr>
          </a:p>
        </p:txBody>
      </p:sp>
      <p:sp>
        <p:nvSpPr>
          <p:cNvPr id="17" name="Rectangle 16">
            <a:extLst>
              <a:ext uri="{FF2B5EF4-FFF2-40B4-BE49-F238E27FC236}">
                <a16:creationId xmlns:a16="http://schemas.microsoft.com/office/drawing/2014/main" xmlns="" id="{CB3C399E-96AE-489C-994A-02DD6F622B3A}"/>
              </a:ext>
            </a:extLst>
          </p:cNvPr>
          <p:cNvSpPr/>
          <p:nvPr/>
        </p:nvSpPr>
        <p:spPr>
          <a:xfrm>
            <a:off x="1413308" y="2359500"/>
            <a:ext cx="603565"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
        <p:nvSpPr>
          <p:cNvPr id="19" name="Rectangle 18">
            <a:extLst>
              <a:ext uri="{FF2B5EF4-FFF2-40B4-BE49-F238E27FC236}">
                <a16:creationId xmlns:a16="http://schemas.microsoft.com/office/drawing/2014/main" xmlns="" id="{38BA68A2-04EA-4DB9-BBAF-30C27EA29486}"/>
              </a:ext>
            </a:extLst>
          </p:cNvPr>
          <p:cNvSpPr/>
          <p:nvPr/>
        </p:nvSpPr>
        <p:spPr>
          <a:xfrm>
            <a:off x="633117" y="2359500"/>
            <a:ext cx="364359"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
        <p:nvSpPr>
          <p:cNvPr id="20" name="Rectangle 19">
            <a:extLst>
              <a:ext uri="{FF2B5EF4-FFF2-40B4-BE49-F238E27FC236}">
                <a16:creationId xmlns:a16="http://schemas.microsoft.com/office/drawing/2014/main" xmlns="" id="{86C7DE97-1232-480C-95C4-906B55B595A5}"/>
              </a:ext>
            </a:extLst>
          </p:cNvPr>
          <p:cNvSpPr/>
          <p:nvPr/>
        </p:nvSpPr>
        <p:spPr>
          <a:xfrm>
            <a:off x="0" y="2359500"/>
            <a:ext cx="217283"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Tree>
    <p:extLst>
      <p:ext uri="{BB962C8B-B14F-4D97-AF65-F5344CB8AC3E}">
        <p14:creationId xmlns:p14="http://schemas.microsoft.com/office/powerpoint/2010/main" val="12362858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5" y="620688"/>
            <a:ext cx="10729193" cy="523220"/>
          </a:xfrm>
        </p:spPr>
        <p:txBody>
          <a:bodyPr>
            <a:noAutofit/>
          </a:bodyPr>
          <a:lstStyle/>
          <a:p>
            <a:pPr>
              <a:lnSpc>
                <a:spcPts val="3300"/>
              </a:lnSpc>
              <a:spcBef>
                <a:spcPts val="1200"/>
              </a:spcBef>
              <a:spcAft>
                <a:spcPts val="1200"/>
              </a:spcAft>
            </a:pPr>
            <a:r>
              <a:rPr lang="en-AU" sz="2400">
                <a:solidFill>
                  <a:srgbClr val="005C6A"/>
                </a:solidFill>
              </a:rPr>
              <a:t>International Shares</a:t>
            </a:r>
            <a:r>
              <a:rPr lang="en-AU" sz="2400">
                <a:solidFill>
                  <a:srgbClr val="005C6A"/>
                </a:solidFill>
                <a:latin typeface="Segoe UI" panose="020B0502040204020203" pitchFamily="34" charset="0"/>
                <a:cs typeface="Segoe UI" panose="020B0502040204020203" pitchFamily="34" charset="0"/>
              </a:rPr>
              <a:t> </a:t>
            </a:r>
            <a:r>
              <a:rPr lang="en-AU" sz="2400" b="0">
                <a:solidFill>
                  <a:schemeClr val="bg1">
                    <a:lumMod val="65000"/>
                  </a:schemeClr>
                </a:solidFill>
              </a:rPr>
              <a:t>Antipodes Global Fund</a:t>
            </a:r>
          </a:p>
          <a:p>
            <a:pPr>
              <a:lnSpc>
                <a:spcPts val="3300"/>
              </a:lnSpc>
              <a:spcBef>
                <a:spcPts val="1200"/>
              </a:spcBef>
              <a:spcAft>
                <a:spcPts val="1200"/>
              </a:spcAft>
            </a:pPr>
            <a:endParaRPr lang="en-AU" sz="2400" b="0">
              <a:solidFill>
                <a:schemeClr val="bg1">
                  <a:lumMod val="65000"/>
                </a:schemeClr>
              </a:solidFill>
              <a:highlight>
                <a:srgbClr val="FFFF00"/>
              </a:highlight>
              <a:latin typeface="Segoe UI" panose="020B0502040204020203" pitchFamily="34" charset="0"/>
              <a:cs typeface="Segoe UI" panose="020B0502040204020203" pitchFamily="34" charset="0"/>
            </a:endParaRPr>
          </a:p>
        </p:txBody>
      </p:sp>
      <p:sp>
        <p:nvSpPr>
          <p:cNvPr id="2" name="Rectangle 1">
            <a:extLst>
              <a:ext uri="{FF2B5EF4-FFF2-40B4-BE49-F238E27FC236}">
                <a16:creationId xmlns:a16="http://schemas.microsoft.com/office/drawing/2014/main" xmlns="" id="{942DA864-2B1E-41FB-A055-825670A17A06}"/>
              </a:ext>
            </a:extLst>
          </p:cNvPr>
          <p:cNvSpPr/>
          <p:nvPr/>
        </p:nvSpPr>
        <p:spPr>
          <a:xfrm>
            <a:off x="982900" y="2149866"/>
            <a:ext cx="9840421" cy="1149033"/>
          </a:xfrm>
          <a:prstGeom prst="rect">
            <a:avLst/>
          </a:prstGeom>
        </p:spPr>
        <p:txBody>
          <a:bodyPr wrap="square" anchor="t">
            <a:spAutoFit/>
          </a:bodyPr>
          <a:lstStyle/>
          <a:p>
            <a:pPr marL="342900" lvl="0" indent="-342900">
              <a:lnSpc>
                <a:spcPct val="150000"/>
              </a:lnSpc>
              <a:spcAft>
                <a:spcPts val="0"/>
              </a:spcAft>
              <a:buFont typeface="Symbol" panose="05050102010706020507" pitchFamily="18" charset="2"/>
              <a:buChar char=""/>
            </a:pPr>
            <a:endParaRPr lang="en-AU" sz="1600">
              <a:solidFill>
                <a:srgbClr val="6F6F6F"/>
              </a:solidFill>
              <a:highlight>
                <a:srgbClr val="FFFF00"/>
              </a:highlight>
              <a:latin typeface="Arial Nova Light" panose="020B0304020202020204" pitchFamily="34" charset="0"/>
              <a:cs typeface="Arial" panose="020B0604020202020204" pitchFamily="34" charset="0"/>
            </a:endParaRPr>
          </a:p>
          <a:p>
            <a:pPr marL="285750" lvl="1" indent="-285750">
              <a:spcBef>
                <a:spcPts val="600"/>
              </a:spcBef>
              <a:spcAft>
                <a:spcPts val="800"/>
              </a:spcAft>
              <a:buClr>
                <a:schemeClr val="tx1"/>
              </a:buClr>
              <a:buFont typeface="Arial" panose="020B0604020202020204" pitchFamily="34" charset="0"/>
              <a:buChar char="•"/>
            </a:pPr>
            <a:endParaRPr lang="en-AU" sz="1400">
              <a:latin typeface="Arial Nova Light" panose="020B0304020202020204" pitchFamily="34" charset="0"/>
            </a:endParaRPr>
          </a:p>
          <a:p>
            <a:pPr marL="0" lvl="1">
              <a:spcBef>
                <a:spcPts val="600"/>
              </a:spcBef>
              <a:spcAft>
                <a:spcPts val="800"/>
              </a:spcAft>
              <a:buClr>
                <a:schemeClr val="tx1"/>
              </a:buClr>
            </a:pPr>
            <a:endParaRPr lang="en-AU" sz="1400">
              <a:latin typeface="Arial Nova Light" panose="020B0304020202020204" pitchFamily="34" charset="0"/>
            </a:endParaRPr>
          </a:p>
        </p:txBody>
      </p:sp>
      <p:graphicFrame>
        <p:nvGraphicFramePr>
          <p:cNvPr id="6" name="Table 5">
            <a:extLst>
              <a:ext uri="{FF2B5EF4-FFF2-40B4-BE49-F238E27FC236}">
                <a16:creationId xmlns:a16="http://schemas.microsoft.com/office/drawing/2014/main" xmlns="" id="{AD0FF2F3-8D13-45A8-81A4-D3AC0EDD0554}"/>
              </a:ext>
            </a:extLst>
          </p:cNvPr>
          <p:cNvGraphicFramePr>
            <a:graphicFrameLocks noGrp="1"/>
          </p:cNvGraphicFramePr>
          <p:nvPr/>
        </p:nvGraphicFramePr>
        <p:xfrm>
          <a:off x="1044050" y="1247551"/>
          <a:ext cx="9218537" cy="798672"/>
        </p:xfrm>
        <a:graphic>
          <a:graphicData uri="http://schemas.openxmlformats.org/drawingml/2006/table">
            <a:tbl>
              <a:tblPr firstRow="1" firstCol="1" bandRow="1"/>
              <a:tblGrid>
                <a:gridCol w="4897929">
                  <a:extLst>
                    <a:ext uri="{9D8B030D-6E8A-4147-A177-3AD203B41FA5}">
                      <a16:colId xmlns:a16="http://schemas.microsoft.com/office/drawing/2014/main" xmlns="" val="1887276660"/>
                    </a:ext>
                  </a:extLst>
                </a:gridCol>
                <a:gridCol w="1080152">
                  <a:extLst>
                    <a:ext uri="{9D8B030D-6E8A-4147-A177-3AD203B41FA5}">
                      <a16:colId xmlns:a16="http://schemas.microsoft.com/office/drawing/2014/main" xmlns="" val="3085514899"/>
                    </a:ext>
                  </a:extLst>
                </a:gridCol>
                <a:gridCol w="1080152">
                  <a:extLst>
                    <a:ext uri="{9D8B030D-6E8A-4147-A177-3AD203B41FA5}">
                      <a16:colId xmlns:a16="http://schemas.microsoft.com/office/drawing/2014/main" xmlns="" val="2972070130"/>
                    </a:ext>
                  </a:extLst>
                </a:gridCol>
                <a:gridCol w="1080152">
                  <a:extLst>
                    <a:ext uri="{9D8B030D-6E8A-4147-A177-3AD203B41FA5}">
                      <a16:colId xmlns:a16="http://schemas.microsoft.com/office/drawing/2014/main" xmlns="" val="1606116313"/>
                    </a:ext>
                  </a:extLst>
                </a:gridCol>
                <a:gridCol w="1080152">
                  <a:extLst>
                    <a:ext uri="{9D8B030D-6E8A-4147-A177-3AD203B41FA5}">
                      <a16:colId xmlns:a16="http://schemas.microsoft.com/office/drawing/2014/main" xmlns="" val="4092509731"/>
                    </a:ext>
                  </a:extLst>
                </a:gridCol>
              </a:tblGrid>
              <a:tr h="199668">
                <a:tc>
                  <a:txBody>
                    <a:bodyPr/>
                    <a:lstStyle/>
                    <a:p>
                      <a:pPr algn="l" fontAlgn="b"/>
                      <a:r>
                        <a:rPr lang="en-AU" sz="1200" b="1" i="0" u="none" strike="noStrike">
                          <a:solidFill>
                            <a:srgbClr val="FFFFFF"/>
                          </a:solidFill>
                          <a:effectLst/>
                          <a:latin typeface="Arial Nova Light" panose="020B0304020202020204" pitchFamily="34" charset="0"/>
                        </a:rPr>
                        <a:t>Fund Name</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1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3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6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1 Yr (% p.a.)</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extLst>
                  <a:ext uri="{0D108BD9-81ED-4DB2-BD59-A6C34878D82A}">
                    <a16:rowId xmlns:a16="http://schemas.microsoft.com/office/drawing/2014/main" xmlns="" val="1942301440"/>
                  </a:ext>
                </a:extLst>
              </a:tr>
              <a:tr h="199668">
                <a:tc>
                  <a:txBody>
                    <a:bodyPr/>
                    <a:lstStyle/>
                    <a:p>
                      <a:pPr algn="l" fontAlgn="ctr"/>
                      <a:r>
                        <a:rPr lang="en-AU" sz="1100" b="0" i="0" u="none" strike="noStrike">
                          <a:solidFill>
                            <a:srgbClr val="000000"/>
                          </a:solidFill>
                          <a:effectLst/>
                          <a:latin typeface="+mn-lt"/>
                        </a:rPr>
                        <a:t>Antipodes Global Fund</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4.56</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4.01</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6.07</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2.64</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xmlns="" val="1595063935"/>
                  </a:ext>
                </a:extLst>
              </a:tr>
              <a:tr h="199668">
                <a:tc>
                  <a:txBody>
                    <a:bodyPr/>
                    <a:lstStyle/>
                    <a:p>
                      <a:pPr algn="l" fontAlgn="ctr"/>
                      <a:r>
                        <a:rPr lang="en-AU" sz="1100" b="0" i="0" u="none" strike="noStrike">
                          <a:solidFill>
                            <a:srgbClr val="000000"/>
                          </a:solidFill>
                          <a:effectLst/>
                          <a:latin typeface="+mn-lt"/>
                        </a:rPr>
                        <a:t>MSCI World ex Aust $A</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5.27</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5.19</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17.29</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11.95</a:t>
                      </a:r>
                    </a:p>
                  </a:txBody>
                  <a:tcPr marL="9525" marR="9525" marT="9525" marB="0"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xmlns="" val="1351554153"/>
                  </a:ext>
                </a:extLst>
              </a:tr>
              <a:tr h="199668">
                <a:tc>
                  <a:txBody>
                    <a:bodyPr/>
                    <a:lstStyle/>
                    <a:p>
                      <a:pPr algn="l" fontAlgn="t"/>
                      <a:r>
                        <a:rPr lang="en-AU" sz="1100" b="1" i="0" u="none" strike="noStrike">
                          <a:solidFill>
                            <a:srgbClr val="000000"/>
                          </a:solidFill>
                          <a:effectLst/>
                          <a:latin typeface="+mn-lt"/>
                        </a:rPr>
                        <a:t>Out/underperformance</a:t>
                      </a:r>
                    </a:p>
                  </a:txBody>
                  <a:tcPr marL="9525" marR="9525" marT="9525" marB="0">
                    <a:lnL>
                      <a:noFill/>
                    </a:lnL>
                    <a:lnR>
                      <a:noFill/>
                    </a:lnR>
                    <a:lnT>
                      <a:noFill/>
                    </a:lnT>
                    <a:lnB>
                      <a:noFill/>
                    </a:lnB>
                    <a:solidFill>
                      <a:srgbClr val="BEBEBE"/>
                    </a:solidFill>
                  </a:tcPr>
                </a:tc>
                <a:tc>
                  <a:txBody>
                    <a:bodyPr/>
                    <a:lstStyle/>
                    <a:p>
                      <a:pPr algn="ctr" fontAlgn="b"/>
                      <a:r>
                        <a:rPr lang="en-AU" sz="1100" b="1" i="0" u="none" strike="noStrike">
                          <a:solidFill>
                            <a:srgbClr val="000000"/>
                          </a:solidFill>
                          <a:effectLst/>
                          <a:latin typeface="+mn-lt"/>
                        </a:rPr>
                        <a:t>-0.71</a:t>
                      </a:r>
                    </a:p>
                  </a:txBody>
                  <a:tcPr marL="9525" marR="9525" marT="9525" marB="0" anchor="b">
                    <a:lnL>
                      <a:noFill/>
                    </a:lnL>
                    <a:lnR>
                      <a:noFill/>
                    </a:lnR>
                    <a:lnT>
                      <a:noFill/>
                    </a:lnT>
                    <a:lnB>
                      <a:noFill/>
                    </a:lnB>
                    <a:solidFill>
                      <a:srgbClr val="BEBEBE"/>
                    </a:solidFill>
                  </a:tcPr>
                </a:tc>
                <a:tc>
                  <a:txBody>
                    <a:bodyPr/>
                    <a:lstStyle/>
                    <a:p>
                      <a:pPr algn="ctr" fontAlgn="b"/>
                      <a:r>
                        <a:rPr lang="en-AU" sz="1100" b="1" i="0" u="none" strike="noStrike">
                          <a:solidFill>
                            <a:srgbClr val="000000"/>
                          </a:solidFill>
                          <a:effectLst/>
                          <a:latin typeface="+mn-lt"/>
                        </a:rPr>
                        <a:t>-1.18</a:t>
                      </a:r>
                    </a:p>
                  </a:txBody>
                  <a:tcPr marL="9525" marR="9525" marT="9525" marB="0" anchor="b">
                    <a:lnL>
                      <a:noFill/>
                    </a:lnL>
                    <a:lnR>
                      <a:noFill/>
                    </a:lnR>
                    <a:lnT>
                      <a:noFill/>
                    </a:lnT>
                    <a:lnB>
                      <a:noFill/>
                    </a:lnB>
                    <a:solidFill>
                      <a:srgbClr val="BEBEBE"/>
                    </a:solidFill>
                  </a:tcPr>
                </a:tc>
                <a:tc>
                  <a:txBody>
                    <a:bodyPr/>
                    <a:lstStyle/>
                    <a:p>
                      <a:pPr algn="ctr" fontAlgn="b"/>
                      <a:r>
                        <a:rPr lang="en-AU" sz="1100" b="1" i="0" u="none" strike="noStrike">
                          <a:solidFill>
                            <a:srgbClr val="000000"/>
                          </a:solidFill>
                          <a:effectLst/>
                          <a:latin typeface="+mn-lt"/>
                        </a:rPr>
                        <a:t>-11.22</a:t>
                      </a:r>
                    </a:p>
                  </a:txBody>
                  <a:tcPr marL="9525" marR="9525" marT="9525" marB="0" anchor="b">
                    <a:lnL>
                      <a:noFill/>
                    </a:lnL>
                    <a:lnR>
                      <a:noFill/>
                    </a:lnR>
                    <a:lnT>
                      <a:noFill/>
                    </a:lnT>
                    <a:lnB>
                      <a:noFill/>
                    </a:lnB>
                    <a:solidFill>
                      <a:srgbClr val="BEBEBE"/>
                    </a:solidFill>
                  </a:tcPr>
                </a:tc>
                <a:tc>
                  <a:txBody>
                    <a:bodyPr/>
                    <a:lstStyle/>
                    <a:p>
                      <a:pPr algn="ctr" fontAlgn="b"/>
                      <a:r>
                        <a:rPr lang="en-AU" sz="1100" b="1" i="0" u="none" strike="noStrike">
                          <a:solidFill>
                            <a:srgbClr val="000000"/>
                          </a:solidFill>
                          <a:effectLst/>
                          <a:latin typeface="+mn-lt"/>
                        </a:rPr>
                        <a:t>-9.31</a:t>
                      </a:r>
                    </a:p>
                  </a:txBody>
                  <a:tcPr marL="9525" marR="9525" marT="9525" marB="0" anchor="b">
                    <a:lnL>
                      <a:noFill/>
                    </a:lnL>
                    <a:lnR>
                      <a:noFill/>
                    </a:lnR>
                    <a:lnT>
                      <a:noFill/>
                    </a:lnT>
                    <a:lnB>
                      <a:noFill/>
                    </a:lnB>
                    <a:solidFill>
                      <a:srgbClr val="BEBEBE"/>
                    </a:solidFill>
                  </a:tcPr>
                </a:tc>
                <a:extLst>
                  <a:ext uri="{0D108BD9-81ED-4DB2-BD59-A6C34878D82A}">
                    <a16:rowId xmlns:a16="http://schemas.microsoft.com/office/drawing/2014/main" xmlns="" val="268022751"/>
                  </a:ext>
                </a:extLst>
              </a:tr>
            </a:tbl>
          </a:graphicData>
        </a:graphic>
      </p:graphicFrame>
      <p:sp>
        <p:nvSpPr>
          <p:cNvPr id="5" name="Rectangle 4">
            <a:extLst>
              <a:ext uri="{FF2B5EF4-FFF2-40B4-BE49-F238E27FC236}">
                <a16:creationId xmlns:a16="http://schemas.microsoft.com/office/drawing/2014/main" xmlns="" id="{4080BBF3-4572-406C-95C6-C729557BB0B7}"/>
              </a:ext>
            </a:extLst>
          </p:cNvPr>
          <p:cNvSpPr/>
          <p:nvPr/>
        </p:nvSpPr>
        <p:spPr>
          <a:xfrm>
            <a:off x="736000" y="1686350"/>
            <a:ext cx="5649711" cy="4652556"/>
          </a:xfrm>
          <a:prstGeom prst="rect">
            <a:avLst/>
          </a:prstGeom>
        </p:spPr>
        <p:txBody>
          <a:bodyPr wrap="square" anchor="t">
            <a:spAutoFit/>
          </a:bodyPr>
          <a:lstStyle/>
          <a:p>
            <a:pPr marL="0" lvl="1">
              <a:spcBef>
                <a:spcPts val="600"/>
              </a:spcBef>
              <a:spcAft>
                <a:spcPts val="800"/>
              </a:spcAft>
              <a:buClr>
                <a:schemeClr val="tx1"/>
              </a:buClr>
            </a:pPr>
            <a:endParaRPr lang="en-AU" sz="1600">
              <a:solidFill>
                <a:srgbClr val="6F6F6F"/>
              </a:solidFill>
              <a:latin typeface="Arial Nova Light" panose="020B0304020202020204" pitchFamily="34" charset="0"/>
              <a:cs typeface="Arial" panose="020B0604020202020204" pitchFamily="34" charset="0"/>
            </a:endParaRPr>
          </a:p>
          <a:p>
            <a:pPr marL="285750" lvl="1" indent="-285750">
              <a:spcBef>
                <a:spcPts val="600"/>
              </a:spcBef>
              <a:spcAft>
                <a:spcPts val="800"/>
              </a:spcAft>
              <a:buClr>
                <a:schemeClr val="bg1">
                  <a:lumMod val="50000"/>
                </a:schemeClr>
              </a:buClr>
              <a:buFont typeface="Arial" panose="020B0604020202020204" pitchFamily="34" charset="0"/>
              <a:buChar char="•"/>
            </a:pPr>
            <a:r>
              <a:rPr lang="en-AU" sz="1600">
                <a:solidFill>
                  <a:srgbClr val="6F6F6F"/>
                </a:solidFill>
                <a:latin typeface="Arial Nova Light" panose="020B0304020202020204" pitchFamily="34" charset="0"/>
                <a:cs typeface="Arial"/>
              </a:rPr>
              <a:t>The Fund has had a poor start to the year, underperformance was mainly driven by an underweight to the US. Short positioning has also a significant drag. </a:t>
            </a:r>
          </a:p>
          <a:p>
            <a:pPr marL="285750" lvl="1" indent="-285750">
              <a:spcBef>
                <a:spcPts val="600"/>
              </a:spcBef>
              <a:spcAft>
                <a:spcPts val="800"/>
              </a:spcAft>
              <a:buClr>
                <a:schemeClr val="bg1">
                  <a:lumMod val="50000"/>
                </a:schemeClr>
              </a:buClr>
              <a:buFont typeface="Arial" panose="020B0604020202020204" pitchFamily="34" charset="0"/>
              <a:buChar char="•"/>
            </a:pPr>
            <a:r>
              <a:rPr lang="en-AU" sz="1600">
                <a:solidFill>
                  <a:srgbClr val="6F6F6F"/>
                </a:solidFill>
                <a:latin typeface="Arial Nova Light" panose="020B0304020202020204" pitchFamily="34" charset="0"/>
                <a:cs typeface="Arial"/>
              </a:rPr>
              <a:t>Over the past year, positioning in Chinese stocks were a drag on performance. The investment case in the Chinese internet stocks (Baidu, JD.com) didn't play out as expected. </a:t>
            </a:r>
          </a:p>
          <a:p>
            <a:pPr marL="285750" lvl="1" indent="-285750">
              <a:spcBef>
                <a:spcPts val="600"/>
              </a:spcBef>
              <a:spcAft>
                <a:spcPts val="800"/>
              </a:spcAft>
              <a:buClr>
                <a:schemeClr val="bg1">
                  <a:lumMod val="50000"/>
                </a:schemeClr>
              </a:buClr>
              <a:buFont typeface="Arial" panose="020B0604020202020204" pitchFamily="34" charset="0"/>
              <a:buChar char="•"/>
            </a:pPr>
            <a:r>
              <a:rPr lang="en-AU" sz="1600">
                <a:solidFill>
                  <a:srgbClr val="6F6F6F"/>
                </a:solidFill>
                <a:latin typeface="Arial Nova Light" panose="020B0304020202020204" pitchFamily="34" charset="0"/>
                <a:cs typeface="Arial"/>
              </a:rPr>
              <a:t>Positioning in cyclical stocks also hurt over the past year, Antipodes were too early on some of these stocks (e.g. GE).  </a:t>
            </a:r>
          </a:p>
          <a:p>
            <a:pPr marL="285750" lvl="1" indent="-285750">
              <a:spcBef>
                <a:spcPts val="600"/>
              </a:spcBef>
              <a:spcAft>
                <a:spcPts val="800"/>
              </a:spcAft>
              <a:buClr>
                <a:schemeClr val="bg1">
                  <a:lumMod val="50000"/>
                </a:schemeClr>
              </a:buClr>
              <a:buFont typeface="Arial" panose="020B0604020202020204" pitchFamily="34" charset="0"/>
              <a:buChar char="•"/>
            </a:pPr>
            <a:r>
              <a:rPr lang="en-AU" sz="1600">
                <a:solidFill>
                  <a:srgbClr val="6F6F6F"/>
                </a:solidFill>
                <a:latin typeface="Arial Nova Light" panose="020B0304020202020204" pitchFamily="34" charset="0"/>
                <a:cs typeface="Arial"/>
              </a:rPr>
              <a:t>Underperformance has been in strong up market not down markets, so not outside our expectations. Running at 90% long with 25% short so relatively low net exposure</a:t>
            </a:r>
            <a:br>
              <a:rPr lang="en-AU" sz="1600">
                <a:solidFill>
                  <a:srgbClr val="6F6F6F"/>
                </a:solidFill>
                <a:latin typeface="Arial Nova Light" panose="020B0304020202020204" pitchFamily="34" charset="0"/>
                <a:cs typeface="Arial"/>
              </a:rPr>
            </a:br>
            <a:endParaRPr lang="en-AU" sz="1600">
              <a:highlight>
                <a:srgbClr val="FFFF00"/>
              </a:highlight>
              <a:latin typeface="Arial Nova Light" panose="020B0304020202020204" pitchFamily="34" charset="0"/>
            </a:endParaRPr>
          </a:p>
          <a:p>
            <a:pPr marL="285750" lvl="1" indent="-285750">
              <a:spcBef>
                <a:spcPts val="600"/>
              </a:spcBef>
              <a:spcAft>
                <a:spcPts val="800"/>
              </a:spcAft>
              <a:buClr>
                <a:schemeClr val="tx1"/>
              </a:buClr>
              <a:buFont typeface="Arial" panose="020B0604020202020204" pitchFamily="34" charset="0"/>
              <a:buChar char="•"/>
            </a:pPr>
            <a:endParaRPr lang="en-AU" sz="1400">
              <a:latin typeface="Arial Nova Light" panose="020B0304020202020204" pitchFamily="34" charset="0"/>
            </a:endParaRPr>
          </a:p>
        </p:txBody>
      </p:sp>
      <p:pic>
        <p:nvPicPr>
          <p:cNvPr id="3" name="Picture 2">
            <a:extLst>
              <a:ext uri="{FF2B5EF4-FFF2-40B4-BE49-F238E27FC236}">
                <a16:creationId xmlns:a16="http://schemas.microsoft.com/office/drawing/2014/main" xmlns="" id="{9D020BEE-AA92-40CF-B355-52D11FC4B55D}"/>
              </a:ext>
            </a:extLst>
          </p:cNvPr>
          <p:cNvPicPr>
            <a:picLocks noChangeAspect="1"/>
          </p:cNvPicPr>
          <p:nvPr/>
        </p:nvPicPr>
        <p:blipFill>
          <a:blip r:embed="rId3"/>
          <a:stretch>
            <a:fillRect/>
          </a:stretch>
        </p:blipFill>
        <p:spPr>
          <a:xfrm>
            <a:off x="6554457" y="2123023"/>
            <a:ext cx="3876876" cy="4236830"/>
          </a:xfrm>
          <a:prstGeom prst="rect">
            <a:avLst/>
          </a:prstGeom>
        </p:spPr>
      </p:pic>
    </p:spTree>
    <p:extLst>
      <p:ext uri="{BB962C8B-B14F-4D97-AF65-F5344CB8AC3E}">
        <p14:creationId xmlns:p14="http://schemas.microsoft.com/office/powerpoint/2010/main" val="3072636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5" y="620688"/>
            <a:ext cx="10729193" cy="523220"/>
          </a:xfrm>
        </p:spPr>
        <p:txBody>
          <a:bodyPr>
            <a:noAutofit/>
          </a:bodyPr>
          <a:lstStyle/>
          <a:p>
            <a:pPr>
              <a:lnSpc>
                <a:spcPts val="3300"/>
              </a:lnSpc>
              <a:spcBef>
                <a:spcPts val="1200"/>
              </a:spcBef>
              <a:spcAft>
                <a:spcPts val="1200"/>
              </a:spcAft>
            </a:pPr>
            <a:r>
              <a:rPr lang="en-AU" sz="2400">
                <a:solidFill>
                  <a:srgbClr val="005C6A"/>
                </a:solidFill>
              </a:rPr>
              <a:t>International Shares</a:t>
            </a:r>
            <a:r>
              <a:rPr lang="en-AU" sz="2400">
                <a:solidFill>
                  <a:srgbClr val="005C6A"/>
                </a:solidFill>
                <a:latin typeface="Segoe UI" panose="020B0502040204020203" pitchFamily="34" charset="0"/>
                <a:cs typeface="Segoe UI" panose="020B0502040204020203" pitchFamily="34" charset="0"/>
              </a:rPr>
              <a:t> </a:t>
            </a:r>
            <a:r>
              <a:rPr lang="en-AU" sz="2400" b="0">
                <a:solidFill>
                  <a:schemeClr val="bg1">
                    <a:lumMod val="65000"/>
                  </a:schemeClr>
                </a:solidFill>
              </a:rPr>
              <a:t>Magellan Global Fund</a:t>
            </a:r>
            <a:endParaRPr lang="en-AU" sz="2400" b="0">
              <a:solidFill>
                <a:schemeClr val="bg1">
                  <a:lumMod val="65000"/>
                </a:schemeClr>
              </a:solidFill>
              <a:highlight>
                <a:srgbClr val="FFFF00"/>
              </a:highlight>
              <a:latin typeface="Segoe UI" panose="020B0502040204020203" pitchFamily="34" charset="0"/>
              <a:cs typeface="Segoe UI" panose="020B0502040204020203" pitchFamily="34" charset="0"/>
            </a:endParaRPr>
          </a:p>
        </p:txBody>
      </p:sp>
      <p:sp>
        <p:nvSpPr>
          <p:cNvPr id="2" name="Rectangle 1">
            <a:extLst>
              <a:ext uri="{FF2B5EF4-FFF2-40B4-BE49-F238E27FC236}">
                <a16:creationId xmlns:a16="http://schemas.microsoft.com/office/drawing/2014/main" xmlns="" id="{942DA864-2B1E-41FB-A055-825670A17A06}"/>
              </a:ext>
            </a:extLst>
          </p:cNvPr>
          <p:cNvSpPr/>
          <p:nvPr/>
        </p:nvSpPr>
        <p:spPr>
          <a:xfrm>
            <a:off x="982901" y="2149866"/>
            <a:ext cx="9716362" cy="3734356"/>
          </a:xfrm>
          <a:prstGeom prst="rect">
            <a:avLst/>
          </a:prstGeom>
        </p:spPr>
        <p:txBody>
          <a:bodyPr wrap="square" anchor="t">
            <a:spAutoFit/>
          </a:bodyPr>
          <a:lstStyle/>
          <a:p>
            <a:pPr marL="285750" indent="-285750" algn="just">
              <a:lnSpc>
                <a:spcPct val="150000"/>
              </a:lnSpc>
              <a:buFont typeface="Arial" panose="020B0604020202020204" pitchFamily="34" charset="0"/>
              <a:buChar char="•"/>
            </a:pPr>
            <a:r>
              <a:rPr lang="en-AU" sz="1600">
                <a:solidFill>
                  <a:srgbClr val="6F6F6F"/>
                </a:solidFill>
                <a:latin typeface="Arial Nova Light" panose="020B0304020202020204" pitchFamily="34" charset="0"/>
                <a:cs typeface="Arial" panose="020B0604020202020204" pitchFamily="34" charset="0"/>
              </a:rPr>
              <a:t>Over the past twelve months, stocks that performed best included Starbucks, Microsoft, Visa, and Yum! Brands. </a:t>
            </a:r>
          </a:p>
          <a:p>
            <a:pPr marL="285750" indent="-285750" algn="just">
              <a:lnSpc>
                <a:spcPct val="150000"/>
              </a:lnSpc>
              <a:buFont typeface="Arial" panose="020B0604020202020204" pitchFamily="34" charset="0"/>
              <a:buChar char="•"/>
            </a:pPr>
            <a:r>
              <a:rPr lang="en-AU" sz="1600">
                <a:solidFill>
                  <a:srgbClr val="6F6F6F"/>
                </a:solidFill>
                <a:latin typeface="Arial Nova Light" panose="020B0304020202020204" pitchFamily="34" charset="0"/>
                <a:cs typeface="Arial" panose="020B0604020202020204" pitchFamily="34" charset="0"/>
              </a:rPr>
              <a:t>The Fund’s quality bias (i.e. investing in well known global franchises) continues to be a boon to performance, with quality one of the best performing factors over the past 12 months. </a:t>
            </a:r>
          </a:p>
          <a:p>
            <a:pPr marL="285750" indent="-285750" algn="just">
              <a:lnSpc>
                <a:spcPct val="150000"/>
              </a:lnSpc>
              <a:buFont typeface="Arial" panose="020B0604020202020204" pitchFamily="34" charset="0"/>
              <a:buChar char="•"/>
            </a:pPr>
            <a:r>
              <a:rPr lang="en-AU" sz="1600">
                <a:solidFill>
                  <a:srgbClr val="6F6F6F"/>
                </a:solidFill>
                <a:latin typeface="Arial Nova Light" panose="020B0304020202020204" pitchFamily="34" charset="0"/>
                <a:cs typeface="Arial" panose="020B0604020202020204" pitchFamily="34" charset="0"/>
              </a:rPr>
              <a:t>Much of the 12 month excess return was generated in the second half of 2018, particularly in the last 3 months of the year. We believe the generation of excess returns in falling markets is consistent with Magellan’s capital protection approach.</a:t>
            </a:r>
          </a:p>
          <a:p>
            <a:pPr marL="285750" indent="-285750">
              <a:lnSpc>
                <a:spcPct val="150000"/>
              </a:lnSpc>
              <a:buFont typeface="Arial" panose="020B0604020202020204" pitchFamily="34" charset="0"/>
              <a:buChar char="•"/>
            </a:pPr>
            <a:endParaRPr lang="en-AU" sz="1600">
              <a:solidFill>
                <a:srgbClr val="6F6F6F"/>
              </a:solidFill>
              <a:latin typeface="Arial Nova Light" panose="020B0304020202020204" pitchFamily="34" charset="0"/>
              <a:cs typeface="Arial" panose="020B0604020202020204" pitchFamily="34" charset="0"/>
            </a:endParaRPr>
          </a:p>
          <a:p>
            <a:pPr marL="0" lvl="1">
              <a:spcBef>
                <a:spcPts val="600"/>
              </a:spcBef>
              <a:spcAft>
                <a:spcPts val="800"/>
              </a:spcAft>
              <a:buClr>
                <a:schemeClr val="tx1"/>
              </a:buClr>
            </a:pPr>
            <a:endParaRPr lang="en-AU" sz="1400">
              <a:latin typeface="Arial Nova Light" panose="020B0304020202020204" pitchFamily="34" charset="0"/>
            </a:endParaRPr>
          </a:p>
          <a:p>
            <a:pPr marL="0" lvl="1">
              <a:spcBef>
                <a:spcPts val="600"/>
              </a:spcBef>
              <a:spcAft>
                <a:spcPts val="800"/>
              </a:spcAft>
              <a:buClr>
                <a:schemeClr val="tx1"/>
              </a:buClr>
            </a:pPr>
            <a:endParaRPr lang="en-AU" sz="1400">
              <a:latin typeface="Arial Nova Light" panose="020B0304020202020204" pitchFamily="34" charset="0"/>
            </a:endParaRPr>
          </a:p>
        </p:txBody>
      </p:sp>
      <p:graphicFrame>
        <p:nvGraphicFramePr>
          <p:cNvPr id="6" name="Table 5">
            <a:extLst>
              <a:ext uri="{FF2B5EF4-FFF2-40B4-BE49-F238E27FC236}">
                <a16:creationId xmlns:a16="http://schemas.microsoft.com/office/drawing/2014/main" xmlns="" id="{AD0FF2F3-8D13-45A8-81A4-D3AC0EDD0554}"/>
              </a:ext>
            </a:extLst>
          </p:cNvPr>
          <p:cNvGraphicFramePr>
            <a:graphicFrameLocks noGrp="1"/>
          </p:cNvGraphicFramePr>
          <p:nvPr/>
        </p:nvGraphicFramePr>
        <p:xfrm>
          <a:off x="1044050" y="1247551"/>
          <a:ext cx="9218537" cy="798672"/>
        </p:xfrm>
        <a:graphic>
          <a:graphicData uri="http://schemas.openxmlformats.org/drawingml/2006/table">
            <a:tbl>
              <a:tblPr firstRow="1" firstCol="1" bandRow="1"/>
              <a:tblGrid>
                <a:gridCol w="4897929">
                  <a:extLst>
                    <a:ext uri="{9D8B030D-6E8A-4147-A177-3AD203B41FA5}">
                      <a16:colId xmlns:a16="http://schemas.microsoft.com/office/drawing/2014/main" xmlns="" val="1887276660"/>
                    </a:ext>
                  </a:extLst>
                </a:gridCol>
                <a:gridCol w="1080152">
                  <a:extLst>
                    <a:ext uri="{9D8B030D-6E8A-4147-A177-3AD203B41FA5}">
                      <a16:colId xmlns:a16="http://schemas.microsoft.com/office/drawing/2014/main" xmlns="" val="3085514899"/>
                    </a:ext>
                  </a:extLst>
                </a:gridCol>
                <a:gridCol w="1080152">
                  <a:extLst>
                    <a:ext uri="{9D8B030D-6E8A-4147-A177-3AD203B41FA5}">
                      <a16:colId xmlns:a16="http://schemas.microsoft.com/office/drawing/2014/main" xmlns="" val="2972070130"/>
                    </a:ext>
                  </a:extLst>
                </a:gridCol>
                <a:gridCol w="1080152">
                  <a:extLst>
                    <a:ext uri="{9D8B030D-6E8A-4147-A177-3AD203B41FA5}">
                      <a16:colId xmlns:a16="http://schemas.microsoft.com/office/drawing/2014/main" xmlns="" val="1606116313"/>
                    </a:ext>
                  </a:extLst>
                </a:gridCol>
                <a:gridCol w="1080152">
                  <a:extLst>
                    <a:ext uri="{9D8B030D-6E8A-4147-A177-3AD203B41FA5}">
                      <a16:colId xmlns:a16="http://schemas.microsoft.com/office/drawing/2014/main" xmlns="" val="4092509731"/>
                    </a:ext>
                  </a:extLst>
                </a:gridCol>
              </a:tblGrid>
              <a:tr h="199668">
                <a:tc>
                  <a:txBody>
                    <a:bodyPr/>
                    <a:lstStyle/>
                    <a:p>
                      <a:pPr algn="l" fontAlgn="b"/>
                      <a:r>
                        <a:rPr lang="en-AU" sz="1200" b="1" i="0" u="none" strike="noStrike">
                          <a:solidFill>
                            <a:srgbClr val="FFFFFF"/>
                          </a:solidFill>
                          <a:effectLst/>
                          <a:latin typeface="Arial Nova Light" panose="020B0304020202020204" pitchFamily="34" charset="0"/>
                        </a:rPr>
                        <a:t>Fund Name</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1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3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6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1 Yr (% p.a.)</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extLst>
                  <a:ext uri="{0D108BD9-81ED-4DB2-BD59-A6C34878D82A}">
                    <a16:rowId xmlns:a16="http://schemas.microsoft.com/office/drawing/2014/main" xmlns="" val="1942301440"/>
                  </a:ext>
                </a:extLst>
              </a:tr>
              <a:tr h="199668">
                <a:tc>
                  <a:txBody>
                    <a:bodyPr/>
                    <a:lstStyle/>
                    <a:p>
                      <a:pPr algn="l" fontAlgn="ctr"/>
                      <a:r>
                        <a:rPr lang="en-AU" sz="1100" b="0" i="0" u="none" strike="noStrike">
                          <a:solidFill>
                            <a:srgbClr val="000000"/>
                          </a:solidFill>
                          <a:effectLst/>
                          <a:latin typeface="+mn-lt"/>
                        </a:rPr>
                        <a:t>Magellan Global Fund</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5.03</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7.36</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18.37</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20.21</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xmlns="" val="1595063935"/>
                  </a:ext>
                </a:extLst>
              </a:tr>
              <a:tr h="199668">
                <a:tc>
                  <a:txBody>
                    <a:bodyPr/>
                    <a:lstStyle/>
                    <a:p>
                      <a:pPr algn="l" fontAlgn="ctr"/>
                      <a:r>
                        <a:rPr lang="en-AU" sz="1100" b="0" i="0" u="none" strike="noStrike">
                          <a:solidFill>
                            <a:srgbClr val="000000"/>
                          </a:solidFill>
                          <a:effectLst/>
                          <a:latin typeface="+mn-lt"/>
                        </a:rPr>
                        <a:t>MSCI World ex Aust $A</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5.27</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5.19</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17.29</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11.95</a:t>
                      </a:r>
                    </a:p>
                  </a:txBody>
                  <a:tcPr marL="9525" marR="9525" marT="9525" marB="0"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xmlns="" val="1351554153"/>
                  </a:ext>
                </a:extLst>
              </a:tr>
              <a:tr h="199668">
                <a:tc>
                  <a:txBody>
                    <a:bodyPr/>
                    <a:lstStyle/>
                    <a:p>
                      <a:pPr algn="l" fontAlgn="t"/>
                      <a:r>
                        <a:rPr lang="en-AU" sz="1100" b="1" i="0" u="none" strike="noStrike">
                          <a:solidFill>
                            <a:srgbClr val="000000"/>
                          </a:solidFill>
                          <a:effectLst/>
                          <a:latin typeface="+mn-lt"/>
                        </a:rPr>
                        <a:t>Out/underperformance</a:t>
                      </a:r>
                    </a:p>
                  </a:txBody>
                  <a:tcPr marL="9525" marR="9525" marT="9525" marB="0">
                    <a:lnL>
                      <a:noFill/>
                    </a:lnL>
                    <a:lnR>
                      <a:noFill/>
                    </a:lnR>
                    <a:lnT>
                      <a:noFill/>
                    </a:lnT>
                    <a:lnB>
                      <a:noFill/>
                    </a:lnB>
                    <a:solidFill>
                      <a:srgbClr val="BEBEBE"/>
                    </a:solidFill>
                  </a:tcPr>
                </a:tc>
                <a:tc>
                  <a:txBody>
                    <a:bodyPr/>
                    <a:lstStyle/>
                    <a:p>
                      <a:pPr algn="ctr" fontAlgn="b"/>
                      <a:r>
                        <a:rPr lang="en-AU" sz="1100" b="1" i="0" u="none" strike="noStrike">
                          <a:solidFill>
                            <a:srgbClr val="000000"/>
                          </a:solidFill>
                          <a:effectLst/>
                          <a:latin typeface="+mn-lt"/>
                        </a:rPr>
                        <a:t>-0.24</a:t>
                      </a:r>
                    </a:p>
                  </a:txBody>
                  <a:tcPr marL="9525" marR="9525" marT="9525" marB="0" anchor="b">
                    <a:lnL>
                      <a:noFill/>
                    </a:lnL>
                    <a:lnR>
                      <a:noFill/>
                    </a:lnR>
                    <a:lnT>
                      <a:noFill/>
                    </a:lnT>
                    <a:lnB>
                      <a:noFill/>
                    </a:lnB>
                    <a:solidFill>
                      <a:srgbClr val="BEBEBE"/>
                    </a:solidFill>
                  </a:tcPr>
                </a:tc>
                <a:tc>
                  <a:txBody>
                    <a:bodyPr/>
                    <a:lstStyle/>
                    <a:p>
                      <a:pPr algn="ctr" fontAlgn="b"/>
                      <a:r>
                        <a:rPr lang="en-AU" sz="1100" b="1" i="0" u="none" strike="noStrike">
                          <a:solidFill>
                            <a:srgbClr val="000000"/>
                          </a:solidFill>
                          <a:effectLst/>
                          <a:latin typeface="+mn-lt"/>
                        </a:rPr>
                        <a:t>2.17</a:t>
                      </a:r>
                    </a:p>
                  </a:txBody>
                  <a:tcPr marL="9525" marR="9525" marT="9525" marB="0" anchor="b">
                    <a:lnL>
                      <a:noFill/>
                    </a:lnL>
                    <a:lnR>
                      <a:noFill/>
                    </a:lnR>
                    <a:lnT>
                      <a:noFill/>
                    </a:lnT>
                    <a:lnB>
                      <a:noFill/>
                    </a:lnB>
                    <a:solidFill>
                      <a:srgbClr val="BEBEBE"/>
                    </a:solidFill>
                  </a:tcPr>
                </a:tc>
                <a:tc>
                  <a:txBody>
                    <a:bodyPr/>
                    <a:lstStyle/>
                    <a:p>
                      <a:pPr algn="ctr" fontAlgn="b"/>
                      <a:r>
                        <a:rPr lang="en-AU" sz="1100" b="1" i="0" u="none" strike="noStrike">
                          <a:solidFill>
                            <a:srgbClr val="000000"/>
                          </a:solidFill>
                          <a:effectLst/>
                          <a:latin typeface="+mn-lt"/>
                        </a:rPr>
                        <a:t>1.08</a:t>
                      </a:r>
                    </a:p>
                  </a:txBody>
                  <a:tcPr marL="9525" marR="9525" marT="9525" marB="0" anchor="b">
                    <a:lnL>
                      <a:noFill/>
                    </a:lnL>
                    <a:lnR>
                      <a:noFill/>
                    </a:lnR>
                    <a:lnT>
                      <a:noFill/>
                    </a:lnT>
                    <a:lnB>
                      <a:noFill/>
                    </a:lnB>
                    <a:solidFill>
                      <a:srgbClr val="BEBEBE"/>
                    </a:solidFill>
                  </a:tcPr>
                </a:tc>
                <a:tc>
                  <a:txBody>
                    <a:bodyPr/>
                    <a:lstStyle/>
                    <a:p>
                      <a:pPr algn="ctr" fontAlgn="b"/>
                      <a:r>
                        <a:rPr lang="en-AU" sz="1100" b="1" i="0" u="none" strike="noStrike">
                          <a:solidFill>
                            <a:srgbClr val="000000"/>
                          </a:solidFill>
                          <a:effectLst/>
                          <a:latin typeface="+mn-lt"/>
                        </a:rPr>
                        <a:t>8.26</a:t>
                      </a:r>
                    </a:p>
                  </a:txBody>
                  <a:tcPr marL="9525" marR="9525" marT="9525" marB="0" anchor="b">
                    <a:lnL>
                      <a:noFill/>
                    </a:lnL>
                    <a:lnR>
                      <a:noFill/>
                    </a:lnR>
                    <a:lnT>
                      <a:noFill/>
                    </a:lnT>
                    <a:lnB>
                      <a:noFill/>
                    </a:lnB>
                    <a:solidFill>
                      <a:srgbClr val="BEBEBE"/>
                    </a:solidFill>
                  </a:tcPr>
                </a:tc>
                <a:extLst>
                  <a:ext uri="{0D108BD9-81ED-4DB2-BD59-A6C34878D82A}">
                    <a16:rowId xmlns:a16="http://schemas.microsoft.com/office/drawing/2014/main" xmlns="" val="268022751"/>
                  </a:ext>
                </a:extLst>
              </a:tr>
            </a:tbl>
          </a:graphicData>
        </a:graphic>
      </p:graphicFrame>
    </p:spTree>
    <p:extLst>
      <p:ext uri="{BB962C8B-B14F-4D97-AF65-F5344CB8AC3E}">
        <p14:creationId xmlns:p14="http://schemas.microsoft.com/office/powerpoint/2010/main" val="22687239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5" y="620688"/>
            <a:ext cx="10729193" cy="523220"/>
          </a:xfrm>
        </p:spPr>
        <p:txBody>
          <a:bodyPr>
            <a:noAutofit/>
          </a:bodyPr>
          <a:lstStyle/>
          <a:p>
            <a:pPr>
              <a:lnSpc>
                <a:spcPts val="3300"/>
              </a:lnSpc>
              <a:spcBef>
                <a:spcPts val="1200"/>
              </a:spcBef>
              <a:spcAft>
                <a:spcPts val="1200"/>
              </a:spcAft>
            </a:pPr>
            <a:r>
              <a:rPr lang="en-AU" sz="2400">
                <a:solidFill>
                  <a:srgbClr val="005C6A"/>
                </a:solidFill>
              </a:rPr>
              <a:t>International Shares</a:t>
            </a:r>
            <a:r>
              <a:rPr lang="en-AU" sz="2400">
                <a:solidFill>
                  <a:srgbClr val="005C6A"/>
                </a:solidFill>
                <a:latin typeface="Segoe UI" panose="020B0502040204020203" pitchFamily="34" charset="0"/>
                <a:cs typeface="Segoe UI" panose="020B0502040204020203" pitchFamily="34" charset="0"/>
              </a:rPr>
              <a:t> </a:t>
            </a:r>
            <a:r>
              <a:rPr lang="en-AU" sz="2400" b="0">
                <a:solidFill>
                  <a:schemeClr val="bg1">
                    <a:lumMod val="65000"/>
                  </a:schemeClr>
                </a:solidFill>
              </a:rPr>
              <a:t>MFS Fully Hedged Global Equity Trust</a:t>
            </a:r>
          </a:p>
          <a:p>
            <a:pPr>
              <a:lnSpc>
                <a:spcPts val="3300"/>
              </a:lnSpc>
              <a:spcBef>
                <a:spcPts val="1200"/>
              </a:spcBef>
              <a:spcAft>
                <a:spcPts val="1200"/>
              </a:spcAft>
            </a:pPr>
            <a:endParaRPr lang="en-AU" sz="2400" b="0">
              <a:solidFill>
                <a:schemeClr val="bg1">
                  <a:lumMod val="65000"/>
                </a:schemeClr>
              </a:solidFill>
              <a:highlight>
                <a:srgbClr val="FFFF00"/>
              </a:highlight>
              <a:latin typeface="Segoe UI" panose="020B0502040204020203" pitchFamily="34" charset="0"/>
              <a:cs typeface="Segoe UI" panose="020B0502040204020203" pitchFamily="34" charset="0"/>
            </a:endParaRPr>
          </a:p>
        </p:txBody>
      </p:sp>
      <p:sp>
        <p:nvSpPr>
          <p:cNvPr id="2" name="Rectangle 1">
            <a:extLst>
              <a:ext uri="{FF2B5EF4-FFF2-40B4-BE49-F238E27FC236}">
                <a16:creationId xmlns:a16="http://schemas.microsoft.com/office/drawing/2014/main" xmlns="" id="{942DA864-2B1E-41FB-A055-825670A17A06}"/>
              </a:ext>
            </a:extLst>
          </p:cNvPr>
          <p:cNvSpPr/>
          <p:nvPr/>
        </p:nvSpPr>
        <p:spPr>
          <a:xfrm>
            <a:off x="982901" y="2149866"/>
            <a:ext cx="9716362" cy="4103688"/>
          </a:xfrm>
          <a:prstGeom prst="rect">
            <a:avLst/>
          </a:prstGeom>
        </p:spPr>
        <p:txBody>
          <a:bodyPr wrap="square" anchor="t">
            <a:spAutoFit/>
          </a:bodyPr>
          <a:lstStyle/>
          <a:p>
            <a:pPr marL="285750" indent="-285750">
              <a:lnSpc>
                <a:spcPct val="150000"/>
              </a:lnSpc>
              <a:buFont typeface="Arial" panose="020B0604020202020204" pitchFamily="34" charset="0"/>
              <a:buChar char="•"/>
            </a:pPr>
            <a:r>
              <a:rPr lang="en-AU" sz="1600">
                <a:solidFill>
                  <a:srgbClr val="6F6F6F"/>
                </a:solidFill>
                <a:latin typeface="Arial Nova Light" panose="020B0304020202020204" pitchFamily="34" charset="0"/>
                <a:cs typeface="Arial" panose="020B0604020202020204" pitchFamily="34" charset="0"/>
              </a:rPr>
              <a:t>Strong performance largely driven by stock selection as many companies owned delivered strong earnings results. Outperformance was largely driven by stock selection and overweight in healthcare and consumer staples, as well as stock selection in communication services, materials and industrials.</a:t>
            </a:r>
          </a:p>
          <a:p>
            <a:pPr marL="285750" indent="-285750">
              <a:lnSpc>
                <a:spcPct val="150000"/>
              </a:lnSpc>
              <a:buFont typeface="Arial" panose="020B0604020202020204" pitchFamily="34" charset="0"/>
              <a:buChar char="•"/>
            </a:pPr>
            <a:r>
              <a:rPr lang="en-AU" sz="1600">
                <a:solidFill>
                  <a:srgbClr val="6F6F6F"/>
                </a:solidFill>
                <a:latin typeface="Arial Nova Light" panose="020B0304020202020204" pitchFamily="34" charset="0"/>
                <a:cs typeface="Arial" panose="020B0604020202020204" pitchFamily="34" charset="0"/>
              </a:rPr>
              <a:t>Overweight positions that were top contributors:</a:t>
            </a:r>
          </a:p>
          <a:p>
            <a:pPr marL="742950" lvl="1" indent="-285750">
              <a:lnSpc>
                <a:spcPct val="150000"/>
              </a:lnSpc>
              <a:buFont typeface="Arial" panose="020B0604020202020204" pitchFamily="34" charset="0"/>
              <a:buChar char="•"/>
            </a:pPr>
            <a:r>
              <a:rPr lang="en-AU" sz="1600">
                <a:solidFill>
                  <a:srgbClr val="6F6F6F"/>
                </a:solidFill>
                <a:latin typeface="Arial Nova Light" panose="020B0304020202020204" pitchFamily="34" charset="0"/>
                <a:cs typeface="Arial" panose="020B0604020202020204" pitchFamily="34" charset="0"/>
              </a:rPr>
              <a:t>Thermo Fisher Scientific: The company posted strong earnings results throughout the year.</a:t>
            </a:r>
          </a:p>
          <a:p>
            <a:pPr marL="742950" lvl="1" indent="-285750">
              <a:lnSpc>
                <a:spcPct val="150000"/>
              </a:lnSpc>
              <a:buFont typeface="Arial" panose="020B0604020202020204" pitchFamily="34" charset="0"/>
              <a:buChar char="•"/>
            </a:pPr>
            <a:r>
              <a:rPr lang="en-AU" sz="1600">
                <a:solidFill>
                  <a:srgbClr val="6F6F6F"/>
                </a:solidFill>
                <a:latin typeface="Arial Nova Light" panose="020B0304020202020204" pitchFamily="34" charset="0"/>
                <a:cs typeface="Arial" panose="020B0604020202020204" pitchFamily="34" charset="0"/>
              </a:rPr>
              <a:t>Visa: The company’s earnings results exceeded expectations, driven by higher gross revenue, lower client incentives and a lower tax rate.</a:t>
            </a:r>
          </a:p>
          <a:p>
            <a:pPr marL="742950" lvl="1" indent="-285750">
              <a:lnSpc>
                <a:spcPct val="150000"/>
              </a:lnSpc>
              <a:buFont typeface="Arial" panose="020B0604020202020204" pitchFamily="34" charset="0"/>
              <a:buChar char="•"/>
            </a:pPr>
            <a:r>
              <a:rPr lang="en-AU" sz="1600">
                <a:solidFill>
                  <a:srgbClr val="6F6F6F"/>
                </a:solidFill>
                <a:latin typeface="Arial Nova Light" panose="020B0304020202020204" pitchFamily="34" charset="0"/>
                <a:cs typeface="Arial" panose="020B0604020202020204" pitchFamily="34" charset="0"/>
              </a:rPr>
              <a:t>Nestle: Reported solid organic revenue growth. Nestle was able to raise prices and the company remains on track to meet its financial targets for 2019 and 2020. </a:t>
            </a:r>
          </a:p>
          <a:p>
            <a:pPr marL="0" lvl="1">
              <a:spcBef>
                <a:spcPts val="600"/>
              </a:spcBef>
              <a:spcAft>
                <a:spcPts val="800"/>
              </a:spcAft>
              <a:buClr>
                <a:schemeClr val="tx1"/>
              </a:buClr>
            </a:pPr>
            <a:endParaRPr lang="en-AU" sz="1400">
              <a:latin typeface="Arial Nova Light" panose="020B0304020202020204" pitchFamily="34" charset="0"/>
            </a:endParaRPr>
          </a:p>
          <a:p>
            <a:pPr marL="0" lvl="1">
              <a:spcBef>
                <a:spcPts val="600"/>
              </a:spcBef>
              <a:spcAft>
                <a:spcPts val="800"/>
              </a:spcAft>
              <a:buClr>
                <a:schemeClr val="tx1"/>
              </a:buClr>
            </a:pPr>
            <a:endParaRPr lang="en-AU" sz="1400">
              <a:latin typeface="Arial Nova Light" panose="020B0304020202020204" pitchFamily="34" charset="0"/>
            </a:endParaRPr>
          </a:p>
        </p:txBody>
      </p:sp>
      <p:graphicFrame>
        <p:nvGraphicFramePr>
          <p:cNvPr id="6" name="Table 5">
            <a:extLst>
              <a:ext uri="{FF2B5EF4-FFF2-40B4-BE49-F238E27FC236}">
                <a16:creationId xmlns:a16="http://schemas.microsoft.com/office/drawing/2014/main" xmlns="" id="{AD0FF2F3-8D13-45A8-81A4-D3AC0EDD0554}"/>
              </a:ext>
            </a:extLst>
          </p:cNvPr>
          <p:cNvGraphicFramePr>
            <a:graphicFrameLocks noGrp="1"/>
          </p:cNvGraphicFramePr>
          <p:nvPr/>
        </p:nvGraphicFramePr>
        <p:xfrm>
          <a:off x="1044050" y="1247551"/>
          <a:ext cx="9218537" cy="798672"/>
        </p:xfrm>
        <a:graphic>
          <a:graphicData uri="http://schemas.openxmlformats.org/drawingml/2006/table">
            <a:tbl>
              <a:tblPr firstRow="1" firstCol="1" bandRow="1"/>
              <a:tblGrid>
                <a:gridCol w="4897929">
                  <a:extLst>
                    <a:ext uri="{9D8B030D-6E8A-4147-A177-3AD203B41FA5}">
                      <a16:colId xmlns:a16="http://schemas.microsoft.com/office/drawing/2014/main" xmlns="" val="1887276660"/>
                    </a:ext>
                  </a:extLst>
                </a:gridCol>
                <a:gridCol w="1080152">
                  <a:extLst>
                    <a:ext uri="{9D8B030D-6E8A-4147-A177-3AD203B41FA5}">
                      <a16:colId xmlns:a16="http://schemas.microsoft.com/office/drawing/2014/main" xmlns="" val="3085514899"/>
                    </a:ext>
                  </a:extLst>
                </a:gridCol>
                <a:gridCol w="1080152">
                  <a:extLst>
                    <a:ext uri="{9D8B030D-6E8A-4147-A177-3AD203B41FA5}">
                      <a16:colId xmlns:a16="http://schemas.microsoft.com/office/drawing/2014/main" xmlns="" val="2972070130"/>
                    </a:ext>
                  </a:extLst>
                </a:gridCol>
                <a:gridCol w="1080152">
                  <a:extLst>
                    <a:ext uri="{9D8B030D-6E8A-4147-A177-3AD203B41FA5}">
                      <a16:colId xmlns:a16="http://schemas.microsoft.com/office/drawing/2014/main" xmlns="" val="1606116313"/>
                    </a:ext>
                  </a:extLst>
                </a:gridCol>
                <a:gridCol w="1080152">
                  <a:extLst>
                    <a:ext uri="{9D8B030D-6E8A-4147-A177-3AD203B41FA5}">
                      <a16:colId xmlns:a16="http://schemas.microsoft.com/office/drawing/2014/main" xmlns="" val="4092509731"/>
                    </a:ext>
                  </a:extLst>
                </a:gridCol>
              </a:tblGrid>
              <a:tr h="199668">
                <a:tc>
                  <a:txBody>
                    <a:bodyPr/>
                    <a:lstStyle/>
                    <a:p>
                      <a:pPr algn="l" fontAlgn="b"/>
                      <a:r>
                        <a:rPr lang="en-AU" sz="1200" b="1" i="0" u="none" strike="noStrike">
                          <a:solidFill>
                            <a:srgbClr val="FFFFFF"/>
                          </a:solidFill>
                          <a:effectLst/>
                          <a:latin typeface="Arial Nova Light" panose="020B0304020202020204" pitchFamily="34" charset="0"/>
                        </a:rPr>
                        <a:t>Fund Name</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1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3 </a:t>
                      </a:r>
                      <a:r>
                        <a:rPr lang="en-AU" sz="1200" b="1" i="0" u="none" strike="noStrike" err="1">
                          <a:solidFill>
                            <a:srgbClr val="FFFFFF"/>
                          </a:solidFill>
                          <a:effectLst/>
                          <a:latin typeface="Arial Nova Light" panose="020B0304020202020204" pitchFamily="34" charset="0"/>
                        </a:rPr>
                        <a:t>Mths</a:t>
                      </a:r>
                      <a:r>
                        <a:rPr lang="en-AU" sz="1200" b="1" i="0" u="none" strike="noStrike">
                          <a:solidFill>
                            <a:srgbClr val="FFFFFF"/>
                          </a:solidFill>
                          <a:effectLst/>
                          <a:latin typeface="Arial Nova Light" panose="020B0304020202020204" pitchFamily="34" charset="0"/>
                        </a:rPr>
                        <a:t>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6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1 Yr (% p.a.)</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extLst>
                  <a:ext uri="{0D108BD9-81ED-4DB2-BD59-A6C34878D82A}">
                    <a16:rowId xmlns:a16="http://schemas.microsoft.com/office/drawing/2014/main" xmlns="" val="1942301440"/>
                  </a:ext>
                </a:extLst>
              </a:tr>
              <a:tr h="199668">
                <a:tc>
                  <a:txBody>
                    <a:bodyPr/>
                    <a:lstStyle/>
                    <a:p>
                      <a:pPr algn="l" fontAlgn="ctr"/>
                      <a:r>
                        <a:rPr lang="en-AU" sz="900" b="0" i="0" u="none" strike="noStrike">
                          <a:solidFill>
                            <a:srgbClr val="000000"/>
                          </a:solidFill>
                          <a:effectLst/>
                          <a:latin typeface="Arial" panose="020B0604020202020204" pitchFamily="34" charset="0"/>
                        </a:rPr>
                        <a:t>MFS Fully Hedged Global Equity Trust</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6.55</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5.21</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21.39</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13.09</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xmlns="" val="1595063935"/>
                  </a:ext>
                </a:extLst>
              </a:tr>
              <a:tr h="199668">
                <a:tc>
                  <a:txBody>
                    <a:bodyPr/>
                    <a:lstStyle/>
                    <a:p>
                      <a:pPr algn="l" fontAlgn="ctr"/>
                      <a:r>
                        <a:rPr lang="en-AU" sz="900" b="0" i="0" u="none" strike="noStrike">
                          <a:solidFill>
                            <a:srgbClr val="000000"/>
                          </a:solidFill>
                          <a:effectLst/>
                          <a:latin typeface="Arial" panose="020B0604020202020204" pitchFamily="34" charset="0"/>
                        </a:rPr>
                        <a:t>MSCI World ex Aust $A (</a:t>
                      </a:r>
                      <a:r>
                        <a:rPr lang="en-AU" sz="900" b="0" i="0" u="none" strike="noStrike" err="1">
                          <a:solidFill>
                            <a:srgbClr val="000000"/>
                          </a:solidFill>
                          <a:effectLst/>
                          <a:latin typeface="Arial" panose="020B0604020202020204" pitchFamily="34" charset="0"/>
                        </a:rPr>
                        <a:t>Hgd</a:t>
                      </a:r>
                      <a:r>
                        <a:rPr lang="en-AU" sz="900" b="0" i="0" u="none" strike="noStrike">
                          <a:solidFill>
                            <a:srgbClr val="000000"/>
                          </a:solidFill>
                          <a:effectLst/>
                          <a:latin typeface="Arial" panose="020B0604020202020204" pitchFamily="34" charset="0"/>
                        </a:rPr>
                        <a:t>)</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5.89</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3.39</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16.41</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6.22</a:t>
                      </a:r>
                    </a:p>
                  </a:txBody>
                  <a:tcPr marL="9525" marR="9525" marT="9525" marB="0"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xmlns="" val="1351554153"/>
                  </a:ext>
                </a:extLst>
              </a:tr>
              <a:tr h="199668">
                <a:tc>
                  <a:txBody>
                    <a:bodyPr/>
                    <a:lstStyle/>
                    <a:p>
                      <a:pPr algn="l" fontAlgn="t"/>
                      <a:r>
                        <a:rPr lang="en-AU" sz="1100" b="1" i="0" u="none" strike="noStrike">
                          <a:solidFill>
                            <a:srgbClr val="000000"/>
                          </a:solidFill>
                          <a:effectLst/>
                          <a:latin typeface="+mn-lt"/>
                        </a:rPr>
                        <a:t>Out/underperformance</a:t>
                      </a:r>
                    </a:p>
                  </a:txBody>
                  <a:tcPr marL="9525" marR="9525" marT="9525" marB="0">
                    <a:lnL>
                      <a:noFill/>
                    </a:lnL>
                    <a:lnR>
                      <a:noFill/>
                    </a:lnR>
                    <a:lnT>
                      <a:noFill/>
                    </a:lnT>
                    <a:lnB>
                      <a:noFill/>
                    </a:lnB>
                    <a:solidFill>
                      <a:srgbClr val="BEBEBE"/>
                    </a:solidFill>
                  </a:tcPr>
                </a:tc>
                <a:tc>
                  <a:txBody>
                    <a:bodyPr/>
                    <a:lstStyle/>
                    <a:p>
                      <a:pPr algn="ctr" fontAlgn="b"/>
                      <a:r>
                        <a:rPr lang="en-AU" sz="1100" b="0" i="0" u="none" strike="noStrike">
                          <a:solidFill>
                            <a:srgbClr val="000000"/>
                          </a:solidFill>
                          <a:effectLst/>
                          <a:latin typeface="+mn-lt"/>
                        </a:rPr>
                        <a:t>0.66</a:t>
                      </a:r>
                    </a:p>
                  </a:txBody>
                  <a:tcPr marL="9525" marR="9525" marT="9525" marB="0" anchor="b">
                    <a:lnL>
                      <a:noFill/>
                    </a:lnL>
                    <a:lnR>
                      <a:noFill/>
                    </a:lnR>
                    <a:lnT>
                      <a:noFill/>
                    </a:lnT>
                    <a:lnB>
                      <a:noFill/>
                    </a:lnB>
                    <a:solidFill>
                      <a:srgbClr val="BEBEBE"/>
                    </a:solidFill>
                  </a:tcPr>
                </a:tc>
                <a:tc>
                  <a:txBody>
                    <a:bodyPr/>
                    <a:lstStyle/>
                    <a:p>
                      <a:pPr algn="ctr" fontAlgn="b"/>
                      <a:r>
                        <a:rPr lang="en-AU" sz="1100" b="0" i="0" u="none" strike="noStrike">
                          <a:solidFill>
                            <a:srgbClr val="000000"/>
                          </a:solidFill>
                          <a:effectLst/>
                          <a:latin typeface="+mn-lt"/>
                        </a:rPr>
                        <a:t>1.82</a:t>
                      </a:r>
                    </a:p>
                  </a:txBody>
                  <a:tcPr marL="9525" marR="9525" marT="9525" marB="0" anchor="b">
                    <a:lnL>
                      <a:noFill/>
                    </a:lnL>
                    <a:lnR>
                      <a:noFill/>
                    </a:lnR>
                    <a:lnT>
                      <a:noFill/>
                    </a:lnT>
                    <a:lnB>
                      <a:noFill/>
                    </a:lnB>
                    <a:solidFill>
                      <a:srgbClr val="BEBEBE"/>
                    </a:solidFill>
                  </a:tcPr>
                </a:tc>
                <a:tc>
                  <a:txBody>
                    <a:bodyPr/>
                    <a:lstStyle/>
                    <a:p>
                      <a:pPr algn="ctr" fontAlgn="b"/>
                      <a:r>
                        <a:rPr lang="en-AU" sz="1100" b="0" i="0" u="none" strike="noStrike">
                          <a:solidFill>
                            <a:srgbClr val="000000"/>
                          </a:solidFill>
                          <a:effectLst/>
                          <a:latin typeface="+mn-lt"/>
                        </a:rPr>
                        <a:t>4.98</a:t>
                      </a:r>
                    </a:p>
                  </a:txBody>
                  <a:tcPr marL="9525" marR="9525" marT="9525" marB="0" anchor="b">
                    <a:lnL>
                      <a:noFill/>
                    </a:lnL>
                    <a:lnR>
                      <a:noFill/>
                    </a:lnR>
                    <a:lnT>
                      <a:noFill/>
                    </a:lnT>
                    <a:lnB>
                      <a:noFill/>
                    </a:lnB>
                    <a:solidFill>
                      <a:srgbClr val="BEBEBE"/>
                    </a:solidFill>
                  </a:tcPr>
                </a:tc>
                <a:tc>
                  <a:txBody>
                    <a:bodyPr/>
                    <a:lstStyle/>
                    <a:p>
                      <a:pPr algn="ctr" fontAlgn="b"/>
                      <a:r>
                        <a:rPr lang="en-AU" sz="1100" b="0" i="0" u="none" strike="noStrike">
                          <a:solidFill>
                            <a:srgbClr val="000000"/>
                          </a:solidFill>
                          <a:effectLst/>
                          <a:latin typeface="+mn-lt"/>
                        </a:rPr>
                        <a:t>6.87</a:t>
                      </a:r>
                    </a:p>
                  </a:txBody>
                  <a:tcPr marL="9525" marR="9525" marT="9525" marB="0" anchor="b">
                    <a:lnL>
                      <a:noFill/>
                    </a:lnL>
                    <a:lnR>
                      <a:noFill/>
                    </a:lnR>
                    <a:lnT>
                      <a:noFill/>
                    </a:lnT>
                    <a:lnB>
                      <a:noFill/>
                    </a:lnB>
                    <a:solidFill>
                      <a:srgbClr val="BEBEBE"/>
                    </a:solidFill>
                  </a:tcPr>
                </a:tc>
                <a:extLst>
                  <a:ext uri="{0D108BD9-81ED-4DB2-BD59-A6C34878D82A}">
                    <a16:rowId xmlns:a16="http://schemas.microsoft.com/office/drawing/2014/main" xmlns="" val="268022751"/>
                  </a:ext>
                </a:extLst>
              </a:tr>
            </a:tbl>
          </a:graphicData>
        </a:graphic>
      </p:graphicFrame>
    </p:spTree>
    <p:extLst>
      <p:ext uri="{BB962C8B-B14F-4D97-AF65-F5344CB8AC3E}">
        <p14:creationId xmlns:p14="http://schemas.microsoft.com/office/powerpoint/2010/main" val="42685105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5" y="620688"/>
            <a:ext cx="10729193" cy="523220"/>
          </a:xfrm>
        </p:spPr>
        <p:txBody>
          <a:bodyPr>
            <a:noAutofit/>
          </a:bodyPr>
          <a:lstStyle/>
          <a:p>
            <a:pPr>
              <a:lnSpc>
                <a:spcPts val="3300"/>
              </a:lnSpc>
              <a:spcBef>
                <a:spcPts val="1200"/>
              </a:spcBef>
              <a:spcAft>
                <a:spcPts val="1200"/>
              </a:spcAft>
            </a:pPr>
            <a:r>
              <a:rPr lang="en-AU" sz="2400">
                <a:solidFill>
                  <a:srgbClr val="005C6A"/>
                </a:solidFill>
              </a:rPr>
              <a:t>International Shares</a:t>
            </a:r>
            <a:r>
              <a:rPr lang="en-AU" sz="2400">
                <a:solidFill>
                  <a:srgbClr val="005C6A"/>
                </a:solidFill>
                <a:latin typeface="Segoe UI" panose="020B0502040204020203" pitchFamily="34" charset="0"/>
                <a:cs typeface="Segoe UI" panose="020B0502040204020203" pitchFamily="34" charset="0"/>
              </a:rPr>
              <a:t> </a:t>
            </a:r>
            <a:r>
              <a:rPr lang="en-AU" sz="2400" b="0">
                <a:solidFill>
                  <a:schemeClr val="bg1">
                    <a:lumMod val="65000"/>
                  </a:schemeClr>
                </a:solidFill>
              </a:rPr>
              <a:t>Copper Rock Emerging Markets Opportunities Fund</a:t>
            </a:r>
          </a:p>
          <a:p>
            <a:pPr>
              <a:lnSpc>
                <a:spcPts val="3300"/>
              </a:lnSpc>
              <a:spcBef>
                <a:spcPts val="1200"/>
              </a:spcBef>
              <a:spcAft>
                <a:spcPts val="1200"/>
              </a:spcAft>
            </a:pPr>
            <a:endParaRPr lang="en-AU" sz="2400" b="0">
              <a:solidFill>
                <a:schemeClr val="bg1">
                  <a:lumMod val="65000"/>
                </a:schemeClr>
              </a:solidFill>
              <a:highlight>
                <a:srgbClr val="FFFF00"/>
              </a:highlight>
              <a:latin typeface="Segoe UI" panose="020B0502040204020203" pitchFamily="34" charset="0"/>
              <a:cs typeface="Segoe UI" panose="020B0502040204020203" pitchFamily="34" charset="0"/>
            </a:endParaRPr>
          </a:p>
        </p:txBody>
      </p:sp>
      <p:sp>
        <p:nvSpPr>
          <p:cNvPr id="2" name="Rectangle 1">
            <a:extLst>
              <a:ext uri="{FF2B5EF4-FFF2-40B4-BE49-F238E27FC236}">
                <a16:creationId xmlns:a16="http://schemas.microsoft.com/office/drawing/2014/main" xmlns="" id="{942DA864-2B1E-41FB-A055-825670A17A06}"/>
              </a:ext>
            </a:extLst>
          </p:cNvPr>
          <p:cNvSpPr/>
          <p:nvPr/>
        </p:nvSpPr>
        <p:spPr>
          <a:xfrm>
            <a:off x="982901" y="1950198"/>
            <a:ext cx="9716362" cy="5093702"/>
          </a:xfrm>
          <a:prstGeom prst="rect">
            <a:avLst/>
          </a:prstGeom>
        </p:spPr>
        <p:txBody>
          <a:bodyPr wrap="square" anchor="t">
            <a:spAutoFit/>
          </a:bodyPr>
          <a:lstStyle/>
          <a:p>
            <a:pPr marL="285750" indent="-285750">
              <a:lnSpc>
                <a:spcPct val="150000"/>
              </a:lnSpc>
              <a:buFont typeface="Arial" panose="020B0604020202020204" pitchFamily="34" charset="0"/>
              <a:buChar char="•"/>
            </a:pPr>
            <a:r>
              <a:rPr lang="en-AU" sz="1600">
                <a:solidFill>
                  <a:srgbClr val="6F6F6F"/>
                </a:solidFill>
                <a:latin typeface="Arial Nova Light" panose="020B0304020202020204" pitchFamily="34" charset="0"/>
                <a:cs typeface="Arial" panose="020B0604020202020204" pitchFamily="34" charset="0"/>
              </a:rPr>
              <a:t>Generated alpha of 2.4% over the June 19 quarter (relative to MSCI Emerging Markets Small Cap), however have underperformed by 1.6% over 1 year.</a:t>
            </a:r>
          </a:p>
          <a:p>
            <a:pPr marL="285750" indent="-285750">
              <a:lnSpc>
                <a:spcPct val="150000"/>
              </a:lnSpc>
              <a:buFont typeface="Arial" panose="020B0604020202020204" pitchFamily="34" charset="0"/>
              <a:buChar char="•"/>
            </a:pPr>
            <a:r>
              <a:rPr lang="en-AU" sz="1600">
                <a:latin typeface="Arial Nova Light" panose="020B0304020202020204" pitchFamily="34" charset="0"/>
              </a:rPr>
              <a:t>The MSCI EM Small Cap index has lagged the MSCI EM Index over 12 months to 30 June 19 (6.6% v 0.3%)</a:t>
            </a:r>
          </a:p>
          <a:p>
            <a:pPr marL="285750" indent="-285750">
              <a:lnSpc>
                <a:spcPct val="150000"/>
              </a:lnSpc>
              <a:buFont typeface="Arial" panose="020B0604020202020204" pitchFamily="34" charset="0"/>
              <a:buChar char="•"/>
            </a:pPr>
            <a:r>
              <a:rPr lang="en-AU" sz="1600">
                <a:latin typeface="Arial Nova Light" panose="020B0304020202020204" pitchFamily="34" charset="0"/>
              </a:rPr>
              <a:t>Macro level headwinds have been the biggest drag for the Fund, have seen performance improve as concerns subsided.</a:t>
            </a:r>
          </a:p>
          <a:p>
            <a:pPr marL="742950" lvl="1" indent="-285750">
              <a:lnSpc>
                <a:spcPct val="150000"/>
              </a:lnSpc>
              <a:buFont typeface="Arial" panose="020B0604020202020204" pitchFamily="34" charset="0"/>
              <a:buChar char="•"/>
            </a:pPr>
            <a:r>
              <a:rPr lang="en-AU" sz="1600">
                <a:latin typeface="Arial Nova Light" panose="020B0304020202020204" pitchFamily="34" charset="0"/>
              </a:rPr>
              <a:t>In 2018, concerns surrounding Chinese slowdown impacted a number of holdings, these stocks have been the strongest contributors in 2019.  </a:t>
            </a:r>
          </a:p>
          <a:p>
            <a:pPr marL="285750" indent="-285750">
              <a:lnSpc>
                <a:spcPct val="150000"/>
              </a:lnSpc>
              <a:buFont typeface="Arial" panose="020B0604020202020204" pitchFamily="34" charset="0"/>
              <a:buChar char="•"/>
            </a:pPr>
            <a:r>
              <a:rPr lang="en-AU" sz="1600">
                <a:latin typeface="Arial Nova Light" panose="020B0304020202020204" pitchFamily="34" charset="0"/>
              </a:rPr>
              <a:t>EM small caps still a better way to capture the growth in the middle class consumer. In addition, over the long-term EM small caps are less volatile than their larger counterparts.   </a:t>
            </a:r>
          </a:p>
          <a:p>
            <a:pPr marL="285750" indent="-285750">
              <a:lnSpc>
                <a:spcPct val="150000"/>
              </a:lnSpc>
              <a:buFont typeface="Arial" panose="020B0604020202020204" pitchFamily="34" charset="0"/>
              <a:buChar char="•"/>
            </a:pPr>
            <a:endParaRPr lang="en-AU" sz="1600">
              <a:latin typeface="Arial Nova Light" panose="020B0304020202020204" pitchFamily="34" charset="0"/>
            </a:endParaRPr>
          </a:p>
          <a:p>
            <a:pPr marL="285750" indent="-285750">
              <a:lnSpc>
                <a:spcPct val="150000"/>
              </a:lnSpc>
              <a:buFont typeface="Arial" panose="020B0604020202020204" pitchFamily="34" charset="0"/>
              <a:buChar char="•"/>
            </a:pPr>
            <a:endParaRPr lang="en-AU" sz="1400">
              <a:latin typeface="Arial Nova Light" panose="020B0304020202020204" pitchFamily="34" charset="0"/>
            </a:endParaRPr>
          </a:p>
          <a:p>
            <a:pPr marL="285750" indent="-285750">
              <a:lnSpc>
                <a:spcPct val="150000"/>
              </a:lnSpc>
              <a:buFont typeface="Arial" panose="020B0604020202020204" pitchFamily="34" charset="0"/>
              <a:buChar char="•"/>
            </a:pPr>
            <a:endParaRPr lang="en-AU" sz="1400" b="1">
              <a:latin typeface="Arial Nova Light" panose="020B0304020202020204" pitchFamily="34" charset="0"/>
            </a:endParaRPr>
          </a:p>
          <a:p>
            <a:pPr marL="0" lvl="1">
              <a:spcBef>
                <a:spcPts val="600"/>
              </a:spcBef>
              <a:spcAft>
                <a:spcPts val="800"/>
              </a:spcAft>
              <a:buClr>
                <a:schemeClr val="tx1"/>
              </a:buClr>
            </a:pPr>
            <a:endParaRPr lang="en-AU" sz="1400">
              <a:latin typeface="Arial Nova Light" panose="020B0304020202020204" pitchFamily="34" charset="0"/>
            </a:endParaRPr>
          </a:p>
        </p:txBody>
      </p:sp>
      <p:graphicFrame>
        <p:nvGraphicFramePr>
          <p:cNvPr id="6" name="Table 5">
            <a:extLst>
              <a:ext uri="{FF2B5EF4-FFF2-40B4-BE49-F238E27FC236}">
                <a16:creationId xmlns:a16="http://schemas.microsoft.com/office/drawing/2014/main" xmlns="" id="{AD0FF2F3-8D13-45A8-81A4-D3AC0EDD0554}"/>
              </a:ext>
            </a:extLst>
          </p:cNvPr>
          <p:cNvGraphicFramePr>
            <a:graphicFrameLocks noGrp="1"/>
          </p:cNvGraphicFramePr>
          <p:nvPr/>
        </p:nvGraphicFramePr>
        <p:xfrm>
          <a:off x="1044050" y="1247551"/>
          <a:ext cx="9218537" cy="599004"/>
        </p:xfrm>
        <a:graphic>
          <a:graphicData uri="http://schemas.openxmlformats.org/drawingml/2006/table">
            <a:tbl>
              <a:tblPr firstRow="1" firstCol="1" bandRow="1"/>
              <a:tblGrid>
                <a:gridCol w="4897929">
                  <a:extLst>
                    <a:ext uri="{9D8B030D-6E8A-4147-A177-3AD203B41FA5}">
                      <a16:colId xmlns:a16="http://schemas.microsoft.com/office/drawing/2014/main" xmlns="" val="1887276660"/>
                    </a:ext>
                  </a:extLst>
                </a:gridCol>
                <a:gridCol w="1080152">
                  <a:extLst>
                    <a:ext uri="{9D8B030D-6E8A-4147-A177-3AD203B41FA5}">
                      <a16:colId xmlns:a16="http://schemas.microsoft.com/office/drawing/2014/main" xmlns="" val="3085514899"/>
                    </a:ext>
                  </a:extLst>
                </a:gridCol>
                <a:gridCol w="1080152">
                  <a:extLst>
                    <a:ext uri="{9D8B030D-6E8A-4147-A177-3AD203B41FA5}">
                      <a16:colId xmlns:a16="http://schemas.microsoft.com/office/drawing/2014/main" xmlns="" val="2972070130"/>
                    </a:ext>
                  </a:extLst>
                </a:gridCol>
                <a:gridCol w="1080152">
                  <a:extLst>
                    <a:ext uri="{9D8B030D-6E8A-4147-A177-3AD203B41FA5}">
                      <a16:colId xmlns:a16="http://schemas.microsoft.com/office/drawing/2014/main" xmlns="" val="1606116313"/>
                    </a:ext>
                  </a:extLst>
                </a:gridCol>
                <a:gridCol w="1080152">
                  <a:extLst>
                    <a:ext uri="{9D8B030D-6E8A-4147-A177-3AD203B41FA5}">
                      <a16:colId xmlns:a16="http://schemas.microsoft.com/office/drawing/2014/main" xmlns="" val="4092509731"/>
                    </a:ext>
                  </a:extLst>
                </a:gridCol>
              </a:tblGrid>
              <a:tr h="199668">
                <a:tc>
                  <a:txBody>
                    <a:bodyPr/>
                    <a:lstStyle/>
                    <a:p>
                      <a:pPr algn="l" fontAlgn="b"/>
                      <a:r>
                        <a:rPr lang="en-AU" sz="1100" b="1" i="0" u="none" strike="noStrike">
                          <a:solidFill>
                            <a:srgbClr val="FFFFFF"/>
                          </a:solidFill>
                          <a:effectLst/>
                          <a:latin typeface="+mn-lt"/>
                        </a:rPr>
                        <a:t>Fund Name</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100" b="1" i="0" u="none" strike="noStrike">
                          <a:solidFill>
                            <a:srgbClr val="FFFFFF"/>
                          </a:solidFill>
                          <a:effectLst/>
                          <a:latin typeface="+mn-lt"/>
                        </a:rPr>
                        <a:t>1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100" b="1" i="0" u="none" strike="noStrike">
                          <a:solidFill>
                            <a:srgbClr val="FFFFFF"/>
                          </a:solidFill>
                          <a:effectLst/>
                          <a:latin typeface="+mn-lt"/>
                        </a:rPr>
                        <a:t>3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100" b="1" i="0" u="none" strike="noStrike">
                          <a:solidFill>
                            <a:srgbClr val="FFFFFF"/>
                          </a:solidFill>
                          <a:effectLst/>
                          <a:latin typeface="+mn-lt"/>
                        </a:rPr>
                        <a:t>6 </a:t>
                      </a:r>
                      <a:r>
                        <a:rPr lang="en-AU" sz="1100" b="1" i="0" u="none" strike="noStrike" err="1">
                          <a:solidFill>
                            <a:srgbClr val="FFFFFF"/>
                          </a:solidFill>
                          <a:effectLst/>
                          <a:latin typeface="+mn-lt"/>
                        </a:rPr>
                        <a:t>Mths</a:t>
                      </a:r>
                      <a:r>
                        <a:rPr lang="en-AU" sz="1100" b="1" i="0" u="none" strike="noStrike">
                          <a:solidFill>
                            <a:srgbClr val="FFFFFF"/>
                          </a:solidFill>
                          <a:effectLst/>
                          <a:latin typeface="+mn-lt"/>
                        </a:rPr>
                        <a:t>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100" b="1" i="0" u="none" strike="noStrike">
                          <a:solidFill>
                            <a:srgbClr val="FFFFFF"/>
                          </a:solidFill>
                          <a:effectLst/>
                          <a:latin typeface="+mn-lt"/>
                        </a:rPr>
                        <a:t>1 Yr (% p.a.)</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extLst>
                  <a:ext uri="{0D108BD9-81ED-4DB2-BD59-A6C34878D82A}">
                    <a16:rowId xmlns:a16="http://schemas.microsoft.com/office/drawing/2014/main" xmlns="" val="1942301440"/>
                  </a:ext>
                </a:extLst>
              </a:tr>
              <a:tr h="199668">
                <a:tc>
                  <a:txBody>
                    <a:bodyPr/>
                    <a:lstStyle/>
                    <a:p>
                      <a:pPr algn="l" fontAlgn="ctr"/>
                      <a:r>
                        <a:rPr lang="en-AU" sz="1100" b="0" i="0" u="none" strike="noStrike">
                          <a:solidFill>
                            <a:srgbClr val="000000"/>
                          </a:solidFill>
                          <a:effectLst/>
                          <a:latin typeface="+mn-lt"/>
                        </a:rPr>
                        <a:t>Ironbark Copper Rock Emerging Markets Opportunities Fund</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3.77</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2.72</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9.43</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-1.33</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xmlns="" val="1595063935"/>
                  </a:ext>
                </a:extLst>
              </a:tr>
              <a:tr h="199668">
                <a:tc>
                  <a:txBody>
                    <a:bodyPr/>
                    <a:lstStyle/>
                    <a:p>
                      <a:pPr algn="l" fontAlgn="ctr"/>
                      <a:r>
                        <a:rPr lang="en-AU" sz="1100" b="0" i="0" u="none" strike="noStrike">
                          <a:solidFill>
                            <a:srgbClr val="000000"/>
                          </a:solidFill>
                          <a:effectLst/>
                          <a:latin typeface="+mn-lt"/>
                        </a:rPr>
                        <a:t>MSCI Emerging Markets $A</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4.89</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1.84</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10.94</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6.55</a:t>
                      </a:r>
                    </a:p>
                  </a:txBody>
                  <a:tcPr marL="9525" marR="9525" marT="9525" marB="0"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xmlns="" val="1351554153"/>
                  </a:ext>
                </a:extLst>
              </a:tr>
            </a:tbl>
          </a:graphicData>
        </a:graphic>
      </p:graphicFrame>
    </p:spTree>
    <p:extLst>
      <p:ext uri="{BB962C8B-B14F-4D97-AF65-F5344CB8AC3E}">
        <p14:creationId xmlns:p14="http://schemas.microsoft.com/office/powerpoint/2010/main" val="25378269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xmlns="" id="{BDC430F9-2BB8-4315-AEAC-CBED0B8C33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67208" y="220153"/>
            <a:ext cx="1285299" cy="612120"/>
          </a:xfrm>
          <a:prstGeom prst="rect">
            <a:avLst/>
          </a:prstGeom>
        </p:spPr>
      </p:pic>
      <p:sp>
        <p:nvSpPr>
          <p:cNvPr id="15" name="Rectangle 14">
            <a:extLst>
              <a:ext uri="{FF2B5EF4-FFF2-40B4-BE49-F238E27FC236}">
                <a16:creationId xmlns:a16="http://schemas.microsoft.com/office/drawing/2014/main" xmlns="" id="{5C237BF5-B0EC-4E6A-9C51-B58821A0F28D}"/>
              </a:ext>
            </a:extLst>
          </p:cNvPr>
          <p:cNvSpPr/>
          <p:nvPr/>
        </p:nvSpPr>
        <p:spPr>
          <a:xfrm>
            <a:off x="2" y="2359500"/>
            <a:ext cx="12191999" cy="2139000"/>
          </a:xfrm>
          <a:prstGeom prst="rect">
            <a:avLst/>
          </a:prstGeom>
          <a:solidFill>
            <a:srgbClr val="E29C00"/>
          </a:solidFill>
          <a:ln w="762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
        <p:nvSpPr>
          <p:cNvPr id="16" name="TextBox 15">
            <a:extLst>
              <a:ext uri="{FF2B5EF4-FFF2-40B4-BE49-F238E27FC236}">
                <a16:creationId xmlns:a16="http://schemas.microsoft.com/office/drawing/2014/main" xmlns="" id="{FE852A9F-5E27-41E2-88A7-60D2114F131F}"/>
              </a:ext>
            </a:extLst>
          </p:cNvPr>
          <p:cNvSpPr txBox="1"/>
          <p:nvPr/>
        </p:nvSpPr>
        <p:spPr>
          <a:xfrm>
            <a:off x="2432705" y="2846829"/>
            <a:ext cx="8050852" cy="1579984"/>
          </a:xfrm>
          <a:prstGeom prst="rect">
            <a:avLst/>
          </a:prstGeom>
          <a:noFill/>
        </p:spPr>
        <p:txBody>
          <a:bodyPr wrap="square" rtlCol="0">
            <a:spAutoFit/>
          </a:bodyPr>
          <a:lstStyle/>
          <a:p>
            <a:pPr>
              <a:defRPr/>
            </a:pPr>
            <a:r>
              <a:rPr lang="en-AU" sz="3500" b="1">
                <a:solidFill>
                  <a:schemeClr val="bg1"/>
                </a:solidFill>
                <a:latin typeface="Segoe UI" panose="020B0502040204020203" pitchFamily="34" charset="0"/>
                <a:cs typeface="Segoe UI" panose="020B0502040204020203" pitchFamily="34" charset="0"/>
              </a:rPr>
              <a:t>Market Performance &amp; Key Sector Observations</a:t>
            </a:r>
          </a:p>
          <a:p>
            <a:pPr defTabSz="1219170">
              <a:defRPr/>
            </a:pPr>
            <a:endParaRPr lang="en-US" sz="2667">
              <a:solidFill>
                <a:srgbClr val="FFFFFF"/>
              </a:solidFill>
              <a:latin typeface="Montserrat SemiBold" panose="00000700000000000000" pitchFamily="50" charset="0"/>
              <a:ea typeface="Roboto" panose="02000000000000000000" pitchFamily="2" charset="0"/>
            </a:endParaRPr>
          </a:p>
        </p:txBody>
      </p:sp>
      <p:sp>
        <p:nvSpPr>
          <p:cNvPr id="17" name="Rectangle 16">
            <a:extLst>
              <a:ext uri="{FF2B5EF4-FFF2-40B4-BE49-F238E27FC236}">
                <a16:creationId xmlns:a16="http://schemas.microsoft.com/office/drawing/2014/main" xmlns="" id="{CB3C399E-96AE-489C-994A-02DD6F622B3A}"/>
              </a:ext>
            </a:extLst>
          </p:cNvPr>
          <p:cNvSpPr/>
          <p:nvPr/>
        </p:nvSpPr>
        <p:spPr>
          <a:xfrm>
            <a:off x="1413308" y="2359500"/>
            <a:ext cx="603565"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
        <p:nvSpPr>
          <p:cNvPr id="19" name="Rectangle 18">
            <a:extLst>
              <a:ext uri="{FF2B5EF4-FFF2-40B4-BE49-F238E27FC236}">
                <a16:creationId xmlns:a16="http://schemas.microsoft.com/office/drawing/2014/main" xmlns="" id="{38BA68A2-04EA-4DB9-BBAF-30C27EA29486}"/>
              </a:ext>
            </a:extLst>
          </p:cNvPr>
          <p:cNvSpPr/>
          <p:nvPr/>
        </p:nvSpPr>
        <p:spPr>
          <a:xfrm>
            <a:off x="633117" y="2359500"/>
            <a:ext cx="364359"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
        <p:nvSpPr>
          <p:cNvPr id="20" name="Rectangle 19">
            <a:extLst>
              <a:ext uri="{FF2B5EF4-FFF2-40B4-BE49-F238E27FC236}">
                <a16:creationId xmlns:a16="http://schemas.microsoft.com/office/drawing/2014/main" xmlns="" id="{86C7DE97-1232-480C-95C4-906B55B595A5}"/>
              </a:ext>
            </a:extLst>
          </p:cNvPr>
          <p:cNvSpPr/>
          <p:nvPr/>
        </p:nvSpPr>
        <p:spPr>
          <a:xfrm>
            <a:off x="0" y="2359500"/>
            <a:ext cx="217283"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Tree>
    <p:extLst>
      <p:ext uri="{BB962C8B-B14F-4D97-AF65-F5344CB8AC3E}">
        <p14:creationId xmlns:p14="http://schemas.microsoft.com/office/powerpoint/2010/main" val="6132790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xmlns="" id="{BDC430F9-2BB8-4315-AEAC-CBED0B8C33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67208" y="220153"/>
            <a:ext cx="1285299" cy="612120"/>
          </a:xfrm>
          <a:prstGeom prst="rect">
            <a:avLst/>
          </a:prstGeom>
        </p:spPr>
      </p:pic>
      <p:sp>
        <p:nvSpPr>
          <p:cNvPr id="15" name="Rectangle 14">
            <a:extLst>
              <a:ext uri="{FF2B5EF4-FFF2-40B4-BE49-F238E27FC236}">
                <a16:creationId xmlns:a16="http://schemas.microsoft.com/office/drawing/2014/main" xmlns="" id="{5C237BF5-B0EC-4E6A-9C51-B58821A0F28D}"/>
              </a:ext>
            </a:extLst>
          </p:cNvPr>
          <p:cNvSpPr/>
          <p:nvPr/>
        </p:nvSpPr>
        <p:spPr>
          <a:xfrm>
            <a:off x="2" y="2359500"/>
            <a:ext cx="12191999" cy="2139000"/>
          </a:xfrm>
          <a:prstGeom prst="rect">
            <a:avLst/>
          </a:prstGeom>
          <a:solidFill>
            <a:srgbClr val="E29C00"/>
          </a:solidFill>
          <a:ln w="762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
        <p:nvSpPr>
          <p:cNvPr id="16" name="TextBox 15">
            <a:extLst>
              <a:ext uri="{FF2B5EF4-FFF2-40B4-BE49-F238E27FC236}">
                <a16:creationId xmlns:a16="http://schemas.microsoft.com/office/drawing/2014/main" xmlns="" id="{FE852A9F-5E27-41E2-88A7-60D2114F131F}"/>
              </a:ext>
            </a:extLst>
          </p:cNvPr>
          <p:cNvSpPr txBox="1"/>
          <p:nvPr/>
        </p:nvSpPr>
        <p:spPr>
          <a:xfrm>
            <a:off x="2432705" y="2846829"/>
            <a:ext cx="8050852" cy="630942"/>
          </a:xfrm>
          <a:prstGeom prst="rect">
            <a:avLst/>
          </a:prstGeom>
          <a:noFill/>
        </p:spPr>
        <p:txBody>
          <a:bodyPr wrap="square" rtlCol="0">
            <a:spAutoFit/>
          </a:bodyPr>
          <a:lstStyle/>
          <a:p>
            <a:pPr>
              <a:defRPr/>
            </a:pPr>
            <a:r>
              <a:rPr lang="en-US" sz="3500" b="1">
                <a:solidFill>
                  <a:schemeClr val="bg1"/>
                </a:solidFill>
                <a:latin typeface="Segoe UI" panose="020B0502040204020203" pitchFamily="34" charset="0"/>
                <a:cs typeface="Segoe UI" panose="020B0502040204020203" pitchFamily="34" charset="0"/>
              </a:rPr>
              <a:t>Property</a:t>
            </a:r>
            <a:endParaRPr lang="en-US" sz="2667">
              <a:solidFill>
                <a:srgbClr val="FFFFFF"/>
              </a:solidFill>
              <a:latin typeface="Montserrat SemiBold" panose="00000700000000000000" pitchFamily="50" charset="0"/>
              <a:ea typeface="Roboto" panose="02000000000000000000" pitchFamily="2" charset="0"/>
            </a:endParaRPr>
          </a:p>
        </p:txBody>
      </p:sp>
      <p:sp>
        <p:nvSpPr>
          <p:cNvPr id="17" name="Rectangle 16">
            <a:extLst>
              <a:ext uri="{FF2B5EF4-FFF2-40B4-BE49-F238E27FC236}">
                <a16:creationId xmlns:a16="http://schemas.microsoft.com/office/drawing/2014/main" xmlns="" id="{CB3C399E-96AE-489C-994A-02DD6F622B3A}"/>
              </a:ext>
            </a:extLst>
          </p:cNvPr>
          <p:cNvSpPr/>
          <p:nvPr/>
        </p:nvSpPr>
        <p:spPr>
          <a:xfrm>
            <a:off x="1413308" y="2359500"/>
            <a:ext cx="603565"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
        <p:nvSpPr>
          <p:cNvPr id="19" name="Rectangle 18">
            <a:extLst>
              <a:ext uri="{FF2B5EF4-FFF2-40B4-BE49-F238E27FC236}">
                <a16:creationId xmlns:a16="http://schemas.microsoft.com/office/drawing/2014/main" xmlns="" id="{38BA68A2-04EA-4DB9-BBAF-30C27EA29486}"/>
              </a:ext>
            </a:extLst>
          </p:cNvPr>
          <p:cNvSpPr/>
          <p:nvPr/>
        </p:nvSpPr>
        <p:spPr>
          <a:xfrm>
            <a:off x="633117" y="2359500"/>
            <a:ext cx="364359"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
        <p:nvSpPr>
          <p:cNvPr id="20" name="Rectangle 19">
            <a:extLst>
              <a:ext uri="{FF2B5EF4-FFF2-40B4-BE49-F238E27FC236}">
                <a16:creationId xmlns:a16="http://schemas.microsoft.com/office/drawing/2014/main" xmlns="" id="{86C7DE97-1232-480C-95C4-906B55B595A5}"/>
              </a:ext>
            </a:extLst>
          </p:cNvPr>
          <p:cNvSpPr/>
          <p:nvPr/>
        </p:nvSpPr>
        <p:spPr>
          <a:xfrm>
            <a:off x="0" y="2359500"/>
            <a:ext cx="217283"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Tree>
    <p:extLst>
      <p:ext uri="{BB962C8B-B14F-4D97-AF65-F5344CB8AC3E}">
        <p14:creationId xmlns:p14="http://schemas.microsoft.com/office/powerpoint/2010/main" val="36121093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5" y="620688"/>
            <a:ext cx="10729193" cy="523220"/>
          </a:xfrm>
        </p:spPr>
        <p:txBody>
          <a:bodyPr>
            <a:noAutofit/>
          </a:bodyPr>
          <a:lstStyle/>
          <a:p>
            <a:pPr>
              <a:lnSpc>
                <a:spcPts val="3300"/>
              </a:lnSpc>
              <a:spcBef>
                <a:spcPts val="1200"/>
              </a:spcBef>
              <a:spcAft>
                <a:spcPts val="1200"/>
              </a:spcAft>
            </a:pPr>
            <a:r>
              <a:rPr lang="en-AU" sz="2400">
                <a:solidFill>
                  <a:srgbClr val="005C6A"/>
                </a:solidFill>
              </a:rPr>
              <a:t>Property </a:t>
            </a:r>
            <a:r>
              <a:rPr lang="en-AU" sz="2400" b="0">
                <a:solidFill>
                  <a:schemeClr val="bg1">
                    <a:lumMod val="65000"/>
                  </a:schemeClr>
                </a:solidFill>
              </a:rPr>
              <a:t>APN AREIT Fund</a:t>
            </a:r>
          </a:p>
          <a:p>
            <a:pPr>
              <a:lnSpc>
                <a:spcPts val="3300"/>
              </a:lnSpc>
              <a:spcBef>
                <a:spcPts val="1200"/>
              </a:spcBef>
              <a:spcAft>
                <a:spcPts val="1200"/>
              </a:spcAft>
            </a:pPr>
            <a:endParaRPr lang="en-AU" sz="2400" b="0">
              <a:solidFill>
                <a:schemeClr val="bg1">
                  <a:lumMod val="65000"/>
                </a:schemeClr>
              </a:solidFill>
            </a:endParaRPr>
          </a:p>
          <a:p>
            <a:pPr>
              <a:lnSpc>
                <a:spcPts val="3300"/>
              </a:lnSpc>
              <a:spcBef>
                <a:spcPts val="1200"/>
              </a:spcBef>
              <a:spcAft>
                <a:spcPts val="1200"/>
              </a:spcAft>
            </a:pPr>
            <a:endParaRPr lang="en-AU" sz="2400" b="0">
              <a:solidFill>
                <a:schemeClr val="bg1">
                  <a:lumMod val="65000"/>
                </a:schemeClr>
              </a:solidFill>
              <a:highlight>
                <a:srgbClr val="FFFF00"/>
              </a:highlight>
              <a:latin typeface="Segoe UI" panose="020B0502040204020203" pitchFamily="34" charset="0"/>
              <a:cs typeface="Segoe UI" panose="020B0502040204020203" pitchFamily="34" charset="0"/>
            </a:endParaRPr>
          </a:p>
        </p:txBody>
      </p:sp>
      <p:sp>
        <p:nvSpPr>
          <p:cNvPr id="2" name="Rectangle 1">
            <a:extLst>
              <a:ext uri="{FF2B5EF4-FFF2-40B4-BE49-F238E27FC236}">
                <a16:creationId xmlns:a16="http://schemas.microsoft.com/office/drawing/2014/main" xmlns="" id="{942DA864-2B1E-41FB-A055-825670A17A06}"/>
              </a:ext>
            </a:extLst>
          </p:cNvPr>
          <p:cNvSpPr/>
          <p:nvPr/>
        </p:nvSpPr>
        <p:spPr>
          <a:xfrm>
            <a:off x="982900" y="2149866"/>
            <a:ext cx="9840421" cy="4103688"/>
          </a:xfrm>
          <a:prstGeom prst="rect">
            <a:avLst/>
          </a:prstGeom>
        </p:spPr>
        <p:txBody>
          <a:bodyPr wrap="square" anchor="t">
            <a:spAutoFit/>
          </a:bodyPr>
          <a:lstStyle/>
          <a:p>
            <a:pPr marL="342900" lvl="0" indent="-342900">
              <a:lnSpc>
                <a:spcPct val="150000"/>
              </a:lnSpc>
              <a:spcAft>
                <a:spcPts val="0"/>
              </a:spcAft>
              <a:buFont typeface="Symbol" panose="05050102010706020507" pitchFamily="18" charset="2"/>
              <a:buChar char=""/>
            </a:pPr>
            <a:r>
              <a:rPr lang="en-AU" sz="1600">
                <a:solidFill>
                  <a:srgbClr val="6F6F6F"/>
                </a:solidFill>
                <a:latin typeface="Arial Nova Light" panose="020B0304020202020204" pitchFamily="34" charset="0"/>
                <a:cs typeface="Arial" panose="020B0604020202020204" pitchFamily="34" charset="0"/>
              </a:rPr>
              <a:t>Again, performance relative to the ASX 300 AREIT Index was restricted by mandate constraints as the AREIT sector continued to rally.</a:t>
            </a:r>
          </a:p>
          <a:p>
            <a:pPr marL="342900" lvl="0" indent="-342900">
              <a:lnSpc>
                <a:spcPct val="150000"/>
              </a:lnSpc>
              <a:spcAft>
                <a:spcPts val="0"/>
              </a:spcAft>
              <a:buFont typeface="Symbol" panose="05050102010706020507" pitchFamily="18" charset="2"/>
              <a:buChar char=""/>
            </a:pPr>
            <a:r>
              <a:rPr lang="en-AU" sz="1600">
                <a:solidFill>
                  <a:srgbClr val="6F6F6F"/>
                </a:solidFill>
                <a:latin typeface="Arial Nova Light" panose="020B0304020202020204" pitchFamily="34" charset="0"/>
                <a:cs typeface="Arial" panose="020B0604020202020204" pitchFamily="34" charset="0"/>
              </a:rPr>
              <a:t>Hurt by underweights in Charter Hall (CHC) and Goodman Group (GMG) (both mandate constrained) that were up respectively 13.71% and 7.13% for the quarter.</a:t>
            </a:r>
          </a:p>
          <a:p>
            <a:pPr marL="342900" lvl="0" indent="-342900">
              <a:lnSpc>
                <a:spcPct val="150000"/>
              </a:lnSpc>
              <a:spcAft>
                <a:spcPts val="0"/>
              </a:spcAft>
              <a:buFont typeface="Symbol" panose="05050102010706020507" pitchFamily="18" charset="2"/>
              <a:buChar char=""/>
            </a:pPr>
            <a:r>
              <a:rPr lang="en-AU" sz="1600">
                <a:solidFill>
                  <a:srgbClr val="6F6F6F"/>
                </a:solidFill>
                <a:latin typeface="Arial Nova Light" panose="020B0304020202020204" pitchFamily="34" charset="0"/>
                <a:cs typeface="Arial" panose="020B0604020202020204" pitchFamily="34" charset="0"/>
              </a:rPr>
              <a:t>Also hurt by overweight in </a:t>
            </a:r>
            <a:r>
              <a:rPr lang="en-AU" sz="1600" err="1">
                <a:solidFill>
                  <a:srgbClr val="6F6F6F"/>
                </a:solidFill>
                <a:latin typeface="Arial Nova Light" panose="020B0304020202020204" pitchFamily="34" charset="0"/>
                <a:cs typeface="Arial" panose="020B0604020202020204" pitchFamily="34" charset="0"/>
              </a:rPr>
              <a:t>Scentre</a:t>
            </a:r>
            <a:r>
              <a:rPr lang="en-AU" sz="1600">
                <a:solidFill>
                  <a:srgbClr val="6F6F6F"/>
                </a:solidFill>
                <a:latin typeface="Arial Nova Light" panose="020B0304020202020204" pitchFamily="34" charset="0"/>
                <a:cs typeface="Arial" panose="020B0604020202020204" pitchFamily="34" charset="0"/>
              </a:rPr>
              <a:t> Group (SCG) which returned -6.57% for the quarter. The stock has experienced retail headwinds but APN continues to hold it as a core position owing to a high quality portfolio and persistent yield.</a:t>
            </a:r>
          </a:p>
          <a:p>
            <a:pPr marL="342900" lvl="0" indent="-342900">
              <a:lnSpc>
                <a:spcPct val="150000"/>
              </a:lnSpc>
              <a:spcAft>
                <a:spcPts val="0"/>
              </a:spcAft>
              <a:buFont typeface="Symbol" panose="05050102010706020507" pitchFamily="18" charset="2"/>
              <a:buChar char=""/>
            </a:pPr>
            <a:endParaRPr lang="en-AU" sz="1600">
              <a:solidFill>
                <a:srgbClr val="6F6F6F"/>
              </a:solidFill>
              <a:latin typeface="Arial Nova Light" panose="020B0304020202020204" pitchFamily="34" charset="0"/>
              <a:cs typeface="Arial" panose="020B0604020202020204" pitchFamily="34" charset="0"/>
            </a:endParaRPr>
          </a:p>
          <a:p>
            <a:pPr marL="342900" lvl="0" indent="-342900">
              <a:lnSpc>
                <a:spcPct val="150000"/>
              </a:lnSpc>
              <a:spcAft>
                <a:spcPts val="0"/>
              </a:spcAft>
              <a:buFont typeface="Symbol" panose="05050102010706020507" pitchFamily="18" charset="2"/>
              <a:buChar char=""/>
            </a:pPr>
            <a:endParaRPr lang="en-AU" sz="1600">
              <a:solidFill>
                <a:srgbClr val="6F6F6F"/>
              </a:solidFill>
              <a:highlight>
                <a:srgbClr val="FFFF00"/>
              </a:highlight>
              <a:latin typeface="Arial Nova Light" panose="020B0304020202020204" pitchFamily="34" charset="0"/>
              <a:cs typeface="Arial" panose="020B0604020202020204" pitchFamily="34" charset="0"/>
            </a:endParaRPr>
          </a:p>
          <a:p>
            <a:pPr marL="285750" lvl="1" indent="-285750">
              <a:spcBef>
                <a:spcPts val="600"/>
              </a:spcBef>
              <a:spcAft>
                <a:spcPts val="800"/>
              </a:spcAft>
              <a:buClr>
                <a:schemeClr val="tx1"/>
              </a:buClr>
              <a:buFont typeface="Arial" panose="020B0604020202020204" pitchFamily="34" charset="0"/>
              <a:buChar char="•"/>
            </a:pPr>
            <a:endParaRPr lang="en-AU" sz="1400">
              <a:latin typeface="Arial Nova Light" panose="020B0304020202020204" pitchFamily="34" charset="0"/>
            </a:endParaRPr>
          </a:p>
          <a:p>
            <a:pPr marL="0" lvl="1">
              <a:spcBef>
                <a:spcPts val="600"/>
              </a:spcBef>
              <a:spcAft>
                <a:spcPts val="800"/>
              </a:spcAft>
              <a:buClr>
                <a:schemeClr val="tx1"/>
              </a:buClr>
            </a:pPr>
            <a:endParaRPr lang="en-AU" sz="1400">
              <a:latin typeface="Arial Nova Light" panose="020B0304020202020204" pitchFamily="34" charset="0"/>
            </a:endParaRPr>
          </a:p>
        </p:txBody>
      </p:sp>
      <p:graphicFrame>
        <p:nvGraphicFramePr>
          <p:cNvPr id="6" name="Table 5">
            <a:extLst>
              <a:ext uri="{FF2B5EF4-FFF2-40B4-BE49-F238E27FC236}">
                <a16:creationId xmlns:a16="http://schemas.microsoft.com/office/drawing/2014/main" xmlns="" id="{AD0FF2F3-8D13-45A8-81A4-D3AC0EDD0554}"/>
              </a:ext>
            </a:extLst>
          </p:cNvPr>
          <p:cNvGraphicFramePr>
            <a:graphicFrameLocks noGrp="1"/>
          </p:cNvGraphicFramePr>
          <p:nvPr/>
        </p:nvGraphicFramePr>
        <p:xfrm>
          <a:off x="1044050" y="1247551"/>
          <a:ext cx="9218537" cy="798672"/>
        </p:xfrm>
        <a:graphic>
          <a:graphicData uri="http://schemas.openxmlformats.org/drawingml/2006/table">
            <a:tbl>
              <a:tblPr firstRow="1" firstCol="1" bandRow="1"/>
              <a:tblGrid>
                <a:gridCol w="4897929">
                  <a:extLst>
                    <a:ext uri="{9D8B030D-6E8A-4147-A177-3AD203B41FA5}">
                      <a16:colId xmlns:a16="http://schemas.microsoft.com/office/drawing/2014/main" xmlns="" val="1887276660"/>
                    </a:ext>
                  </a:extLst>
                </a:gridCol>
                <a:gridCol w="1080152">
                  <a:extLst>
                    <a:ext uri="{9D8B030D-6E8A-4147-A177-3AD203B41FA5}">
                      <a16:colId xmlns:a16="http://schemas.microsoft.com/office/drawing/2014/main" xmlns="" val="3085514899"/>
                    </a:ext>
                  </a:extLst>
                </a:gridCol>
                <a:gridCol w="1080152">
                  <a:extLst>
                    <a:ext uri="{9D8B030D-6E8A-4147-A177-3AD203B41FA5}">
                      <a16:colId xmlns:a16="http://schemas.microsoft.com/office/drawing/2014/main" xmlns="" val="2972070130"/>
                    </a:ext>
                  </a:extLst>
                </a:gridCol>
                <a:gridCol w="1080152">
                  <a:extLst>
                    <a:ext uri="{9D8B030D-6E8A-4147-A177-3AD203B41FA5}">
                      <a16:colId xmlns:a16="http://schemas.microsoft.com/office/drawing/2014/main" xmlns="" val="1606116313"/>
                    </a:ext>
                  </a:extLst>
                </a:gridCol>
                <a:gridCol w="1080152">
                  <a:extLst>
                    <a:ext uri="{9D8B030D-6E8A-4147-A177-3AD203B41FA5}">
                      <a16:colId xmlns:a16="http://schemas.microsoft.com/office/drawing/2014/main" xmlns="" val="4092509731"/>
                    </a:ext>
                  </a:extLst>
                </a:gridCol>
              </a:tblGrid>
              <a:tr h="199668">
                <a:tc>
                  <a:txBody>
                    <a:bodyPr/>
                    <a:lstStyle/>
                    <a:p>
                      <a:pPr algn="l" rtl="0" fontAlgn="b"/>
                      <a:r>
                        <a:rPr lang="en-AU" sz="1100" b="1" i="0" u="none" strike="noStrike">
                          <a:solidFill>
                            <a:srgbClr val="FFFFFF"/>
                          </a:solidFill>
                          <a:effectLst/>
                          <a:latin typeface="Arial Nova Light" panose="020B0304020202020204" pitchFamily="34" charset="0"/>
                        </a:rPr>
                        <a:t>Fund Name</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rtl="0" fontAlgn="b"/>
                      <a:r>
                        <a:rPr lang="en-AU" sz="1100" b="1" i="0" u="none" strike="noStrike">
                          <a:solidFill>
                            <a:srgbClr val="FFFFFF"/>
                          </a:solidFill>
                          <a:effectLst/>
                          <a:latin typeface="Arial Nova Light" panose="020B0304020202020204" pitchFamily="34" charset="0"/>
                        </a:rPr>
                        <a:t>1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rtl="0" fontAlgn="b"/>
                      <a:r>
                        <a:rPr lang="en-AU" sz="1100" b="1" i="0" u="none" strike="noStrike">
                          <a:solidFill>
                            <a:srgbClr val="FFFFFF"/>
                          </a:solidFill>
                          <a:effectLst/>
                          <a:latin typeface="Arial Nova Light" panose="020B0304020202020204" pitchFamily="34" charset="0"/>
                        </a:rPr>
                        <a:t>3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rtl="0" fontAlgn="b"/>
                      <a:r>
                        <a:rPr lang="en-AU" sz="1100" b="1" i="0" u="none" strike="noStrike">
                          <a:solidFill>
                            <a:srgbClr val="FFFFFF"/>
                          </a:solidFill>
                          <a:effectLst/>
                          <a:latin typeface="Arial Nova Light" panose="020B0304020202020204" pitchFamily="34" charset="0"/>
                        </a:rPr>
                        <a:t>6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rtl="0" fontAlgn="b"/>
                      <a:r>
                        <a:rPr lang="en-AU" sz="1100" b="1" i="0" u="none" strike="noStrike">
                          <a:solidFill>
                            <a:srgbClr val="FFFFFF"/>
                          </a:solidFill>
                          <a:effectLst/>
                          <a:latin typeface="Arial Nova Light" panose="020B0304020202020204" pitchFamily="34" charset="0"/>
                        </a:rPr>
                        <a:t>1 Yr (% p.a.)</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extLst>
                  <a:ext uri="{0D108BD9-81ED-4DB2-BD59-A6C34878D82A}">
                    <a16:rowId xmlns:a16="http://schemas.microsoft.com/office/drawing/2014/main" xmlns="" val="1942301440"/>
                  </a:ext>
                </a:extLst>
              </a:tr>
              <a:tr h="199668">
                <a:tc>
                  <a:txBody>
                    <a:bodyPr/>
                    <a:lstStyle/>
                    <a:p>
                      <a:pPr algn="l" fontAlgn="ctr"/>
                      <a:r>
                        <a:rPr lang="en-AU" sz="900" b="0" i="0" u="none" strike="noStrike">
                          <a:solidFill>
                            <a:srgbClr val="000000"/>
                          </a:solidFill>
                          <a:effectLst/>
                          <a:latin typeface="Arial" panose="020B0604020202020204" pitchFamily="34" charset="0"/>
                        </a:rPr>
                        <a:t>APN AREIT Fund</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Calibri" panose="020F0502020204030204" pitchFamily="34" charset="0"/>
                        </a:rPr>
                        <a:t>2.22</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Calibri" panose="020F0502020204030204" pitchFamily="34" charset="0"/>
                        </a:rPr>
                        <a:t>1.89</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Calibri" panose="020F0502020204030204" pitchFamily="34" charset="0"/>
                        </a:rPr>
                        <a:t>11.87</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Calibri" panose="020F0502020204030204" pitchFamily="34" charset="0"/>
                        </a:rPr>
                        <a:t>10.19</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xmlns="" val="1595063935"/>
                  </a:ext>
                </a:extLst>
              </a:tr>
              <a:tr h="199668">
                <a:tc>
                  <a:txBody>
                    <a:bodyPr/>
                    <a:lstStyle/>
                    <a:p>
                      <a:pPr algn="l" fontAlgn="ctr"/>
                      <a:r>
                        <a:rPr lang="en-AU" sz="900" b="0" i="0" u="none" strike="noStrike">
                          <a:solidFill>
                            <a:srgbClr val="000000"/>
                          </a:solidFill>
                          <a:effectLst/>
                          <a:latin typeface="Arial" panose="020B0604020202020204" pitchFamily="34" charset="0"/>
                        </a:rPr>
                        <a:t>S&amp;P/ASX 300 AREIT</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900" b="0" i="0" u="none" strike="noStrike">
                          <a:solidFill>
                            <a:srgbClr val="000000"/>
                          </a:solidFill>
                          <a:effectLst/>
                          <a:latin typeface="Arial" panose="020B0604020202020204" pitchFamily="34" charset="0"/>
                        </a:rPr>
                        <a:t>4.16</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900" b="0" i="0" u="none" strike="noStrike">
                          <a:solidFill>
                            <a:srgbClr val="000000"/>
                          </a:solidFill>
                          <a:effectLst/>
                          <a:latin typeface="Arial" panose="020B0604020202020204" pitchFamily="34" charset="0"/>
                        </a:rPr>
                        <a:t>4.12</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900" b="0" i="0" u="none" strike="noStrike">
                          <a:solidFill>
                            <a:srgbClr val="000000"/>
                          </a:solidFill>
                          <a:effectLst/>
                          <a:latin typeface="Arial" panose="020B0604020202020204" pitchFamily="34" charset="0"/>
                        </a:rPr>
                        <a:t>19.09</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900" b="0" i="0" u="none" strike="noStrike">
                          <a:solidFill>
                            <a:srgbClr val="000000"/>
                          </a:solidFill>
                          <a:effectLst/>
                          <a:latin typeface="Arial" panose="020B0604020202020204" pitchFamily="34" charset="0"/>
                        </a:rPr>
                        <a:t>19.37</a:t>
                      </a:r>
                    </a:p>
                  </a:txBody>
                  <a:tcPr marL="9525" marR="9525" marT="9525" marB="0"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xmlns="" val="1351554153"/>
                  </a:ext>
                </a:extLst>
              </a:tr>
              <a:tr h="199668">
                <a:tc>
                  <a:txBody>
                    <a:bodyPr/>
                    <a:lstStyle/>
                    <a:p>
                      <a:pPr algn="l" rtl="0" fontAlgn="t"/>
                      <a:r>
                        <a:rPr lang="en-AU" sz="1100" b="1" i="0" u="none" strike="noStrike">
                          <a:solidFill>
                            <a:srgbClr val="000000"/>
                          </a:solidFill>
                          <a:effectLst/>
                          <a:latin typeface="+mn-lt"/>
                        </a:rPr>
                        <a:t>Out/underperformance</a:t>
                      </a:r>
                    </a:p>
                  </a:txBody>
                  <a:tcPr marL="9525" marR="9525" marT="9525" marB="0">
                    <a:lnL>
                      <a:noFill/>
                    </a:lnL>
                    <a:lnR>
                      <a:noFill/>
                    </a:lnR>
                    <a:lnT>
                      <a:noFill/>
                    </a:lnT>
                    <a:lnB>
                      <a:noFill/>
                    </a:lnB>
                    <a:solidFill>
                      <a:srgbClr val="BEBEBE"/>
                    </a:solidFill>
                  </a:tcPr>
                </a:tc>
                <a:tc>
                  <a:txBody>
                    <a:bodyPr/>
                    <a:lstStyle/>
                    <a:p>
                      <a:pPr algn="ctr" fontAlgn="b"/>
                      <a:r>
                        <a:rPr lang="en-AU" sz="1100" b="1" i="0" u="none" strike="noStrike">
                          <a:solidFill>
                            <a:srgbClr val="000000"/>
                          </a:solidFill>
                          <a:effectLst/>
                          <a:latin typeface="Calibri" panose="020F0502020204030204" pitchFamily="34" charset="0"/>
                        </a:rPr>
                        <a:t>-1.94</a:t>
                      </a:r>
                    </a:p>
                  </a:txBody>
                  <a:tcPr marL="9525" marR="9525" marT="9525" marB="0" anchor="b">
                    <a:lnL>
                      <a:noFill/>
                    </a:lnL>
                    <a:lnR>
                      <a:noFill/>
                    </a:lnR>
                    <a:lnT>
                      <a:noFill/>
                    </a:lnT>
                    <a:lnB>
                      <a:noFill/>
                    </a:lnB>
                    <a:solidFill>
                      <a:srgbClr val="BEBEBE"/>
                    </a:solidFill>
                  </a:tcPr>
                </a:tc>
                <a:tc>
                  <a:txBody>
                    <a:bodyPr/>
                    <a:lstStyle/>
                    <a:p>
                      <a:pPr algn="ctr" fontAlgn="b"/>
                      <a:r>
                        <a:rPr lang="en-AU" sz="1100" b="1" i="0" u="none" strike="noStrike">
                          <a:solidFill>
                            <a:srgbClr val="000000"/>
                          </a:solidFill>
                          <a:effectLst/>
                          <a:latin typeface="Calibri" panose="020F0502020204030204" pitchFamily="34" charset="0"/>
                        </a:rPr>
                        <a:t>-2.23</a:t>
                      </a:r>
                    </a:p>
                  </a:txBody>
                  <a:tcPr marL="9525" marR="9525" marT="9525" marB="0" anchor="b">
                    <a:lnL>
                      <a:noFill/>
                    </a:lnL>
                    <a:lnR>
                      <a:noFill/>
                    </a:lnR>
                    <a:lnT>
                      <a:noFill/>
                    </a:lnT>
                    <a:lnB>
                      <a:noFill/>
                    </a:lnB>
                    <a:solidFill>
                      <a:srgbClr val="BEBEBE"/>
                    </a:solidFill>
                  </a:tcPr>
                </a:tc>
                <a:tc>
                  <a:txBody>
                    <a:bodyPr/>
                    <a:lstStyle/>
                    <a:p>
                      <a:pPr algn="ctr" fontAlgn="b"/>
                      <a:r>
                        <a:rPr lang="en-AU" sz="1100" b="1" i="0" u="none" strike="noStrike">
                          <a:solidFill>
                            <a:srgbClr val="000000"/>
                          </a:solidFill>
                          <a:effectLst/>
                          <a:latin typeface="Calibri" panose="020F0502020204030204" pitchFamily="34" charset="0"/>
                        </a:rPr>
                        <a:t>-7.22</a:t>
                      </a:r>
                    </a:p>
                  </a:txBody>
                  <a:tcPr marL="9525" marR="9525" marT="9525" marB="0" anchor="b">
                    <a:lnL>
                      <a:noFill/>
                    </a:lnL>
                    <a:lnR>
                      <a:noFill/>
                    </a:lnR>
                    <a:lnT>
                      <a:noFill/>
                    </a:lnT>
                    <a:lnB>
                      <a:noFill/>
                    </a:lnB>
                    <a:solidFill>
                      <a:srgbClr val="BEBEBE"/>
                    </a:solidFill>
                  </a:tcPr>
                </a:tc>
                <a:tc>
                  <a:txBody>
                    <a:bodyPr/>
                    <a:lstStyle/>
                    <a:p>
                      <a:pPr algn="ctr" fontAlgn="b"/>
                      <a:r>
                        <a:rPr lang="en-AU" sz="1100" b="1" i="0" u="none" strike="noStrike">
                          <a:solidFill>
                            <a:srgbClr val="000000"/>
                          </a:solidFill>
                          <a:effectLst/>
                          <a:latin typeface="Calibri" panose="020F0502020204030204" pitchFamily="34" charset="0"/>
                        </a:rPr>
                        <a:t>-9.18</a:t>
                      </a:r>
                    </a:p>
                  </a:txBody>
                  <a:tcPr marL="9525" marR="9525" marT="9525" marB="0" anchor="b">
                    <a:lnL>
                      <a:noFill/>
                    </a:lnL>
                    <a:lnR>
                      <a:noFill/>
                    </a:lnR>
                    <a:lnT>
                      <a:noFill/>
                    </a:lnT>
                    <a:lnB>
                      <a:noFill/>
                    </a:lnB>
                    <a:solidFill>
                      <a:srgbClr val="BEBEBE"/>
                    </a:solidFill>
                  </a:tcPr>
                </a:tc>
                <a:extLst>
                  <a:ext uri="{0D108BD9-81ED-4DB2-BD59-A6C34878D82A}">
                    <a16:rowId xmlns:a16="http://schemas.microsoft.com/office/drawing/2014/main" xmlns="" val="268022751"/>
                  </a:ext>
                </a:extLst>
              </a:tr>
            </a:tbl>
          </a:graphicData>
        </a:graphic>
      </p:graphicFrame>
    </p:spTree>
    <p:extLst>
      <p:ext uri="{BB962C8B-B14F-4D97-AF65-F5344CB8AC3E}">
        <p14:creationId xmlns:p14="http://schemas.microsoft.com/office/powerpoint/2010/main" val="60213154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xmlns="" id="{BDC430F9-2BB8-4315-AEAC-CBED0B8C33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67208" y="220153"/>
            <a:ext cx="1285299" cy="612120"/>
          </a:xfrm>
          <a:prstGeom prst="rect">
            <a:avLst/>
          </a:prstGeom>
        </p:spPr>
      </p:pic>
      <p:sp>
        <p:nvSpPr>
          <p:cNvPr id="15" name="Rectangle 14">
            <a:extLst>
              <a:ext uri="{FF2B5EF4-FFF2-40B4-BE49-F238E27FC236}">
                <a16:creationId xmlns:a16="http://schemas.microsoft.com/office/drawing/2014/main" xmlns="" id="{5C237BF5-B0EC-4E6A-9C51-B58821A0F28D}"/>
              </a:ext>
            </a:extLst>
          </p:cNvPr>
          <p:cNvSpPr/>
          <p:nvPr/>
        </p:nvSpPr>
        <p:spPr>
          <a:xfrm>
            <a:off x="2" y="2359500"/>
            <a:ext cx="12191999" cy="2139000"/>
          </a:xfrm>
          <a:prstGeom prst="rect">
            <a:avLst/>
          </a:prstGeom>
          <a:solidFill>
            <a:srgbClr val="E29C00"/>
          </a:solidFill>
          <a:ln w="762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
        <p:nvSpPr>
          <p:cNvPr id="16" name="TextBox 15">
            <a:extLst>
              <a:ext uri="{FF2B5EF4-FFF2-40B4-BE49-F238E27FC236}">
                <a16:creationId xmlns:a16="http://schemas.microsoft.com/office/drawing/2014/main" xmlns="" id="{FE852A9F-5E27-41E2-88A7-60D2114F131F}"/>
              </a:ext>
            </a:extLst>
          </p:cNvPr>
          <p:cNvSpPr txBox="1"/>
          <p:nvPr/>
        </p:nvSpPr>
        <p:spPr>
          <a:xfrm>
            <a:off x="2432705" y="2846829"/>
            <a:ext cx="8050852" cy="630942"/>
          </a:xfrm>
          <a:prstGeom prst="rect">
            <a:avLst/>
          </a:prstGeom>
          <a:noFill/>
        </p:spPr>
        <p:txBody>
          <a:bodyPr wrap="square" rtlCol="0">
            <a:spAutoFit/>
          </a:bodyPr>
          <a:lstStyle/>
          <a:p>
            <a:pPr>
              <a:defRPr/>
            </a:pPr>
            <a:r>
              <a:rPr lang="en-US" sz="3500" b="1">
                <a:solidFill>
                  <a:schemeClr val="bg1"/>
                </a:solidFill>
                <a:latin typeface="Segoe UI" panose="020B0502040204020203" pitchFamily="34" charset="0"/>
                <a:cs typeface="Segoe UI" panose="020B0502040204020203" pitchFamily="34" charset="0"/>
              </a:rPr>
              <a:t>Fixed Interest </a:t>
            </a:r>
            <a:endParaRPr lang="en-US" sz="2667">
              <a:solidFill>
                <a:srgbClr val="FFFFFF"/>
              </a:solidFill>
              <a:latin typeface="Montserrat SemiBold" panose="00000700000000000000" pitchFamily="50" charset="0"/>
              <a:ea typeface="Roboto" panose="02000000000000000000" pitchFamily="2" charset="0"/>
            </a:endParaRPr>
          </a:p>
        </p:txBody>
      </p:sp>
      <p:sp>
        <p:nvSpPr>
          <p:cNvPr id="17" name="Rectangle 16">
            <a:extLst>
              <a:ext uri="{FF2B5EF4-FFF2-40B4-BE49-F238E27FC236}">
                <a16:creationId xmlns:a16="http://schemas.microsoft.com/office/drawing/2014/main" xmlns="" id="{CB3C399E-96AE-489C-994A-02DD6F622B3A}"/>
              </a:ext>
            </a:extLst>
          </p:cNvPr>
          <p:cNvSpPr/>
          <p:nvPr/>
        </p:nvSpPr>
        <p:spPr>
          <a:xfrm>
            <a:off x="1413308" y="2359500"/>
            <a:ext cx="603565"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
        <p:nvSpPr>
          <p:cNvPr id="19" name="Rectangle 18">
            <a:extLst>
              <a:ext uri="{FF2B5EF4-FFF2-40B4-BE49-F238E27FC236}">
                <a16:creationId xmlns:a16="http://schemas.microsoft.com/office/drawing/2014/main" xmlns="" id="{38BA68A2-04EA-4DB9-BBAF-30C27EA29486}"/>
              </a:ext>
            </a:extLst>
          </p:cNvPr>
          <p:cNvSpPr/>
          <p:nvPr/>
        </p:nvSpPr>
        <p:spPr>
          <a:xfrm>
            <a:off x="633117" y="2359500"/>
            <a:ext cx="364359"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
        <p:nvSpPr>
          <p:cNvPr id="20" name="Rectangle 19">
            <a:extLst>
              <a:ext uri="{FF2B5EF4-FFF2-40B4-BE49-F238E27FC236}">
                <a16:creationId xmlns:a16="http://schemas.microsoft.com/office/drawing/2014/main" xmlns="" id="{86C7DE97-1232-480C-95C4-906B55B595A5}"/>
              </a:ext>
            </a:extLst>
          </p:cNvPr>
          <p:cNvSpPr/>
          <p:nvPr/>
        </p:nvSpPr>
        <p:spPr>
          <a:xfrm>
            <a:off x="0" y="2359500"/>
            <a:ext cx="217283"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Tree>
    <p:extLst>
      <p:ext uri="{BB962C8B-B14F-4D97-AF65-F5344CB8AC3E}">
        <p14:creationId xmlns:p14="http://schemas.microsoft.com/office/powerpoint/2010/main" val="20624142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5" y="620688"/>
            <a:ext cx="10729193" cy="523220"/>
          </a:xfrm>
        </p:spPr>
        <p:txBody>
          <a:bodyPr>
            <a:noAutofit/>
          </a:bodyPr>
          <a:lstStyle/>
          <a:p>
            <a:pPr>
              <a:lnSpc>
                <a:spcPts val="3300"/>
              </a:lnSpc>
              <a:spcBef>
                <a:spcPts val="1200"/>
              </a:spcBef>
              <a:spcAft>
                <a:spcPts val="1200"/>
              </a:spcAft>
            </a:pPr>
            <a:r>
              <a:rPr lang="en-AU" sz="2400">
                <a:solidFill>
                  <a:srgbClr val="005C6A"/>
                </a:solidFill>
              </a:rPr>
              <a:t>Australian Fixed Interest </a:t>
            </a:r>
            <a:r>
              <a:rPr lang="en-AU" sz="2400" b="0">
                <a:solidFill>
                  <a:schemeClr val="bg1">
                    <a:lumMod val="65000"/>
                  </a:schemeClr>
                </a:solidFill>
              </a:rPr>
              <a:t>Legg Mason Western Asset Australian Bond Trust </a:t>
            </a:r>
          </a:p>
          <a:p>
            <a:pPr>
              <a:lnSpc>
                <a:spcPts val="3300"/>
              </a:lnSpc>
              <a:spcBef>
                <a:spcPts val="1200"/>
              </a:spcBef>
              <a:spcAft>
                <a:spcPts val="1200"/>
              </a:spcAft>
            </a:pPr>
            <a:endParaRPr lang="en-AU" sz="2400" b="0">
              <a:solidFill>
                <a:schemeClr val="bg1">
                  <a:lumMod val="65000"/>
                </a:schemeClr>
              </a:solidFill>
              <a:highlight>
                <a:srgbClr val="FFFF00"/>
              </a:highlight>
              <a:latin typeface="Segoe UI" panose="020B0502040204020203" pitchFamily="34" charset="0"/>
              <a:cs typeface="Segoe UI" panose="020B0502040204020203" pitchFamily="34" charset="0"/>
            </a:endParaRPr>
          </a:p>
        </p:txBody>
      </p:sp>
      <p:sp>
        <p:nvSpPr>
          <p:cNvPr id="2" name="Rectangle 1">
            <a:extLst>
              <a:ext uri="{FF2B5EF4-FFF2-40B4-BE49-F238E27FC236}">
                <a16:creationId xmlns:a16="http://schemas.microsoft.com/office/drawing/2014/main" xmlns="" id="{942DA864-2B1E-41FB-A055-825670A17A06}"/>
              </a:ext>
            </a:extLst>
          </p:cNvPr>
          <p:cNvSpPr/>
          <p:nvPr/>
        </p:nvSpPr>
        <p:spPr>
          <a:xfrm>
            <a:off x="982900" y="2149866"/>
            <a:ext cx="9840421" cy="4103688"/>
          </a:xfrm>
          <a:prstGeom prst="rect">
            <a:avLst/>
          </a:prstGeom>
        </p:spPr>
        <p:txBody>
          <a:bodyPr wrap="square" anchor="t">
            <a:spAutoFit/>
          </a:bodyPr>
          <a:lstStyle/>
          <a:p>
            <a:pPr marL="342900" lvl="0" indent="-342900">
              <a:lnSpc>
                <a:spcPct val="150000"/>
              </a:lnSpc>
              <a:spcAft>
                <a:spcPts val="0"/>
              </a:spcAft>
              <a:buFont typeface="Symbol" panose="05050102010706020507" pitchFamily="18" charset="2"/>
              <a:buChar char=""/>
            </a:pPr>
            <a:r>
              <a:rPr lang="en-AU" sz="1600">
                <a:solidFill>
                  <a:srgbClr val="6F6F6F"/>
                </a:solidFill>
                <a:latin typeface="Arial Nova Light" panose="020B0304020202020204" pitchFamily="34" charset="0"/>
                <a:cs typeface="Arial" panose="020B0604020202020204" pitchFamily="34" charset="0"/>
              </a:rPr>
              <a:t>The Fund outperformed Index in the second quarter of 2019, returning 3.13% net of fees. The Fund has also provided a net of fee return in excess of the benchmark YTD. </a:t>
            </a:r>
          </a:p>
          <a:p>
            <a:pPr marL="342900" lvl="0" indent="-342900">
              <a:lnSpc>
                <a:spcPct val="150000"/>
              </a:lnSpc>
              <a:spcAft>
                <a:spcPts val="0"/>
              </a:spcAft>
              <a:buFont typeface="Symbol" panose="05050102010706020507" pitchFamily="18" charset="2"/>
              <a:buChar char=""/>
            </a:pPr>
            <a:r>
              <a:rPr lang="en-AU" sz="1600">
                <a:solidFill>
                  <a:srgbClr val="6F6F6F"/>
                </a:solidFill>
                <a:latin typeface="Arial Nova Light" panose="020B0304020202020204" pitchFamily="34" charset="0"/>
                <a:cs typeface="Arial" panose="020B0604020202020204" pitchFamily="34" charset="0"/>
              </a:rPr>
              <a:t>The majority of attribution was generated by sector plays, while duration detracted over the quarter. Stock selection was also mildly accretive to performance over the quarter.</a:t>
            </a:r>
          </a:p>
          <a:p>
            <a:pPr marL="342900" lvl="0" indent="-342900">
              <a:lnSpc>
                <a:spcPct val="150000"/>
              </a:lnSpc>
              <a:spcAft>
                <a:spcPts val="0"/>
              </a:spcAft>
              <a:buFont typeface="Symbol" panose="05050102010706020507" pitchFamily="18" charset="2"/>
              <a:buChar char=""/>
            </a:pPr>
            <a:r>
              <a:rPr lang="en-AU" sz="1600">
                <a:solidFill>
                  <a:srgbClr val="6F6F6F"/>
                </a:solidFill>
                <a:latin typeface="Arial Nova Light" panose="020B0304020202020204" pitchFamily="34" charset="0"/>
                <a:cs typeface="Arial" panose="020B0604020202020204" pitchFamily="34" charset="0"/>
              </a:rPr>
              <a:t>The Fund continues to aid portfolios with close to benchmark duration, and provide excess returns via credit strategies. </a:t>
            </a:r>
          </a:p>
          <a:p>
            <a:pPr marL="342900" lvl="0" indent="-342900">
              <a:lnSpc>
                <a:spcPct val="150000"/>
              </a:lnSpc>
              <a:spcAft>
                <a:spcPts val="0"/>
              </a:spcAft>
              <a:buFont typeface="Symbol" panose="05050102010706020507" pitchFamily="18" charset="2"/>
              <a:buChar char=""/>
            </a:pPr>
            <a:endParaRPr lang="en-AU" sz="1600">
              <a:solidFill>
                <a:srgbClr val="6F6F6F"/>
              </a:solidFill>
              <a:latin typeface="Arial Nova Light" panose="020B0304020202020204" pitchFamily="34" charset="0"/>
              <a:cs typeface="Arial" panose="020B0604020202020204" pitchFamily="34" charset="0"/>
            </a:endParaRPr>
          </a:p>
          <a:p>
            <a:pPr marL="342900" lvl="0" indent="-342900">
              <a:lnSpc>
                <a:spcPct val="150000"/>
              </a:lnSpc>
              <a:spcAft>
                <a:spcPts val="0"/>
              </a:spcAft>
              <a:buFont typeface="Symbol" panose="05050102010706020507" pitchFamily="18" charset="2"/>
              <a:buChar char=""/>
            </a:pPr>
            <a:endParaRPr lang="en-AU" sz="1600">
              <a:solidFill>
                <a:srgbClr val="6F6F6F"/>
              </a:solidFill>
              <a:latin typeface="Arial Nova Light" panose="020B0304020202020204" pitchFamily="34" charset="0"/>
              <a:cs typeface="Arial" panose="020B0604020202020204" pitchFamily="34" charset="0"/>
            </a:endParaRPr>
          </a:p>
          <a:p>
            <a:pPr marL="342900" lvl="0" indent="-342900">
              <a:lnSpc>
                <a:spcPct val="150000"/>
              </a:lnSpc>
              <a:spcAft>
                <a:spcPts val="0"/>
              </a:spcAft>
              <a:buFont typeface="Symbol" panose="05050102010706020507" pitchFamily="18" charset="2"/>
              <a:buChar char=""/>
            </a:pPr>
            <a:endParaRPr lang="en-AU" sz="1600">
              <a:solidFill>
                <a:srgbClr val="6F6F6F"/>
              </a:solidFill>
              <a:highlight>
                <a:srgbClr val="FFFF00"/>
              </a:highlight>
              <a:latin typeface="Arial Nova Light" panose="020B0304020202020204" pitchFamily="34" charset="0"/>
              <a:cs typeface="Arial" panose="020B0604020202020204" pitchFamily="34" charset="0"/>
            </a:endParaRPr>
          </a:p>
          <a:p>
            <a:pPr marL="285750" lvl="1" indent="-285750">
              <a:spcBef>
                <a:spcPts val="600"/>
              </a:spcBef>
              <a:spcAft>
                <a:spcPts val="800"/>
              </a:spcAft>
              <a:buClr>
                <a:schemeClr val="tx1"/>
              </a:buClr>
              <a:buFont typeface="Arial" panose="020B0604020202020204" pitchFamily="34" charset="0"/>
              <a:buChar char="•"/>
            </a:pPr>
            <a:endParaRPr lang="en-AU" sz="1400">
              <a:latin typeface="Arial Nova Light" panose="020B0304020202020204" pitchFamily="34" charset="0"/>
            </a:endParaRPr>
          </a:p>
          <a:p>
            <a:pPr marL="0" lvl="1">
              <a:spcBef>
                <a:spcPts val="600"/>
              </a:spcBef>
              <a:spcAft>
                <a:spcPts val="800"/>
              </a:spcAft>
              <a:buClr>
                <a:schemeClr val="tx1"/>
              </a:buClr>
            </a:pPr>
            <a:endParaRPr lang="en-AU" sz="1400">
              <a:latin typeface="Arial Nova Light" panose="020B0304020202020204" pitchFamily="34" charset="0"/>
            </a:endParaRPr>
          </a:p>
        </p:txBody>
      </p:sp>
      <p:graphicFrame>
        <p:nvGraphicFramePr>
          <p:cNvPr id="6" name="Table 5">
            <a:extLst>
              <a:ext uri="{FF2B5EF4-FFF2-40B4-BE49-F238E27FC236}">
                <a16:creationId xmlns:a16="http://schemas.microsoft.com/office/drawing/2014/main" xmlns="" id="{AD0FF2F3-8D13-45A8-81A4-D3AC0EDD0554}"/>
              </a:ext>
            </a:extLst>
          </p:cNvPr>
          <p:cNvGraphicFramePr>
            <a:graphicFrameLocks noGrp="1"/>
          </p:cNvGraphicFramePr>
          <p:nvPr/>
        </p:nvGraphicFramePr>
        <p:xfrm>
          <a:off x="1044050" y="1247551"/>
          <a:ext cx="9218537" cy="798672"/>
        </p:xfrm>
        <a:graphic>
          <a:graphicData uri="http://schemas.openxmlformats.org/drawingml/2006/table">
            <a:tbl>
              <a:tblPr firstRow="1" firstCol="1" bandRow="1"/>
              <a:tblGrid>
                <a:gridCol w="4897929">
                  <a:extLst>
                    <a:ext uri="{9D8B030D-6E8A-4147-A177-3AD203B41FA5}">
                      <a16:colId xmlns:a16="http://schemas.microsoft.com/office/drawing/2014/main" xmlns="" val="1887276660"/>
                    </a:ext>
                  </a:extLst>
                </a:gridCol>
                <a:gridCol w="1080152">
                  <a:extLst>
                    <a:ext uri="{9D8B030D-6E8A-4147-A177-3AD203B41FA5}">
                      <a16:colId xmlns:a16="http://schemas.microsoft.com/office/drawing/2014/main" xmlns="" val="3085514899"/>
                    </a:ext>
                  </a:extLst>
                </a:gridCol>
                <a:gridCol w="1080152">
                  <a:extLst>
                    <a:ext uri="{9D8B030D-6E8A-4147-A177-3AD203B41FA5}">
                      <a16:colId xmlns:a16="http://schemas.microsoft.com/office/drawing/2014/main" xmlns="" val="2972070130"/>
                    </a:ext>
                  </a:extLst>
                </a:gridCol>
                <a:gridCol w="1080152">
                  <a:extLst>
                    <a:ext uri="{9D8B030D-6E8A-4147-A177-3AD203B41FA5}">
                      <a16:colId xmlns:a16="http://schemas.microsoft.com/office/drawing/2014/main" xmlns="" val="1606116313"/>
                    </a:ext>
                  </a:extLst>
                </a:gridCol>
                <a:gridCol w="1080152">
                  <a:extLst>
                    <a:ext uri="{9D8B030D-6E8A-4147-A177-3AD203B41FA5}">
                      <a16:colId xmlns:a16="http://schemas.microsoft.com/office/drawing/2014/main" xmlns="" val="4092509731"/>
                    </a:ext>
                  </a:extLst>
                </a:gridCol>
              </a:tblGrid>
              <a:tr h="199668">
                <a:tc>
                  <a:txBody>
                    <a:bodyPr/>
                    <a:lstStyle/>
                    <a:p>
                      <a:pPr algn="l" rtl="0" fontAlgn="b"/>
                      <a:r>
                        <a:rPr lang="en-AU" sz="1100" b="1" i="0" u="none" strike="noStrike">
                          <a:solidFill>
                            <a:srgbClr val="FFFFFF"/>
                          </a:solidFill>
                          <a:effectLst/>
                          <a:latin typeface="Arial Nova Light" panose="020B0304020202020204" pitchFamily="34" charset="0"/>
                        </a:rPr>
                        <a:t>Fund Name</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rtl="0" fontAlgn="b"/>
                      <a:r>
                        <a:rPr lang="en-AU" sz="1100" b="1" i="0" u="none" strike="noStrike">
                          <a:solidFill>
                            <a:srgbClr val="FFFFFF"/>
                          </a:solidFill>
                          <a:effectLst/>
                          <a:latin typeface="Arial Nova Light" panose="020B0304020202020204" pitchFamily="34" charset="0"/>
                        </a:rPr>
                        <a:t>1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rtl="0" fontAlgn="b"/>
                      <a:r>
                        <a:rPr lang="en-AU" sz="1100" b="1" i="0" u="none" strike="noStrike">
                          <a:solidFill>
                            <a:srgbClr val="FFFFFF"/>
                          </a:solidFill>
                          <a:effectLst/>
                          <a:latin typeface="Arial Nova Light" panose="020B0304020202020204" pitchFamily="34" charset="0"/>
                        </a:rPr>
                        <a:t>3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rtl="0" fontAlgn="b"/>
                      <a:r>
                        <a:rPr lang="en-AU" sz="1100" b="1" i="0" u="none" strike="noStrike">
                          <a:solidFill>
                            <a:srgbClr val="FFFFFF"/>
                          </a:solidFill>
                          <a:effectLst/>
                          <a:latin typeface="Arial Nova Light" panose="020B0304020202020204" pitchFamily="34" charset="0"/>
                        </a:rPr>
                        <a:t>6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rtl="0" fontAlgn="b"/>
                      <a:r>
                        <a:rPr lang="en-AU" sz="1100" b="1" i="0" u="none" strike="noStrike">
                          <a:solidFill>
                            <a:srgbClr val="FFFFFF"/>
                          </a:solidFill>
                          <a:effectLst/>
                          <a:latin typeface="Arial Nova Light" panose="020B0304020202020204" pitchFamily="34" charset="0"/>
                        </a:rPr>
                        <a:t>1 Yr (% p.a.)</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extLst>
                  <a:ext uri="{0D108BD9-81ED-4DB2-BD59-A6C34878D82A}">
                    <a16:rowId xmlns:a16="http://schemas.microsoft.com/office/drawing/2014/main" xmlns="" val="1942301440"/>
                  </a:ext>
                </a:extLst>
              </a:tr>
              <a:tr h="199668">
                <a:tc>
                  <a:txBody>
                    <a:bodyPr/>
                    <a:lstStyle/>
                    <a:p>
                      <a:pPr algn="l" fontAlgn="ctr"/>
                      <a:r>
                        <a:rPr lang="en-AU" sz="1100" b="0" i="0" u="none" strike="noStrike">
                          <a:solidFill>
                            <a:srgbClr val="000000"/>
                          </a:solidFill>
                          <a:effectLst/>
                          <a:latin typeface="+mn-lt"/>
                        </a:rPr>
                        <a:t>Legg Mason Western Asset Australian Bond Trust - Class A</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1.06</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3.13</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6.66</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9.45</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xmlns="" val="1595063935"/>
                  </a:ext>
                </a:extLst>
              </a:tr>
              <a:tr h="199668">
                <a:tc>
                  <a:txBody>
                    <a:bodyPr/>
                    <a:lstStyle/>
                    <a:p>
                      <a:pPr algn="l" fontAlgn="ctr"/>
                      <a:r>
                        <a:rPr lang="en-AU" sz="1100" b="0" i="0" u="none" strike="noStrike">
                          <a:solidFill>
                            <a:srgbClr val="000000"/>
                          </a:solidFill>
                          <a:effectLst/>
                          <a:latin typeface="+mn-lt"/>
                        </a:rPr>
                        <a:t>Bloomberg </a:t>
                      </a:r>
                      <a:r>
                        <a:rPr lang="en-AU" sz="1100" b="0" i="0" u="none" strike="noStrike" err="1">
                          <a:solidFill>
                            <a:srgbClr val="000000"/>
                          </a:solidFill>
                          <a:effectLst/>
                          <a:latin typeface="+mn-lt"/>
                        </a:rPr>
                        <a:t>AusBond</a:t>
                      </a:r>
                      <a:r>
                        <a:rPr lang="en-AU" sz="1100" b="0" i="0" u="none" strike="noStrike">
                          <a:solidFill>
                            <a:srgbClr val="000000"/>
                          </a:solidFill>
                          <a:effectLst/>
                          <a:latin typeface="+mn-lt"/>
                        </a:rPr>
                        <a:t> Composite Index</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1.04</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3.05</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6.59</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9.57</a:t>
                      </a:r>
                    </a:p>
                  </a:txBody>
                  <a:tcPr marL="9525" marR="9525" marT="9525" marB="0"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xmlns="" val="1351554153"/>
                  </a:ext>
                </a:extLst>
              </a:tr>
              <a:tr h="199668">
                <a:tc>
                  <a:txBody>
                    <a:bodyPr/>
                    <a:lstStyle/>
                    <a:p>
                      <a:pPr algn="l" rtl="0" fontAlgn="t"/>
                      <a:r>
                        <a:rPr lang="en-AU" sz="1100" b="1" i="0" u="none" strike="noStrike">
                          <a:solidFill>
                            <a:srgbClr val="000000"/>
                          </a:solidFill>
                          <a:effectLst/>
                          <a:latin typeface="+mn-lt"/>
                        </a:rPr>
                        <a:t>Out/underperformance</a:t>
                      </a:r>
                    </a:p>
                  </a:txBody>
                  <a:tcPr marL="9525" marR="9525" marT="9525" marB="0">
                    <a:lnL>
                      <a:noFill/>
                    </a:lnL>
                    <a:lnR>
                      <a:noFill/>
                    </a:lnR>
                    <a:lnT>
                      <a:noFill/>
                    </a:lnT>
                    <a:lnB>
                      <a:noFill/>
                    </a:lnB>
                    <a:solidFill>
                      <a:srgbClr val="BEBEBE"/>
                    </a:solidFill>
                  </a:tcPr>
                </a:tc>
                <a:tc>
                  <a:txBody>
                    <a:bodyPr/>
                    <a:lstStyle/>
                    <a:p>
                      <a:pPr algn="ctr" fontAlgn="b"/>
                      <a:r>
                        <a:rPr lang="en-AU" sz="1100" b="0" i="0" u="none" strike="noStrike">
                          <a:solidFill>
                            <a:srgbClr val="000000"/>
                          </a:solidFill>
                          <a:effectLst/>
                          <a:latin typeface="+mn-lt"/>
                        </a:rPr>
                        <a:t>0.02</a:t>
                      </a:r>
                    </a:p>
                  </a:txBody>
                  <a:tcPr marL="9525" marR="9525" marT="9525" marB="0" anchor="b">
                    <a:lnL>
                      <a:noFill/>
                    </a:lnL>
                    <a:lnR>
                      <a:noFill/>
                    </a:lnR>
                    <a:lnT>
                      <a:noFill/>
                    </a:lnT>
                    <a:lnB>
                      <a:noFill/>
                    </a:lnB>
                    <a:solidFill>
                      <a:srgbClr val="BEBEBE"/>
                    </a:solidFill>
                  </a:tcPr>
                </a:tc>
                <a:tc>
                  <a:txBody>
                    <a:bodyPr/>
                    <a:lstStyle/>
                    <a:p>
                      <a:pPr algn="ctr" fontAlgn="b"/>
                      <a:r>
                        <a:rPr lang="en-AU" sz="1100" b="0" i="0" u="none" strike="noStrike">
                          <a:solidFill>
                            <a:srgbClr val="000000"/>
                          </a:solidFill>
                          <a:effectLst/>
                          <a:latin typeface="+mn-lt"/>
                        </a:rPr>
                        <a:t>0.08</a:t>
                      </a:r>
                    </a:p>
                  </a:txBody>
                  <a:tcPr marL="9525" marR="9525" marT="9525" marB="0" anchor="b">
                    <a:lnL>
                      <a:noFill/>
                    </a:lnL>
                    <a:lnR>
                      <a:noFill/>
                    </a:lnR>
                    <a:lnT>
                      <a:noFill/>
                    </a:lnT>
                    <a:lnB>
                      <a:noFill/>
                    </a:lnB>
                    <a:solidFill>
                      <a:srgbClr val="BEBEBE"/>
                    </a:solidFill>
                  </a:tcPr>
                </a:tc>
                <a:tc>
                  <a:txBody>
                    <a:bodyPr/>
                    <a:lstStyle/>
                    <a:p>
                      <a:pPr algn="ctr" fontAlgn="b"/>
                      <a:r>
                        <a:rPr lang="en-AU" sz="1100" b="0" i="0" u="none" strike="noStrike">
                          <a:solidFill>
                            <a:srgbClr val="000000"/>
                          </a:solidFill>
                          <a:effectLst/>
                          <a:latin typeface="+mn-lt"/>
                        </a:rPr>
                        <a:t>0.07</a:t>
                      </a:r>
                    </a:p>
                  </a:txBody>
                  <a:tcPr marL="9525" marR="9525" marT="9525" marB="0" anchor="b">
                    <a:lnL>
                      <a:noFill/>
                    </a:lnL>
                    <a:lnR>
                      <a:noFill/>
                    </a:lnR>
                    <a:lnT>
                      <a:noFill/>
                    </a:lnT>
                    <a:lnB>
                      <a:noFill/>
                    </a:lnB>
                    <a:solidFill>
                      <a:srgbClr val="BEBEBE"/>
                    </a:solidFill>
                  </a:tcPr>
                </a:tc>
                <a:tc>
                  <a:txBody>
                    <a:bodyPr/>
                    <a:lstStyle/>
                    <a:p>
                      <a:pPr algn="ctr" fontAlgn="b"/>
                      <a:r>
                        <a:rPr lang="en-AU" sz="1100" b="0" i="0" u="none" strike="noStrike">
                          <a:solidFill>
                            <a:srgbClr val="000000"/>
                          </a:solidFill>
                          <a:effectLst/>
                          <a:latin typeface="+mn-lt"/>
                        </a:rPr>
                        <a:t>-0.12</a:t>
                      </a:r>
                    </a:p>
                  </a:txBody>
                  <a:tcPr marL="9525" marR="9525" marT="9525" marB="0" anchor="b">
                    <a:lnL>
                      <a:noFill/>
                    </a:lnL>
                    <a:lnR>
                      <a:noFill/>
                    </a:lnR>
                    <a:lnT>
                      <a:noFill/>
                    </a:lnT>
                    <a:lnB>
                      <a:noFill/>
                    </a:lnB>
                    <a:solidFill>
                      <a:srgbClr val="BEBEBE"/>
                    </a:solidFill>
                  </a:tcPr>
                </a:tc>
                <a:extLst>
                  <a:ext uri="{0D108BD9-81ED-4DB2-BD59-A6C34878D82A}">
                    <a16:rowId xmlns:a16="http://schemas.microsoft.com/office/drawing/2014/main" xmlns="" val="268022751"/>
                  </a:ext>
                </a:extLst>
              </a:tr>
            </a:tbl>
          </a:graphicData>
        </a:graphic>
      </p:graphicFrame>
    </p:spTree>
    <p:extLst>
      <p:ext uri="{BB962C8B-B14F-4D97-AF65-F5344CB8AC3E}">
        <p14:creationId xmlns:p14="http://schemas.microsoft.com/office/powerpoint/2010/main" val="41888678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5" y="620688"/>
            <a:ext cx="10729193" cy="523220"/>
          </a:xfrm>
        </p:spPr>
        <p:txBody>
          <a:bodyPr>
            <a:noAutofit/>
          </a:bodyPr>
          <a:lstStyle/>
          <a:p>
            <a:pPr>
              <a:lnSpc>
                <a:spcPts val="3300"/>
              </a:lnSpc>
              <a:spcBef>
                <a:spcPts val="1200"/>
              </a:spcBef>
              <a:spcAft>
                <a:spcPts val="1200"/>
              </a:spcAft>
            </a:pPr>
            <a:r>
              <a:rPr lang="en-AU" sz="2400">
                <a:solidFill>
                  <a:srgbClr val="005C6A"/>
                </a:solidFill>
              </a:rPr>
              <a:t>Australian Fixed Interest </a:t>
            </a:r>
            <a:r>
              <a:rPr lang="en-AU" sz="2400" b="0">
                <a:solidFill>
                  <a:schemeClr val="bg1">
                    <a:lumMod val="65000"/>
                  </a:schemeClr>
                </a:solidFill>
              </a:rPr>
              <a:t>Ardea Real Outcome Fund</a:t>
            </a:r>
          </a:p>
          <a:p>
            <a:pPr>
              <a:lnSpc>
                <a:spcPts val="3300"/>
              </a:lnSpc>
              <a:spcBef>
                <a:spcPts val="1200"/>
              </a:spcBef>
              <a:spcAft>
                <a:spcPts val="1200"/>
              </a:spcAft>
            </a:pPr>
            <a:endParaRPr lang="en-AU" sz="2400" b="0">
              <a:solidFill>
                <a:schemeClr val="bg1">
                  <a:lumMod val="65000"/>
                </a:schemeClr>
              </a:solidFill>
            </a:endParaRPr>
          </a:p>
          <a:p>
            <a:pPr>
              <a:lnSpc>
                <a:spcPts val="3300"/>
              </a:lnSpc>
              <a:spcBef>
                <a:spcPts val="1200"/>
              </a:spcBef>
              <a:spcAft>
                <a:spcPts val="1200"/>
              </a:spcAft>
            </a:pPr>
            <a:endParaRPr lang="en-AU" sz="2400" b="0">
              <a:solidFill>
                <a:schemeClr val="bg1">
                  <a:lumMod val="65000"/>
                </a:schemeClr>
              </a:solidFill>
              <a:highlight>
                <a:srgbClr val="FFFF00"/>
              </a:highlight>
              <a:latin typeface="Segoe UI" panose="020B0502040204020203" pitchFamily="34" charset="0"/>
              <a:cs typeface="Segoe UI" panose="020B0502040204020203" pitchFamily="34" charset="0"/>
            </a:endParaRPr>
          </a:p>
        </p:txBody>
      </p:sp>
      <p:sp>
        <p:nvSpPr>
          <p:cNvPr id="2" name="Rectangle 1">
            <a:extLst>
              <a:ext uri="{FF2B5EF4-FFF2-40B4-BE49-F238E27FC236}">
                <a16:creationId xmlns:a16="http://schemas.microsoft.com/office/drawing/2014/main" xmlns="" id="{942DA864-2B1E-41FB-A055-825670A17A06}"/>
              </a:ext>
            </a:extLst>
          </p:cNvPr>
          <p:cNvSpPr/>
          <p:nvPr/>
        </p:nvSpPr>
        <p:spPr>
          <a:xfrm>
            <a:off x="982900" y="2149866"/>
            <a:ext cx="9840421" cy="4473019"/>
          </a:xfrm>
          <a:prstGeom prst="rect">
            <a:avLst/>
          </a:prstGeom>
        </p:spPr>
        <p:txBody>
          <a:bodyPr wrap="square" anchor="t">
            <a:spAutoFit/>
          </a:bodyPr>
          <a:lstStyle/>
          <a:p>
            <a:pPr marL="342900" lvl="0" indent="-342900">
              <a:lnSpc>
                <a:spcPct val="150000"/>
              </a:lnSpc>
              <a:spcAft>
                <a:spcPts val="0"/>
              </a:spcAft>
              <a:buFont typeface="Symbol" panose="05050102010706020507" pitchFamily="18" charset="2"/>
              <a:buChar char=""/>
            </a:pPr>
            <a:r>
              <a:rPr lang="en-AU" sz="1600">
                <a:solidFill>
                  <a:srgbClr val="6F6F6F"/>
                </a:solidFill>
                <a:latin typeface="Arial Nova Light" panose="020B0304020202020204" pitchFamily="34" charset="0"/>
                <a:cs typeface="Arial" panose="020B0604020202020204" pitchFamily="34" charset="0"/>
              </a:rPr>
              <a:t>The portfolio’s return for the quarter was positive, against a backdrop of strong positive returns for global bond and equity markets. </a:t>
            </a:r>
          </a:p>
          <a:p>
            <a:pPr marL="342900" lvl="0" indent="-342900">
              <a:lnSpc>
                <a:spcPct val="150000"/>
              </a:lnSpc>
              <a:spcAft>
                <a:spcPts val="0"/>
              </a:spcAft>
              <a:buFont typeface="Symbol" panose="05050102010706020507" pitchFamily="18" charset="2"/>
              <a:buChar char=""/>
            </a:pPr>
            <a:r>
              <a:rPr lang="en-AU" sz="1600">
                <a:solidFill>
                  <a:srgbClr val="6F6F6F"/>
                </a:solidFill>
                <a:latin typeface="Arial Nova Light" panose="020B0304020202020204" pitchFamily="34" charset="0"/>
                <a:cs typeface="Arial" panose="020B0604020202020204" pitchFamily="34" charset="0"/>
              </a:rPr>
              <a:t>Relative value (RV) positions, which exploit mispricing between related securities in a nondirectional manner, generated strong returns, as higher interest rate volatility globally created more RV mispricing opportunities.</a:t>
            </a:r>
          </a:p>
          <a:p>
            <a:pPr marL="342900" lvl="0" indent="-342900">
              <a:lnSpc>
                <a:spcPct val="150000"/>
              </a:lnSpc>
              <a:spcAft>
                <a:spcPts val="0"/>
              </a:spcAft>
              <a:buFont typeface="Symbol" panose="05050102010706020507" pitchFamily="18" charset="2"/>
              <a:buChar char=""/>
            </a:pPr>
            <a:r>
              <a:rPr lang="en-AU" sz="1600">
                <a:solidFill>
                  <a:srgbClr val="6F6F6F"/>
                </a:solidFill>
                <a:latin typeface="Arial Nova Light" panose="020B0304020202020204" pitchFamily="34" charset="0"/>
                <a:cs typeface="Arial" panose="020B0604020202020204" pitchFamily="34" charset="0"/>
              </a:rPr>
              <a:t>The Fund is increasingly taking advantage of </a:t>
            </a:r>
            <a:r>
              <a:rPr lang="en-AU" sz="1600" err="1">
                <a:solidFill>
                  <a:srgbClr val="6F6F6F"/>
                </a:solidFill>
                <a:latin typeface="Arial Nova Light" panose="020B0304020202020204" pitchFamily="34" charset="0"/>
                <a:cs typeface="Arial" panose="020B0604020202020204" pitchFamily="34" charset="0"/>
              </a:rPr>
              <a:t>mispricings</a:t>
            </a:r>
            <a:r>
              <a:rPr lang="en-AU" sz="1600">
                <a:solidFill>
                  <a:srgbClr val="6F6F6F"/>
                </a:solidFill>
                <a:latin typeface="Arial Nova Light" panose="020B0304020202020204" pitchFamily="34" charset="0"/>
                <a:cs typeface="Arial" panose="020B0604020202020204" pitchFamily="34" charset="0"/>
              </a:rPr>
              <a:t> in Global markets, 50% of exposure is now outside of Australia.  </a:t>
            </a:r>
          </a:p>
          <a:p>
            <a:pPr marL="342900" lvl="0" indent="-342900">
              <a:lnSpc>
                <a:spcPct val="150000"/>
              </a:lnSpc>
              <a:spcAft>
                <a:spcPts val="0"/>
              </a:spcAft>
              <a:buFont typeface="Symbol" panose="05050102010706020507" pitchFamily="18" charset="2"/>
              <a:buChar char=""/>
            </a:pPr>
            <a:endParaRPr lang="en-AU" sz="1600">
              <a:solidFill>
                <a:srgbClr val="6F6F6F"/>
              </a:solidFill>
              <a:latin typeface="Arial Nova Light" panose="020B0304020202020204" pitchFamily="34" charset="0"/>
              <a:cs typeface="Arial" panose="020B0604020202020204" pitchFamily="34" charset="0"/>
            </a:endParaRPr>
          </a:p>
          <a:p>
            <a:pPr marL="342900" lvl="0" indent="-342900">
              <a:lnSpc>
                <a:spcPct val="150000"/>
              </a:lnSpc>
              <a:spcAft>
                <a:spcPts val="0"/>
              </a:spcAft>
              <a:buFont typeface="Symbol" panose="05050102010706020507" pitchFamily="18" charset="2"/>
              <a:buChar char=""/>
            </a:pPr>
            <a:endParaRPr lang="en-AU" sz="1600">
              <a:solidFill>
                <a:srgbClr val="6F6F6F"/>
              </a:solidFill>
              <a:latin typeface="Arial Nova Light" panose="020B0304020202020204" pitchFamily="34" charset="0"/>
              <a:cs typeface="Arial" panose="020B0604020202020204" pitchFamily="34" charset="0"/>
            </a:endParaRPr>
          </a:p>
          <a:p>
            <a:pPr marL="342900" lvl="0" indent="-342900">
              <a:lnSpc>
                <a:spcPct val="150000"/>
              </a:lnSpc>
              <a:spcAft>
                <a:spcPts val="0"/>
              </a:spcAft>
              <a:buFont typeface="Symbol" panose="05050102010706020507" pitchFamily="18" charset="2"/>
              <a:buChar char=""/>
            </a:pPr>
            <a:endParaRPr lang="en-AU" sz="1600">
              <a:solidFill>
                <a:srgbClr val="6F6F6F"/>
              </a:solidFill>
              <a:highlight>
                <a:srgbClr val="FFFF00"/>
              </a:highlight>
              <a:latin typeface="Arial Nova Light" panose="020B0304020202020204" pitchFamily="34" charset="0"/>
              <a:cs typeface="Arial" panose="020B0604020202020204" pitchFamily="34" charset="0"/>
            </a:endParaRPr>
          </a:p>
          <a:p>
            <a:pPr marL="285750" lvl="1" indent="-285750">
              <a:spcBef>
                <a:spcPts val="600"/>
              </a:spcBef>
              <a:spcAft>
                <a:spcPts val="800"/>
              </a:spcAft>
              <a:buClr>
                <a:schemeClr val="tx1"/>
              </a:buClr>
              <a:buFont typeface="Arial" panose="020B0604020202020204" pitchFamily="34" charset="0"/>
              <a:buChar char="•"/>
            </a:pPr>
            <a:endParaRPr lang="en-AU" sz="1400">
              <a:latin typeface="Arial Nova Light" panose="020B0304020202020204" pitchFamily="34" charset="0"/>
            </a:endParaRPr>
          </a:p>
          <a:p>
            <a:pPr marL="0" lvl="1">
              <a:spcBef>
                <a:spcPts val="600"/>
              </a:spcBef>
              <a:spcAft>
                <a:spcPts val="800"/>
              </a:spcAft>
              <a:buClr>
                <a:schemeClr val="tx1"/>
              </a:buClr>
            </a:pPr>
            <a:endParaRPr lang="en-AU" sz="1400">
              <a:latin typeface="Arial Nova Light" panose="020B0304020202020204" pitchFamily="34" charset="0"/>
            </a:endParaRPr>
          </a:p>
        </p:txBody>
      </p:sp>
      <p:graphicFrame>
        <p:nvGraphicFramePr>
          <p:cNvPr id="6" name="Table 5">
            <a:extLst>
              <a:ext uri="{FF2B5EF4-FFF2-40B4-BE49-F238E27FC236}">
                <a16:creationId xmlns:a16="http://schemas.microsoft.com/office/drawing/2014/main" xmlns="" id="{AD0FF2F3-8D13-45A8-81A4-D3AC0EDD0554}"/>
              </a:ext>
            </a:extLst>
          </p:cNvPr>
          <p:cNvGraphicFramePr>
            <a:graphicFrameLocks noGrp="1"/>
          </p:cNvGraphicFramePr>
          <p:nvPr/>
        </p:nvGraphicFramePr>
        <p:xfrm>
          <a:off x="1044050" y="1247551"/>
          <a:ext cx="9218537" cy="798672"/>
        </p:xfrm>
        <a:graphic>
          <a:graphicData uri="http://schemas.openxmlformats.org/drawingml/2006/table">
            <a:tbl>
              <a:tblPr firstRow="1" firstCol="1" bandRow="1"/>
              <a:tblGrid>
                <a:gridCol w="4897929">
                  <a:extLst>
                    <a:ext uri="{9D8B030D-6E8A-4147-A177-3AD203B41FA5}">
                      <a16:colId xmlns:a16="http://schemas.microsoft.com/office/drawing/2014/main" xmlns="" val="1887276660"/>
                    </a:ext>
                  </a:extLst>
                </a:gridCol>
                <a:gridCol w="1080152">
                  <a:extLst>
                    <a:ext uri="{9D8B030D-6E8A-4147-A177-3AD203B41FA5}">
                      <a16:colId xmlns:a16="http://schemas.microsoft.com/office/drawing/2014/main" xmlns="" val="3085514899"/>
                    </a:ext>
                  </a:extLst>
                </a:gridCol>
                <a:gridCol w="1080152">
                  <a:extLst>
                    <a:ext uri="{9D8B030D-6E8A-4147-A177-3AD203B41FA5}">
                      <a16:colId xmlns:a16="http://schemas.microsoft.com/office/drawing/2014/main" xmlns="" val="2972070130"/>
                    </a:ext>
                  </a:extLst>
                </a:gridCol>
                <a:gridCol w="1080152">
                  <a:extLst>
                    <a:ext uri="{9D8B030D-6E8A-4147-A177-3AD203B41FA5}">
                      <a16:colId xmlns:a16="http://schemas.microsoft.com/office/drawing/2014/main" xmlns="" val="1606116313"/>
                    </a:ext>
                  </a:extLst>
                </a:gridCol>
                <a:gridCol w="1080152">
                  <a:extLst>
                    <a:ext uri="{9D8B030D-6E8A-4147-A177-3AD203B41FA5}">
                      <a16:colId xmlns:a16="http://schemas.microsoft.com/office/drawing/2014/main" xmlns="" val="4092509731"/>
                    </a:ext>
                  </a:extLst>
                </a:gridCol>
              </a:tblGrid>
              <a:tr h="199668">
                <a:tc>
                  <a:txBody>
                    <a:bodyPr/>
                    <a:lstStyle/>
                    <a:p>
                      <a:pPr algn="l" rtl="0" fontAlgn="b"/>
                      <a:r>
                        <a:rPr lang="en-AU" sz="1100" b="1" i="0" u="none" strike="noStrike">
                          <a:solidFill>
                            <a:srgbClr val="FFFFFF"/>
                          </a:solidFill>
                          <a:effectLst/>
                          <a:latin typeface="Arial Nova Light" panose="020B0304020202020204" pitchFamily="34" charset="0"/>
                        </a:rPr>
                        <a:t>Fund Name</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rtl="0" fontAlgn="b"/>
                      <a:r>
                        <a:rPr lang="en-AU" sz="1100" b="1" i="0" u="none" strike="noStrike">
                          <a:solidFill>
                            <a:srgbClr val="FFFFFF"/>
                          </a:solidFill>
                          <a:effectLst/>
                          <a:latin typeface="Arial Nova Light" panose="020B0304020202020204" pitchFamily="34" charset="0"/>
                        </a:rPr>
                        <a:t>1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rtl="0" fontAlgn="b"/>
                      <a:r>
                        <a:rPr lang="en-AU" sz="1100" b="1" i="0" u="none" strike="noStrike">
                          <a:solidFill>
                            <a:srgbClr val="FFFFFF"/>
                          </a:solidFill>
                          <a:effectLst/>
                          <a:latin typeface="Arial Nova Light" panose="020B0304020202020204" pitchFamily="34" charset="0"/>
                        </a:rPr>
                        <a:t>3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rtl="0" fontAlgn="b"/>
                      <a:r>
                        <a:rPr lang="en-AU" sz="1100" b="1" i="0" u="none" strike="noStrike">
                          <a:solidFill>
                            <a:srgbClr val="FFFFFF"/>
                          </a:solidFill>
                          <a:effectLst/>
                          <a:latin typeface="Arial Nova Light" panose="020B0304020202020204" pitchFamily="34" charset="0"/>
                        </a:rPr>
                        <a:t>6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rtl="0" fontAlgn="b"/>
                      <a:r>
                        <a:rPr lang="en-AU" sz="1100" b="1" i="0" u="none" strike="noStrike">
                          <a:solidFill>
                            <a:srgbClr val="FFFFFF"/>
                          </a:solidFill>
                          <a:effectLst/>
                          <a:latin typeface="Arial Nova Light" panose="020B0304020202020204" pitchFamily="34" charset="0"/>
                        </a:rPr>
                        <a:t>1 Yr (% p.a.)</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extLst>
                  <a:ext uri="{0D108BD9-81ED-4DB2-BD59-A6C34878D82A}">
                    <a16:rowId xmlns:a16="http://schemas.microsoft.com/office/drawing/2014/main" xmlns="" val="1942301440"/>
                  </a:ext>
                </a:extLst>
              </a:tr>
              <a:tr h="199668">
                <a:tc>
                  <a:txBody>
                    <a:bodyPr/>
                    <a:lstStyle/>
                    <a:p>
                      <a:pPr algn="l" fontAlgn="ctr"/>
                      <a:r>
                        <a:rPr lang="en-AU" sz="1100" b="0" i="0" u="none" strike="noStrike">
                          <a:solidFill>
                            <a:srgbClr val="000000"/>
                          </a:solidFill>
                          <a:effectLst/>
                          <a:latin typeface="+mn-lt"/>
                        </a:rPr>
                        <a:t>Ardea Real Outcome Fund</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1.06</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2.61</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5.65</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7.38</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xmlns="" val="1595063935"/>
                  </a:ext>
                </a:extLst>
              </a:tr>
              <a:tr h="199668">
                <a:tc>
                  <a:txBody>
                    <a:bodyPr/>
                    <a:lstStyle/>
                    <a:p>
                      <a:pPr algn="l" fontAlgn="ctr"/>
                      <a:r>
                        <a:rPr lang="en-AU" sz="1100" b="0" i="0" u="none" strike="noStrike">
                          <a:solidFill>
                            <a:srgbClr val="000000"/>
                          </a:solidFill>
                          <a:effectLst/>
                          <a:latin typeface="+mn-lt"/>
                        </a:rPr>
                        <a:t>Bloomberg </a:t>
                      </a:r>
                      <a:r>
                        <a:rPr lang="en-AU" sz="1100" b="0" i="0" u="none" strike="noStrike" err="1">
                          <a:solidFill>
                            <a:srgbClr val="000000"/>
                          </a:solidFill>
                          <a:effectLst/>
                          <a:latin typeface="+mn-lt"/>
                        </a:rPr>
                        <a:t>AusBond</a:t>
                      </a:r>
                      <a:r>
                        <a:rPr lang="en-AU" sz="1100" b="0" i="0" u="none" strike="noStrike">
                          <a:solidFill>
                            <a:srgbClr val="000000"/>
                          </a:solidFill>
                          <a:effectLst/>
                          <a:latin typeface="+mn-lt"/>
                        </a:rPr>
                        <a:t> Bank Bill Index</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0.13</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0.45</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0.97</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1.97</a:t>
                      </a:r>
                    </a:p>
                  </a:txBody>
                  <a:tcPr marL="9525" marR="9525" marT="9525" marB="0"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xmlns="" val="1351554153"/>
                  </a:ext>
                </a:extLst>
              </a:tr>
              <a:tr h="199668">
                <a:tc>
                  <a:txBody>
                    <a:bodyPr/>
                    <a:lstStyle/>
                    <a:p>
                      <a:pPr algn="l" rtl="0" fontAlgn="t"/>
                      <a:r>
                        <a:rPr lang="en-AU" sz="1100" b="1" i="0" u="none" strike="noStrike">
                          <a:solidFill>
                            <a:srgbClr val="000000"/>
                          </a:solidFill>
                          <a:effectLst/>
                          <a:latin typeface="+mn-lt"/>
                        </a:rPr>
                        <a:t>Out/underperformance</a:t>
                      </a:r>
                    </a:p>
                  </a:txBody>
                  <a:tcPr marL="9525" marR="9525" marT="9525" marB="0">
                    <a:lnL>
                      <a:noFill/>
                    </a:lnL>
                    <a:lnR>
                      <a:noFill/>
                    </a:lnR>
                    <a:lnT>
                      <a:noFill/>
                    </a:lnT>
                    <a:lnB>
                      <a:noFill/>
                    </a:lnB>
                    <a:solidFill>
                      <a:srgbClr val="BEBEBE"/>
                    </a:solidFill>
                  </a:tcPr>
                </a:tc>
                <a:tc>
                  <a:txBody>
                    <a:bodyPr/>
                    <a:lstStyle/>
                    <a:p>
                      <a:pPr algn="ctr" fontAlgn="b"/>
                      <a:r>
                        <a:rPr lang="en-AU" sz="1100" b="1" i="0" u="none" strike="noStrike">
                          <a:solidFill>
                            <a:srgbClr val="000000"/>
                          </a:solidFill>
                          <a:effectLst/>
                          <a:latin typeface="+mn-lt"/>
                        </a:rPr>
                        <a:t>0.93</a:t>
                      </a:r>
                    </a:p>
                  </a:txBody>
                  <a:tcPr marL="9525" marR="9525" marT="9525" marB="0" anchor="b">
                    <a:lnL>
                      <a:noFill/>
                    </a:lnL>
                    <a:lnR>
                      <a:noFill/>
                    </a:lnR>
                    <a:lnT>
                      <a:noFill/>
                    </a:lnT>
                    <a:lnB>
                      <a:noFill/>
                    </a:lnB>
                    <a:solidFill>
                      <a:srgbClr val="BEBEBE"/>
                    </a:solidFill>
                  </a:tcPr>
                </a:tc>
                <a:tc>
                  <a:txBody>
                    <a:bodyPr/>
                    <a:lstStyle/>
                    <a:p>
                      <a:pPr algn="ctr" fontAlgn="b"/>
                      <a:r>
                        <a:rPr lang="en-AU" sz="1100" b="1" i="0" u="none" strike="noStrike">
                          <a:solidFill>
                            <a:srgbClr val="000000"/>
                          </a:solidFill>
                          <a:effectLst/>
                          <a:latin typeface="+mn-lt"/>
                        </a:rPr>
                        <a:t>2.16</a:t>
                      </a:r>
                    </a:p>
                  </a:txBody>
                  <a:tcPr marL="9525" marR="9525" marT="9525" marB="0" anchor="b">
                    <a:lnL>
                      <a:noFill/>
                    </a:lnL>
                    <a:lnR>
                      <a:noFill/>
                    </a:lnR>
                    <a:lnT>
                      <a:noFill/>
                    </a:lnT>
                    <a:lnB>
                      <a:noFill/>
                    </a:lnB>
                    <a:solidFill>
                      <a:srgbClr val="BEBEBE"/>
                    </a:solidFill>
                  </a:tcPr>
                </a:tc>
                <a:tc>
                  <a:txBody>
                    <a:bodyPr/>
                    <a:lstStyle/>
                    <a:p>
                      <a:pPr algn="ctr" fontAlgn="b"/>
                      <a:r>
                        <a:rPr lang="en-AU" sz="1100" b="1" i="0" u="none" strike="noStrike">
                          <a:solidFill>
                            <a:srgbClr val="000000"/>
                          </a:solidFill>
                          <a:effectLst/>
                          <a:latin typeface="+mn-lt"/>
                        </a:rPr>
                        <a:t>4.68</a:t>
                      </a:r>
                    </a:p>
                  </a:txBody>
                  <a:tcPr marL="9525" marR="9525" marT="9525" marB="0" anchor="b">
                    <a:lnL>
                      <a:noFill/>
                    </a:lnL>
                    <a:lnR>
                      <a:noFill/>
                    </a:lnR>
                    <a:lnT>
                      <a:noFill/>
                    </a:lnT>
                    <a:lnB>
                      <a:noFill/>
                    </a:lnB>
                    <a:solidFill>
                      <a:srgbClr val="BEBEBE"/>
                    </a:solidFill>
                  </a:tcPr>
                </a:tc>
                <a:tc>
                  <a:txBody>
                    <a:bodyPr/>
                    <a:lstStyle/>
                    <a:p>
                      <a:pPr algn="ctr" fontAlgn="b"/>
                      <a:r>
                        <a:rPr lang="en-AU" sz="1100" b="1" i="0" u="none" strike="noStrike">
                          <a:solidFill>
                            <a:srgbClr val="000000"/>
                          </a:solidFill>
                          <a:effectLst/>
                          <a:latin typeface="+mn-lt"/>
                        </a:rPr>
                        <a:t>5.41</a:t>
                      </a:r>
                    </a:p>
                  </a:txBody>
                  <a:tcPr marL="9525" marR="9525" marT="9525" marB="0" anchor="b">
                    <a:lnL>
                      <a:noFill/>
                    </a:lnL>
                    <a:lnR>
                      <a:noFill/>
                    </a:lnR>
                    <a:lnT>
                      <a:noFill/>
                    </a:lnT>
                    <a:lnB>
                      <a:noFill/>
                    </a:lnB>
                    <a:solidFill>
                      <a:srgbClr val="BEBEBE"/>
                    </a:solidFill>
                  </a:tcPr>
                </a:tc>
                <a:extLst>
                  <a:ext uri="{0D108BD9-81ED-4DB2-BD59-A6C34878D82A}">
                    <a16:rowId xmlns:a16="http://schemas.microsoft.com/office/drawing/2014/main" xmlns="" val="268022751"/>
                  </a:ext>
                </a:extLst>
              </a:tr>
            </a:tbl>
          </a:graphicData>
        </a:graphic>
      </p:graphicFrame>
    </p:spTree>
    <p:extLst>
      <p:ext uri="{BB962C8B-B14F-4D97-AF65-F5344CB8AC3E}">
        <p14:creationId xmlns:p14="http://schemas.microsoft.com/office/powerpoint/2010/main" val="21435814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5" y="620688"/>
            <a:ext cx="10729193" cy="523220"/>
          </a:xfrm>
        </p:spPr>
        <p:txBody>
          <a:bodyPr>
            <a:noAutofit/>
          </a:bodyPr>
          <a:lstStyle/>
          <a:p>
            <a:pPr>
              <a:lnSpc>
                <a:spcPts val="3300"/>
              </a:lnSpc>
              <a:spcBef>
                <a:spcPts val="1200"/>
              </a:spcBef>
              <a:spcAft>
                <a:spcPts val="1200"/>
              </a:spcAft>
            </a:pPr>
            <a:r>
              <a:rPr lang="en-AU" sz="2400">
                <a:solidFill>
                  <a:srgbClr val="005C6A"/>
                </a:solidFill>
              </a:rPr>
              <a:t>Australian Fixed Interest </a:t>
            </a:r>
            <a:r>
              <a:rPr lang="en-AU" sz="2400" b="0">
                <a:solidFill>
                  <a:schemeClr val="bg1">
                    <a:lumMod val="65000"/>
                  </a:schemeClr>
                </a:solidFill>
              </a:rPr>
              <a:t>Janus Henderson Tactical Income Fund</a:t>
            </a:r>
            <a:endParaRPr lang="en-AU" sz="2400" b="0">
              <a:solidFill>
                <a:schemeClr val="bg1">
                  <a:lumMod val="65000"/>
                </a:schemeClr>
              </a:solidFill>
              <a:highlight>
                <a:srgbClr val="FFFF00"/>
              </a:highlight>
              <a:latin typeface="Segoe UI" panose="020B0502040204020203" pitchFamily="34" charset="0"/>
              <a:cs typeface="Segoe UI" panose="020B0502040204020203" pitchFamily="34" charset="0"/>
            </a:endParaRPr>
          </a:p>
        </p:txBody>
      </p:sp>
      <p:sp>
        <p:nvSpPr>
          <p:cNvPr id="2" name="Rectangle 1">
            <a:extLst>
              <a:ext uri="{FF2B5EF4-FFF2-40B4-BE49-F238E27FC236}">
                <a16:creationId xmlns:a16="http://schemas.microsoft.com/office/drawing/2014/main" xmlns="" id="{942DA864-2B1E-41FB-A055-825670A17A06}"/>
              </a:ext>
            </a:extLst>
          </p:cNvPr>
          <p:cNvSpPr/>
          <p:nvPr/>
        </p:nvSpPr>
        <p:spPr>
          <a:xfrm>
            <a:off x="982901" y="2149866"/>
            <a:ext cx="9716362" cy="4473019"/>
          </a:xfrm>
          <a:prstGeom prst="rect">
            <a:avLst/>
          </a:prstGeom>
        </p:spPr>
        <p:txBody>
          <a:bodyPr wrap="square" anchor="t">
            <a:spAutoFit/>
          </a:bodyPr>
          <a:lstStyle/>
          <a:p>
            <a:pPr marL="285750" indent="-285750">
              <a:lnSpc>
                <a:spcPct val="150000"/>
              </a:lnSpc>
              <a:buFont typeface="Arial" panose="020B0604020202020204" pitchFamily="34" charset="0"/>
              <a:buChar char="•"/>
            </a:pPr>
            <a:r>
              <a:rPr lang="en-AU" sz="1600">
                <a:solidFill>
                  <a:srgbClr val="6F6F6F"/>
                </a:solidFill>
                <a:latin typeface="Arial Nova Light" panose="020B0304020202020204" pitchFamily="34" charset="0"/>
                <a:cs typeface="Arial" panose="020B0604020202020204" pitchFamily="34" charset="0"/>
              </a:rPr>
              <a:t>For the past quarter the Fund returned 0.99% (net) vs its spliced benchmark of 1.74%, underperforming by 0.75%</a:t>
            </a:r>
          </a:p>
          <a:p>
            <a:pPr marL="285750" indent="-285750">
              <a:lnSpc>
                <a:spcPct val="150000"/>
              </a:lnSpc>
              <a:buFont typeface="Arial" panose="020B0604020202020204" pitchFamily="34" charset="0"/>
              <a:buChar char="•"/>
            </a:pPr>
            <a:r>
              <a:rPr lang="en-AU" sz="1600">
                <a:solidFill>
                  <a:srgbClr val="6F6F6F"/>
                </a:solidFill>
                <a:latin typeface="Arial Nova Light" panose="020B0304020202020204" pitchFamily="34" charset="0"/>
                <a:cs typeface="Arial" panose="020B0604020202020204" pitchFamily="34" charset="0"/>
              </a:rPr>
              <a:t>Key driver of underperformance has been the team’s short duration position</a:t>
            </a:r>
          </a:p>
          <a:p>
            <a:pPr marL="285750" indent="-285750">
              <a:lnSpc>
                <a:spcPct val="150000"/>
              </a:lnSpc>
              <a:buFont typeface="Arial" panose="020B0604020202020204" pitchFamily="34" charset="0"/>
              <a:buChar char="•"/>
            </a:pPr>
            <a:r>
              <a:rPr lang="en-AU" sz="1600">
                <a:solidFill>
                  <a:srgbClr val="6F6F6F"/>
                </a:solidFill>
                <a:latin typeface="Arial Nova Light" panose="020B0304020202020204" pitchFamily="34" charset="0"/>
                <a:cs typeface="Arial" panose="020B0604020202020204" pitchFamily="34" charset="0"/>
              </a:rPr>
              <a:t>Portfolio duration at 30-June was 0.37 years (v b/m @2.78 </a:t>
            </a:r>
            <a:r>
              <a:rPr lang="en-AU" sz="1600" err="1">
                <a:solidFill>
                  <a:srgbClr val="6F6F6F"/>
                </a:solidFill>
                <a:latin typeface="Arial Nova Light" panose="020B0304020202020204" pitchFamily="34" charset="0"/>
                <a:cs typeface="Arial" panose="020B0604020202020204" pitchFamily="34" charset="0"/>
              </a:rPr>
              <a:t>yrs</a:t>
            </a:r>
            <a:r>
              <a:rPr lang="en-AU" sz="1600">
                <a:solidFill>
                  <a:srgbClr val="6F6F6F"/>
                </a:solidFill>
                <a:latin typeface="Arial Nova Light" panose="020B0304020202020204" pitchFamily="34" charset="0"/>
                <a:cs typeface="Arial" panose="020B0604020202020204" pitchFamily="34" charset="0"/>
              </a:rPr>
              <a:t>). </a:t>
            </a:r>
          </a:p>
          <a:p>
            <a:pPr marL="285750" indent="-285750">
              <a:lnSpc>
                <a:spcPct val="150000"/>
              </a:lnSpc>
              <a:buFont typeface="Arial" panose="020B0604020202020204" pitchFamily="34" charset="0"/>
              <a:buChar char="•"/>
            </a:pPr>
            <a:r>
              <a:rPr lang="en-AU" sz="1600">
                <a:solidFill>
                  <a:srgbClr val="6F6F6F"/>
                </a:solidFill>
                <a:latin typeface="Arial Nova Light" panose="020B0304020202020204" pitchFamily="34" charset="0"/>
                <a:cs typeface="Arial" panose="020B0604020202020204" pitchFamily="34" charset="0"/>
              </a:rPr>
              <a:t>With respect to corporate exposure, the Fund retains conservative positioning with high average credit quality (AA).</a:t>
            </a:r>
          </a:p>
          <a:p>
            <a:pPr marL="285750" indent="-285750">
              <a:lnSpc>
                <a:spcPct val="150000"/>
              </a:lnSpc>
              <a:buFont typeface="Arial" panose="020B0604020202020204" pitchFamily="34" charset="0"/>
              <a:buChar char="•"/>
            </a:pPr>
            <a:r>
              <a:rPr lang="en-AU" sz="1600">
                <a:solidFill>
                  <a:srgbClr val="6F6F6F"/>
                </a:solidFill>
                <a:latin typeface="Arial Nova Light" panose="020B0304020202020204" pitchFamily="34" charset="0"/>
                <a:cs typeface="Arial" panose="020B0604020202020204" pitchFamily="34" charset="0"/>
              </a:rPr>
              <a:t>Portfolio yield is </a:t>
            </a:r>
            <a:r>
              <a:rPr lang="en-AU" sz="1600" err="1">
                <a:solidFill>
                  <a:srgbClr val="6F6F6F"/>
                </a:solidFill>
                <a:latin typeface="Arial Nova Light" panose="020B0304020202020204" pitchFamily="34" charset="0"/>
                <a:cs typeface="Arial" panose="020B0604020202020204" pitchFamily="34" charset="0"/>
              </a:rPr>
              <a:t>est</a:t>
            </a:r>
            <a:r>
              <a:rPr lang="en-AU" sz="1600">
                <a:solidFill>
                  <a:srgbClr val="6F6F6F"/>
                </a:solidFill>
                <a:latin typeface="Arial Nova Light" panose="020B0304020202020204" pitchFamily="34" charset="0"/>
                <a:cs typeface="Arial" panose="020B0604020202020204" pitchFamily="34" charset="0"/>
              </a:rPr>
              <a:t> 1.85% vs index 1.3% (to maturity). </a:t>
            </a:r>
          </a:p>
          <a:p>
            <a:pPr marL="285750" indent="-285750">
              <a:lnSpc>
                <a:spcPct val="150000"/>
              </a:lnSpc>
              <a:buFont typeface="Arial" panose="020B0604020202020204" pitchFamily="34" charset="0"/>
              <a:buChar char="•"/>
            </a:pPr>
            <a:r>
              <a:rPr lang="en-AU" sz="1600">
                <a:solidFill>
                  <a:srgbClr val="6F6F6F"/>
                </a:solidFill>
                <a:latin typeface="Arial Nova Light" panose="020B0304020202020204" pitchFamily="34" charset="0"/>
                <a:cs typeface="Arial" panose="020B0604020202020204" pitchFamily="34" charset="0"/>
              </a:rPr>
              <a:t>The March 19 distribution was low (in a relative context) reflecting realised losses on the team’s short rates positions (via 3 &amp; 10yr govt bond futures which were carried on income account), at a time where physical bonds rallied strongly.</a:t>
            </a:r>
          </a:p>
          <a:p>
            <a:pPr marL="0" lvl="1">
              <a:spcBef>
                <a:spcPts val="600"/>
              </a:spcBef>
              <a:spcAft>
                <a:spcPts val="800"/>
              </a:spcAft>
              <a:buClr>
                <a:schemeClr val="tx1"/>
              </a:buClr>
            </a:pPr>
            <a:endParaRPr lang="en-AU" sz="1400">
              <a:latin typeface="Arial Nova Light" panose="020B0304020202020204" pitchFamily="34" charset="0"/>
            </a:endParaRPr>
          </a:p>
          <a:p>
            <a:pPr marL="0" lvl="1">
              <a:spcBef>
                <a:spcPts val="600"/>
              </a:spcBef>
              <a:spcAft>
                <a:spcPts val="800"/>
              </a:spcAft>
              <a:buClr>
                <a:schemeClr val="tx1"/>
              </a:buClr>
            </a:pPr>
            <a:endParaRPr lang="en-AU" sz="1400">
              <a:latin typeface="Arial Nova Light" panose="020B0304020202020204" pitchFamily="34" charset="0"/>
            </a:endParaRPr>
          </a:p>
        </p:txBody>
      </p:sp>
      <p:graphicFrame>
        <p:nvGraphicFramePr>
          <p:cNvPr id="6" name="Table 5">
            <a:extLst>
              <a:ext uri="{FF2B5EF4-FFF2-40B4-BE49-F238E27FC236}">
                <a16:creationId xmlns:a16="http://schemas.microsoft.com/office/drawing/2014/main" xmlns="" id="{AD0FF2F3-8D13-45A8-81A4-D3AC0EDD0554}"/>
              </a:ext>
            </a:extLst>
          </p:cNvPr>
          <p:cNvGraphicFramePr>
            <a:graphicFrameLocks noGrp="1"/>
          </p:cNvGraphicFramePr>
          <p:nvPr/>
        </p:nvGraphicFramePr>
        <p:xfrm>
          <a:off x="1077101" y="1143908"/>
          <a:ext cx="9218537" cy="798672"/>
        </p:xfrm>
        <a:graphic>
          <a:graphicData uri="http://schemas.openxmlformats.org/drawingml/2006/table">
            <a:tbl>
              <a:tblPr firstRow="1" firstCol="1" bandRow="1"/>
              <a:tblGrid>
                <a:gridCol w="4897929">
                  <a:extLst>
                    <a:ext uri="{9D8B030D-6E8A-4147-A177-3AD203B41FA5}">
                      <a16:colId xmlns:a16="http://schemas.microsoft.com/office/drawing/2014/main" xmlns="" val="1887276660"/>
                    </a:ext>
                  </a:extLst>
                </a:gridCol>
                <a:gridCol w="1080152">
                  <a:extLst>
                    <a:ext uri="{9D8B030D-6E8A-4147-A177-3AD203B41FA5}">
                      <a16:colId xmlns:a16="http://schemas.microsoft.com/office/drawing/2014/main" xmlns="" val="3085514899"/>
                    </a:ext>
                  </a:extLst>
                </a:gridCol>
                <a:gridCol w="1080152">
                  <a:extLst>
                    <a:ext uri="{9D8B030D-6E8A-4147-A177-3AD203B41FA5}">
                      <a16:colId xmlns:a16="http://schemas.microsoft.com/office/drawing/2014/main" xmlns="" val="2972070130"/>
                    </a:ext>
                  </a:extLst>
                </a:gridCol>
                <a:gridCol w="1080152">
                  <a:extLst>
                    <a:ext uri="{9D8B030D-6E8A-4147-A177-3AD203B41FA5}">
                      <a16:colId xmlns:a16="http://schemas.microsoft.com/office/drawing/2014/main" xmlns="" val="1606116313"/>
                    </a:ext>
                  </a:extLst>
                </a:gridCol>
                <a:gridCol w="1080152">
                  <a:extLst>
                    <a:ext uri="{9D8B030D-6E8A-4147-A177-3AD203B41FA5}">
                      <a16:colId xmlns:a16="http://schemas.microsoft.com/office/drawing/2014/main" xmlns="" val="4092509731"/>
                    </a:ext>
                  </a:extLst>
                </a:gridCol>
              </a:tblGrid>
              <a:tr h="199668">
                <a:tc>
                  <a:txBody>
                    <a:bodyPr/>
                    <a:lstStyle/>
                    <a:p>
                      <a:pPr algn="l" fontAlgn="b"/>
                      <a:r>
                        <a:rPr lang="en-AU" sz="1200" b="1" i="0" u="none" strike="noStrike">
                          <a:solidFill>
                            <a:srgbClr val="FFFFFF"/>
                          </a:solidFill>
                          <a:effectLst/>
                          <a:latin typeface="Arial Nova Light" panose="020B0304020202020204" pitchFamily="34" charset="0"/>
                        </a:rPr>
                        <a:t>Fund Name</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1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3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6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fontAlgn="b"/>
                      <a:r>
                        <a:rPr lang="en-AU" sz="1200" b="1" i="0" u="none" strike="noStrike">
                          <a:solidFill>
                            <a:srgbClr val="FFFFFF"/>
                          </a:solidFill>
                          <a:effectLst/>
                          <a:latin typeface="Arial Nova Light" panose="020B0304020202020204" pitchFamily="34" charset="0"/>
                        </a:rPr>
                        <a:t>1 Yr (% p.a.)</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extLst>
                  <a:ext uri="{0D108BD9-81ED-4DB2-BD59-A6C34878D82A}">
                    <a16:rowId xmlns:a16="http://schemas.microsoft.com/office/drawing/2014/main" xmlns="" val="1942301440"/>
                  </a:ext>
                </a:extLst>
              </a:tr>
              <a:tr h="199668">
                <a:tc>
                  <a:txBody>
                    <a:bodyPr/>
                    <a:lstStyle/>
                    <a:p>
                      <a:pPr algn="l" fontAlgn="ctr"/>
                      <a:r>
                        <a:rPr lang="en-AU" sz="1100" b="0" i="0" u="none" strike="noStrike">
                          <a:solidFill>
                            <a:srgbClr val="000000"/>
                          </a:solidFill>
                          <a:effectLst/>
                          <a:latin typeface="+mn-lt"/>
                        </a:rPr>
                        <a:t>Magellan Global Fund</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0.24</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0.99</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2.02</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3.25</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xmlns="" val="1595063935"/>
                  </a:ext>
                </a:extLst>
              </a:tr>
              <a:tr h="199668">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AU" sz="1100" b="0" i="0" u="none" strike="noStrike">
                          <a:solidFill>
                            <a:srgbClr val="000000"/>
                          </a:solidFill>
                          <a:effectLst/>
                          <a:latin typeface="+mn-lt"/>
                        </a:rPr>
                        <a:t>UBS Bank Bill Index</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0.13</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0.45</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0.97</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1.97</a:t>
                      </a:r>
                    </a:p>
                  </a:txBody>
                  <a:tcPr marL="9525" marR="9525" marT="9525" marB="0"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xmlns="" val="402886088"/>
                  </a:ext>
                </a:extLst>
              </a:tr>
              <a:tr h="199668">
                <a:tc>
                  <a:txBody>
                    <a:bodyPr/>
                    <a:lstStyle/>
                    <a:p>
                      <a:pPr algn="l" fontAlgn="ctr"/>
                      <a:r>
                        <a:rPr lang="en-AU" sz="1100" b="0" i="0" u="none" strike="noStrike">
                          <a:solidFill>
                            <a:srgbClr val="000000"/>
                          </a:solidFill>
                          <a:effectLst/>
                          <a:latin typeface="+mn-lt"/>
                        </a:rPr>
                        <a:t>Bloomberg </a:t>
                      </a:r>
                      <a:r>
                        <a:rPr lang="en-AU" sz="1100" b="0" i="0" u="none" strike="noStrike" err="1">
                          <a:solidFill>
                            <a:srgbClr val="000000"/>
                          </a:solidFill>
                          <a:effectLst/>
                          <a:latin typeface="+mn-lt"/>
                        </a:rPr>
                        <a:t>AusBond</a:t>
                      </a:r>
                      <a:r>
                        <a:rPr lang="en-AU" sz="1100" b="0" i="0" u="none" strike="noStrike">
                          <a:solidFill>
                            <a:srgbClr val="000000"/>
                          </a:solidFill>
                          <a:effectLst/>
                          <a:latin typeface="+mn-lt"/>
                        </a:rPr>
                        <a:t> Composite Index</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1.04</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3.05</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6.59</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9.57</a:t>
                      </a:r>
                    </a:p>
                  </a:txBody>
                  <a:tcPr marL="9525" marR="9525" marT="9525" marB="0"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xmlns="" val="1351554153"/>
                  </a:ext>
                </a:extLst>
              </a:tr>
            </a:tbl>
          </a:graphicData>
        </a:graphic>
      </p:graphicFrame>
    </p:spTree>
    <p:extLst>
      <p:ext uri="{BB962C8B-B14F-4D97-AF65-F5344CB8AC3E}">
        <p14:creationId xmlns:p14="http://schemas.microsoft.com/office/powerpoint/2010/main" val="14220057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5" y="620688"/>
            <a:ext cx="10729193" cy="523220"/>
          </a:xfrm>
        </p:spPr>
        <p:txBody>
          <a:bodyPr>
            <a:noAutofit/>
          </a:bodyPr>
          <a:lstStyle/>
          <a:p>
            <a:pPr>
              <a:lnSpc>
                <a:spcPts val="3300"/>
              </a:lnSpc>
              <a:spcBef>
                <a:spcPts val="1200"/>
              </a:spcBef>
              <a:spcAft>
                <a:spcPts val="1200"/>
              </a:spcAft>
            </a:pPr>
            <a:r>
              <a:rPr lang="en-AU" sz="2400">
                <a:solidFill>
                  <a:srgbClr val="005C6A"/>
                </a:solidFill>
              </a:rPr>
              <a:t>International Fixed Interest </a:t>
            </a:r>
            <a:r>
              <a:rPr lang="en-AU" sz="2400" b="0" err="1">
                <a:solidFill>
                  <a:schemeClr val="bg1">
                    <a:lumMod val="65000"/>
                  </a:schemeClr>
                </a:solidFill>
              </a:rPr>
              <a:t>Payden</a:t>
            </a:r>
            <a:r>
              <a:rPr lang="en-AU" sz="2400" b="0">
                <a:solidFill>
                  <a:schemeClr val="bg1">
                    <a:lumMod val="65000"/>
                  </a:schemeClr>
                </a:solidFill>
              </a:rPr>
              <a:t> Global Income Opportunities Fund</a:t>
            </a:r>
          </a:p>
        </p:txBody>
      </p:sp>
      <p:sp>
        <p:nvSpPr>
          <p:cNvPr id="2" name="Rectangle 1">
            <a:extLst>
              <a:ext uri="{FF2B5EF4-FFF2-40B4-BE49-F238E27FC236}">
                <a16:creationId xmlns:a16="http://schemas.microsoft.com/office/drawing/2014/main" xmlns="" id="{942DA864-2B1E-41FB-A055-825670A17A06}"/>
              </a:ext>
            </a:extLst>
          </p:cNvPr>
          <p:cNvSpPr/>
          <p:nvPr/>
        </p:nvSpPr>
        <p:spPr>
          <a:xfrm>
            <a:off x="982900" y="2149866"/>
            <a:ext cx="9840421" cy="3734356"/>
          </a:xfrm>
          <a:prstGeom prst="rect">
            <a:avLst/>
          </a:prstGeom>
        </p:spPr>
        <p:txBody>
          <a:bodyPr wrap="square" anchor="t">
            <a:spAutoFit/>
          </a:bodyPr>
          <a:lstStyle/>
          <a:p>
            <a:pPr marL="342900" lvl="0" indent="-342900">
              <a:lnSpc>
                <a:spcPct val="150000"/>
              </a:lnSpc>
              <a:spcAft>
                <a:spcPts val="0"/>
              </a:spcAft>
              <a:buFont typeface="Symbol" panose="05050102010706020507" pitchFamily="18" charset="2"/>
              <a:buChar char=""/>
            </a:pPr>
            <a:r>
              <a:rPr lang="en-AU" sz="1600" err="1">
                <a:solidFill>
                  <a:srgbClr val="6F6F6F"/>
                </a:solidFill>
                <a:latin typeface="Arial Nova Light" panose="020B0304020202020204" pitchFamily="34" charset="0"/>
                <a:cs typeface="Arial" panose="020B0604020202020204" pitchFamily="34" charset="0"/>
              </a:rPr>
              <a:t>Payden</a:t>
            </a:r>
            <a:r>
              <a:rPr lang="en-AU" sz="1600">
                <a:solidFill>
                  <a:srgbClr val="6F6F6F"/>
                </a:solidFill>
                <a:latin typeface="Arial Nova Light" panose="020B0304020202020204" pitchFamily="34" charset="0"/>
                <a:cs typeface="Arial" panose="020B0604020202020204" pitchFamily="34" charset="0"/>
              </a:rPr>
              <a:t> was conservatively positioned leading up to Q4 2018 then significantly deployed capital during market weakness. Specifically, positions were increased via loans, High Yield, and other credit segments. </a:t>
            </a:r>
          </a:p>
          <a:p>
            <a:pPr marL="342900" lvl="0" indent="-342900">
              <a:lnSpc>
                <a:spcPct val="150000"/>
              </a:lnSpc>
              <a:spcAft>
                <a:spcPts val="0"/>
              </a:spcAft>
              <a:buFont typeface="Symbol" panose="05050102010706020507" pitchFamily="18" charset="2"/>
              <a:buChar char=""/>
            </a:pPr>
            <a:r>
              <a:rPr lang="en-AU" sz="1600" err="1">
                <a:solidFill>
                  <a:srgbClr val="6F6F6F"/>
                </a:solidFill>
                <a:latin typeface="Arial Nova Light" panose="020B0304020202020204" pitchFamily="34" charset="0"/>
                <a:cs typeface="Arial" panose="020B0604020202020204" pitchFamily="34" charset="0"/>
              </a:rPr>
              <a:t>Payden</a:t>
            </a:r>
            <a:r>
              <a:rPr lang="en-AU" sz="1600">
                <a:solidFill>
                  <a:srgbClr val="6F6F6F"/>
                </a:solidFill>
                <a:latin typeface="Arial Nova Light" panose="020B0304020202020204" pitchFamily="34" charset="0"/>
                <a:cs typeface="Arial" panose="020B0604020202020204" pitchFamily="34" charset="0"/>
              </a:rPr>
              <a:t> benefited as these sectors rallied during the first half of the year. Exposure to these sectors has since been reduced to take advantage of further market pull backs.</a:t>
            </a:r>
          </a:p>
          <a:p>
            <a:pPr marL="342900" lvl="0" indent="-342900">
              <a:lnSpc>
                <a:spcPct val="150000"/>
              </a:lnSpc>
              <a:spcAft>
                <a:spcPts val="0"/>
              </a:spcAft>
              <a:buFont typeface="Symbol" panose="05050102010706020507" pitchFamily="18" charset="2"/>
              <a:buChar char=""/>
            </a:pPr>
            <a:r>
              <a:rPr lang="en-AU" sz="1600">
                <a:solidFill>
                  <a:srgbClr val="6F6F6F"/>
                </a:solidFill>
                <a:latin typeface="Arial Nova Light" panose="020B0304020202020204" pitchFamily="34" charset="0"/>
                <a:cs typeface="Arial" panose="020B0604020202020204" pitchFamily="34" charset="0"/>
              </a:rPr>
              <a:t>The Fund has also increased its duration on the belief the Fed will ease policy further. </a:t>
            </a:r>
          </a:p>
          <a:p>
            <a:pPr marL="342900" lvl="0" indent="-342900">
              <a:lnSpc>
                <a:spcPct val="150000"/>
              </a:lnSpc>
              <a:spcAft>
                <a:spcPts val="0"/>
              </a:spcAft>
              <a:buFont typeface="Symbol" panose="05050102010706020507" pitchFamily="18" charset="2"/>
              <a:buChar char=""/>
            </a:pPr>
            <a:r>
              <a:rPr lang="en-AU" sz="1600" err="1">
                <a:solidFill>
                  <a:srgbClr val="6F6F6F"/>
                </a:solidFill>
                <a:latin typeface="Arial Nova Light" panose="020B0304020202020204" pitchFamily="34" charset="0"/>
                <a:cs typeface="Arial" panose="020B0604020202020204" pitchFamily="34" charset="0"/>
              </a:rPr>
              <a:t>Payden</a:t>
            </a:r>
            <a:r>
              <a:rPr lang="en-AU" sz="1600">
                <a:solidFill>
                  <a:srgbClr val="6F6F6F"/>
                </a:solidFill>
                <a:latin typeface="Arial Nova Light" panose="020B0304020202020204" pitchFamily="34" charset="0"/>
                <a:cs typeface="Arial" panose="020B0604020202020204" pitchFamily="34" charset="0"/>
              </a:rPr>
              <a:t> remain constructive on the health of the US economy and are comfortable retaining an overweight to credit. </a:t>
            </a:r>
          </a:p>
          <a:p>
            <a:pPr marL="342900" lvl="0" indent="-342900">
              <a:lnSpc>
                <a:spcPct val="150000"/>
              </a:lnSpc>
              <a:spcAft>
                <a:spcPts val="0"/>
              </a:spcAft>
              <a:buFont typeface="Symbol" panose="05050102010706020507" pitchFamily="18" charset="2"/>
              <a:buChar char=""/>
            </a:pPr>
            <a:endParaRPr lang="en-AU" sz="1600">
              <a:solidFill>
                <a:srgbClr val="6F6F6F"/>
              </a:solidFill>
              <a:highlight>
                <a:srgbClr val="FFFF00"/>
              </a:highlight>
              <a:latin typeface="Arial Nova Light" panose="020B0304020202020204" pitchFamily="34" charset="0"/>
              <a:cs typeface="Arial" panose="020B0604020202020204" pitchFamily="34" charset="0"/>
            </a:endParaRPr>
          </a:p>
          <a:p>
            <a:pPr marL="285750" lvl="1" indent="-285750">
              <a:spcBef>
                <a:spcPts val="600"/>
              </a:spcBef>
              <a:spcAft>
                <a:spcPts val="800"/>
              </a:spcAft>
              <a:buClr>
                <a:schemeClr val="tx1"/>
              </a:buClr>
              <a:buFont typeface="Arial" panose="020B0604020202020204" pitchFamily="34" charset="0"/>
              <a:buChar char="•"/>
            </a:pPr>
            <a:endParaRPr lang="en-AU" sz="1400">
              <a:latin typeface="Arial Nova Light" panose="020B0304020202020204" pitchFamily="34" charset="0"/>
            </a:endParaRPr>
          </a:p>
          <a:p>
            <a:pPr marL="0" lvl="1">
              <a:spcBef>
                <a:spcPts val="600"/>
              </a:spcBef>
              <a:spcAft>
                <a:spcPts val="800"/>
              </a:spcAft>
              <a:buClr>
                <a:schemeClr val="tx1"/>
              </a:buClr>
            </a:pPr>
            <a:endParaRPr lang="en-AU" sz="1400">
              <a:latin typeface="Arial Nova Light" panose="020B0304020202020204" pitchFamily="34" charset="0"/>
            </a:endParaRPr>
          </a:p>
        </p:txBody>
      </p:sp>
      <p:graphicFrame>
        <p:nvGraphicFramePr>
          <p:cNvPr id="6" name="Table 5">
            <a:extLst>
              <a:ext uri="{FF2B5EF4-FFF2-40B4-BE49-F238E27FC236}">
                <a16:creationId xmlns:a16="http://schemas.microsoft.com/office/drawing/2014/main" xmlns="" id="{AD0FF2F3-8D13-45A8-81A4-D3AC0EDD0554}"/>
              </a:ext>
            </a:extLst>
          </p:cNvPr>
          <p:cNvGraphicFramePr>
            <a:graphicFrameLocks noGrp="1"/>
          </p:cNvGraphicFramePr>
          <p:nvPr/>
        </p:nvGraphicFramePr>
        <p:xfrm>
          <a:off x="1044050" y="1247551"/>
          <a:ext cx="9218537" cy="798672"/>
        </p:xfrm>
        <a:graphic>
          <a:graphicData uri="http://schemas.openxmlformats.org/drawingml/2006/table">
            <a:tbl>
              <a:tblPr firstRow="1" firstCol="1" bandRow="1"/>
              <a:tblGrid>
                <a:gridCol w="4897929">
                  <a:extLst>
                    <a:ext uri="{9D8B030D-6E8A-4147-A177-3AD203B41FA5}">
                      <a16:colId xmlns:a16="http://schemas.microsoft.com/office/drawing/2014/main" xmlns="" val="1887276660"/>
                    </a:ext>
                  </a:extLst>
                </a:gridCol>
                <a:gridCol w="1080152">
                  <a:extLst>
                    <a:ext uri="{9D8B030D-6E8A-4147-A177-3AD203B41FA5}">
                      <a16:colId xmlns:a16="http://schemas.microsoft.com/office/drawing/2014/main" xmlns="" val="3085514899"/>
                    </a:ext>
                  </a:extLst>
                </a:gridCol>
                <a:gridCol w="1080152">
                  <a:extLst>
                    <a:ext uri="{9D8B030D-6E8A-4147-A177-3AD203B41FA5}">
                      <a16:colId xmlns:a16="http://schemas.microsoft.com/office/drawing/2014/main" xmlns="" val="2972070130"/>
                    </a:ext>
                  </a:extLst>
                </a:gridCol>
                <a:gridCol w="1080152">
                  <a:extLst>
                    <a:ext uri="{9D8B030D-6E8A-4147-A177-3AD203B41FA5}">
                      <a16:colId xmlns:a16="http://schemas.microsoft.com/office/drawing/2014/main" xmlns="" val="1606116313"/>
                    </a:ext>
                  </a:extLst>
                </a:gridCol>
                <a:gridCol w="1080152">
                  <a:extLst>
                    <a:ext uri="{9D8B030D-6E8A-4147-A177-3AD203B41FA5}">
                      <a16:colId xmlns:a16="http://schemas.microsoft.com/office/drawing/2014/main" xmlns="" val="4092509731"/>
                    </a:ext>
                  </a:extLst>
                </a:gridCol>
              </a:tblGrid>
              <a:tr h="199668">
                <a:tc>
                  <a:txBody>
                    <a:bodyPr/>
                    <a:lstStyle/>
                    <a:p>
                      <a:pPr algn="l" rtl="0" fontAlgn="b"/>
                      <a:r>
                        <a:rPr lang="en-AU" sz="1100" b="1" i="0" u="none" strike="noStrike">
                          <a:solidFill>
                            <a:srgbClr val="FFFFFF"/>
                          </a:solidFill>
                          <a:effectLst/>
                          <a:latin typeface="Arial Nova Light" panose="020B0304020202020204" pitchFamily="34" charset="0"/>
                        </a:rPr>
                        <a:t>Fund Name</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rtl="0" fontAlgn="b"/>
                      <a:r>
                        <a:rPr lang="en-AU" sz="1100" b="1" i="0" u="none" strike="noStrike">
                          <a:solidFill>
                            <a:srgbClr val="FFFFFF"/>
                          </a:solidFill>
                          <a:effectLst/>
                          <a:latin typeface="Arial Nova Light" panose="020B0304020202020204" pitchFamily="34" charset="0"/>
                        </a:rPr>
                        <a:t>1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rtl="0" fontAlgn="b"/>
                      <a:r>
                        <a:rPr lang="en-AU" sz="1100" b="1" i="0" u="none" strike="noStrike">
                          <a:solidFill>
                            <a:srgbClr val="FFFFFF"/>
                          </a:solidFill>
                          <a:effectLst/>
                          <a:latin typeface="Arial Nova Light" panose="020B0304020202020204" pitchFamily="34" charset="0"/>
                        </a:rPr>
                        <a:t>3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rtl="0" fontAlgn="b"/>
                      <a:r>
                        <a:rPr lang="en-AU" sz="1100" b="1" i="0" u="none" strike="noStrike">
                          <a:solidFill>
                            <a:srgbClr val="FFFFFF"/>
                          </a:solidFill>
                          <a:effectLst/>
                          <a:latin typeface="Arial Nova Light" panose="020B0304020202020204" pitchFamily="34" charset="0"/>
                        </a:rPr>
                        <a:t>6 Mths (%)</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tc>
                  <a:txBody>
                    <a:bodyPr/>
                    <a:lstStyle/>
                    <a:p>
                      <a:pPr algn="l" rtl="0" fontAlgn="b"/>
                      <a:r>
                        <a:rPr lang="en-AU" sz="1100" b="1" i="0" u="none" strike="noStrike">
                          <a:solidFill>
                            <a:srgbClr val="FFFFFF"/>
                          </a:solidFill>
                          <a:effectLst/>
                          <a:latin typeface="Arial Nova Light" panose="020B0304020202020204" pitchFamily="34" charset="0"/>
                        </a:rPr>
                        <a:t>1 Yr (% p.a.)</a:t>
                      </a:r>
                    </a:p>
                  </a:txBody>
                  <a:tcPr marL="9525" marR="9525" marT="9525" marB="0" anchor="b">
                    <a:lnL>
                      <a:noFill/>
                    </a:lnL>
                    <a:lnR>
                      <a:noFill/>
                    </a:lnR>
                    <a:lnT>
                      <a:noFill/>
                    </a:lnT>
                    <a:lnB w="6350" cap="flat" cmpd="sng" algn="ctr">
                      <a:solidFill>
                        <a:srgbClr val="FFFFFF"/>
                      </a:solidFill>
                      <a:prstDash val="solid"/>
                      <a:round/>
                      <a:headEnd type="none" w="med" len="med"/>
                      <a:tailEnd type="none" w="med" len="med"/>
                    </a:lnB>
                    <a:solidFill>
                      <a:srgbClr val="333333"/>
                    </a:solidFill>
                  </a:tcPr>
                </a:tc>
                <a:extLst>
                  <a:ext uri="{0D108BD9-81ED-4DB2-BD59-A6C34878D82A}">
                    <a16:rowId xmlns:a16="http://schemas.microsoft.com/office/drawing/2014/main" xmlns="" val="1942301440"/>
                  </a:ext>
                </a:extLst>
              </a:tr>
              <a:tr h="199668">
                <a:tc>
                  <a:txBody>
                    <a:bodyPr/>
                    <a:lstStyle/>
                    <a:p>
                      <a:pPr algn="l" fontAlgn="ctr"/>
                      <a:r>
                        <a:rPr lang="en-AU" sz="1100" b="0" i="0" u="none" strike="noStrike" err="1">
                          <a:solidFill>
                            <a:srgbClr val="000000"/>
                          </a:solidFill>
                          <a:effectLst/>
                          <a:latin typeface="+mn-lt"/>
                        </a:rPr>
                        <a:t>Payden</a:t>
                      </a:r>
                      <a:r>
                        <a:rPr lang="en-AU" sz="1100" b="0" i="0" u="none" strike="noStrike">
                          <a:solidFill>
                            <a:srgbClr val="000000"/>
                          </a:solidFill>
                          <a:effectLst/>
                          <a:latin typeface="+mn-lt"/>
                        </a:rPr>
                        <a:t> Global Income Opportunities Fund</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0.72</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1.68</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3.92</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tc>
                  <a:txBody>
                    <a:bodyPr/>
                    <a:lstStyle/>
                    <a:p>
                      <a:pPr algn="ctr" fontAlgn="ctr"/>
                      <a:r>
                        <a:rPr lang="en-AU" sz="1100" b="0" i="0" u="none" strike="noStrike">
                          <a:solidFill>
                            <a:srgbClr val="000000"/>
                          </a:solidFill>
                          <a:effectLst/>
                          <a:latin typeface="+mn-lt"/>
                        </a:rPr>
                        <a:t>4.26</a:t>
                      </a:r>
                    </a:p>
                  </a:txBody>
                  <a:tcPr marL="9525" marR="9525" marT="9525" marB="0" anchor="ctr">
                    <a:lnL>
                      <a:noFill/>
                    </a:lnL>
                    <a:lnR>
                      <a:noFill/>
                    </a:lnR>
                    <a:lnT w="6350" cap="flat" cmpd="sng" algn="ctr">
                      <a:solidFill>
                        <a:srgbClr val="FFFFFF"/>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xmlns="" val="1595063935"/>
                  </a:ext>
                </a:extLst>
              </a:tr>
              <a:tr h="199668">
                <a:tc>
                  <a:txBody>
                    <a:bodyPr/>
                    <a:lstStyle/>
                    <a:p>
                      <a:pPr algn="l" fontAlgn="ctr"/>
                      <a:r>
                        <a:rPr lang="en-AU" sz="1100" b="0" i="0" u="none" strike="noStrike">
                          <a:solidFill>
                            <a:srgbClr val="000000"/>
                          </a:solidFill>
                          <a:effectLst/>
                          <a:latin typeface="+mn-lt"/>
                        </a:rPr>
                        <a:t>Bloomberg </a:t>
                      </a:r>
                      <a:r>
                        <a:rPr lang="en-AU" sz="1100" b="0" i="0" u="none" strike="noStrike" err="1">
                          <a:solidFill>
                            <a:srgbClr val="000000"/>
                          </a:solidFill>
                          <a:effectLst/>
                          <a:latin typeface="+mn-lt"/>
                        </a:rPr>
                        <a:t>AusBond</a:t>
                      </a:r>
                      <a:r>
                        <a:rPr lang="en-AU" sz="1100" b="0" i="0" u="none" strike="noStrike">
                          <a:solidFill>
                            <a:srgbClr val="000000"/>
                          </a:solidFill>
                          <a:effectLst/>
                          <a:latin typeface="+mn-lt"/>
                        </a:rPr>
                        <a:t> Bank Bill Index</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0.13</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0.45</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0.97</a:t>
                      </a:r>
                    </a:p>
                  </a:txBody>
                  <a:tcPr marL="9525" marR="9525" marT="9525" marB="0" anchor="ctr">
                    <a:lnL>
                      <a:noFill/>
                    </a:lnL>
                    <a:lnR>
                      <a:noFill/>
                    </a:lnR>
                    <a:lnT>
                      <a:noFill/>
                    </a:lnT>
                    <a:lnB>
                      <a:noFill/>
                    </a:lnB>
                    <a:solidFill>
                      <a:schemeClr val="accent1">
                        <a:lumMod val="40000"/>
                        <a:lumOff val="60000"/>
                      </a:schemeClr>
                    </a:solidFill>
                  </a:tcPr>
                </a:tc>
                <a:tc>
                  <a:txBody>
                    <a:bodyPr/>
                    <a:lstStyle/>
                    <a:p>
                      <a:pPr algn="ctr" fontAlgn="ctr"/>
                      <a:r>
                        <a:rPr lang="en-AU" sz="1100" b="0" i="0" u="none" strike="noStrike">
                          <a:solidFill>
                            <a:srgbClr val="000000"/>
                          </a:solidFill>
                          <a:effectLst/>
                          <a:latin typeface="+mn-lt"/>
                        </a:rPr>
                        <a:t>1.97</a:t>
                      </a:r>
                    </a:p>
                  </a:txBody>
                  <a:tcPr marL="9525" marR="9525" marT="9525" marB="0"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xmlns="" val="1351554153"/>
                  </a:ext>
                </a:extLst>
              </a:tr>
              <a:tr h="199668">
                <a:tc>
                  <a:txBody>
                    <a:bodyPr/>
                    <a:lstStyle/>
                    <a:p>
                      <a:pPr algn="l" rtl="0" fontAlgn="t"/>
                      <a:r>
                        <a:rPr lang="en-AU" sz="1100" b="1" i="0" u="none" strike="noStrike">
                          <a:solidFill>
                            <a:srgbClr val="000000"/>
                          </a:solidFill>
                          <a:effectLst/>
                          <a:latin typeface="+mn-lt"/>
                        </a:rPr>
                        <a:t>Out/underperformance</a:t>
                      </a:r>
                    </a:p>
                  </a:txBody>
                  <a:tcPr marL="9525" marR="9525" marT="9525" marB="0">
                    <a:lnL>
                      <a:noFill/>
                    </a:lnL>
                    <a:lnR>
                      <a:noFill/>
                    </a:lnR>
                    <a:lnT>
                      <a:noFill/>
                    </a:lnT>
                    <a:lnB>
                      <a:noFill/>
                    </a:lnB>
                    <a:solidFill>
                      <a:srgbClr val="BEBEBE"/>
                    </a:solidFill>
                  </a:tcPr>
                </a:tc>
                <a:tc>
                  <a:txBody>
                    <a:bodyPr/>
                    <a:lstStyle/>
                    <a:p>
                      <a:pPr algn="ctr" fontAlgn="b"/>
                      <a:r>
                        <a:rPr lang="en-AU" sz="1100" b="1" i="0" u="none" strike="noStrike">
                          <a:solidFill>
                            <a:srgbClr val="000000"/>
                          </a:solidFill>
                          <a:effectLst/>
                          <a:latin typeface="+mn-lt"/>
                        </a:rPr>
                        <a:t>0.59</a:t>
                      </a:r>
                    </a:p>
                  </a:txBody>
                  <a:tcPr marL="9525" marR="9525" marT="9525" marB="0" anchor="b">
                    <a:lnL>
                      <a:noFill/>
                    </a:lnL>
                    <a:lnR>
                      <a:noFill/>
                    </a:lnR>
                    <a:lnT>
                      <a:noFill/>
                    </a:lnT>
                    <a:lnB>
                      <a:noFill/>
                    </a:lnB>
                    <a:solidFill>
                      <a:srgbClr val="BEBEBE"/>
                    </a:solidFill>
                  </a:tcPr>
                </a:tc>
                <a:tc>
                  <a:txBody>
                    <a:bodyPr/>
                    <a:lstStyle/>
                    <a:p>
                      <a:pPr algn="ctr" fontAlgn="b"/>
                      <a:r>
                        <a:rPr lang="en-AU" sz="1100" b="1" i="0" u="none" strike="noStrike">
                          <a:solidFill>
                            <a:srgbClr val="000000"/>
                          </a:solidFill>
                          <a:effectLst/>
                          <a:latin typeface="+mn-lt"/>
                        </a:rPr>
                        <a:t>1.23</a:t>
                      </a:r>
                    </a:p>
                  </a:txBody>
                  <a:tcPr marL="9525" marR="9525" marT="9525" marB="0" anchor="b">
                    <a:lnL>
                      <a:noFill/>
                    </a:lnL>
                    <a:lnR>
                      <a:noFill/>
                    </a:lnR>
                    <a:lnT>
                      <a:noFill/>
                    </a:lnT>
                    <a:lnB>
                      <a:noFill/>
                    </a:lnB>
                    <a:solidFill>
                      <a:srgbClr val="BEBEBE"/>
                    </a:solidFill>
                  </a:tcPr>
                </a:tc>
                <a:tc>
                  <a:txBody>
                    <a:bodyPr/>
                    <a:lstStyle/>
                    <a:p>
                      <a:pPr algn="ctr" fontAlgn="b"/>
                      <a:r>
                        <a:rPr lang="en-AU" sz="1100" b="1" i="0" u="none" strike="noStrike">
                          <a:solidFill>
                            <a:srgbClr val="000000"/>
                          </a:solidFill>
                          <a:effectLst/>
                          <a:latin typeface="+mn-lt"/>
                        </a:rPr>
                        <a:t>2.95</a:t>
                      </a:r>
                    </a:p>
                  </a:txBody>
                  <a:tcPr marL="9525" marR="9525" marT="9525" marB="0" anchor="b">
                    <a:lnL>
                      <a:noFill/>
                    </a:lnL>
                    <a:lnR>
                      <a:noFill/>
                    </a:lnR>
                    <a:lnT>
                      <a:noFill/>
                    </a:lnT>
                    <a:lnB>
                      <a:noFill/>
                    </a:lnB>
                    <a:solidFill>
                      <a:srgbClr val="BEBEBE"/>
                    </a:solidFill>
                  </a:tcPr>
                </a:tc>
                <a:tc>
                  <a:txBody>
                    <a:bodyPr/>
                    <a:lstStyle/>
                    <a:p>
                      <a:pPr algn="ctr" fontAlgn="b"/>
                      <a:r>
                        <a:rPr lang="en-AU" sz="1100" b="1" i="0" u="none" strike="noStrike">
                          <a:solidFill>
                            <a:srgbClr val="000000"/>
                          </a:solidFill>
                          <a:effectLst/>
                          <a:latin typeface="+mn-lt"/>
                        </a:rPr>
                        <a:t>2.29</a:t>
                      </a:r>
                    </a:p>
                  </a:txBody>
                  <a:tcPr marL="9525" marR="9525" marT="9525" marB="0" anchor="b">
                    <a:lnL>
                      <a:noFill/>
                    </a:lnL>
                    <a:lnR>
                      <a:noFill/>
                    </a:lnR>
                    <a:lnT>
                      <a:noFill/>
                    </a:lnT>
                    <a:lnB>
                      <a:noFill/>
                    </a:lnB>
                    <a:solidFill>
                      <a:srgbClr val="BEBEBE"/>
                    </a:solidFill>
                  </a:tcPr>
                </a:tc>
                <a:extLst>
                  <a:ext uri="{0D108BD9-81ED-4DB2-BD59-A6C34878D82A}">
                    <a16:rowId xmlns:a16="http://schemas.microsoft.com/office/drawing/2014/main" xmlns="" val="268022751"/>
                  </a:ext>
                </a:extLst>
              </a:tr>
            </a:tbl>
          </a:graphicData>
        </a:graphic>
      </p:graphicFrame>
    </p:spTree>
    <p:extLst>
      <p:ext uri="{BB962C8B-B14F-4D97-AF65-F5344CB8AC3E}">
        <p14:creationId xmlns:p14="http://schemas.microsoft.com/office/powerpoint/2010/main" val="191486605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xmlns="" id="{BDC430F9-2BB8-4315-AEAC-CBED0B8C33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67208" y="220153"/>
            <a:ext cx="1285299" cy="612120"/>
          </a:xfrm>
          <a:prstGeom prst="rect">
            <a:avLst/>
          </a:prstGeom>
        </p:spPr>
      </p:pic>
      <p:sp>
        <p:nvSpPr>
          <p:cNvPr id="15" name="Rectangle 14">
            <a:extLst>
              <a:ext uri="{FF2B5EF4-FFF2-40B4-BE49-F238E27FC236}">
                <a16:creationId xmlns:a16="http://schemas.microsoft.com/office/drawing/2014/main" xmlns="" id="{5C237BF5-B0EC-4E6A-9C51-B58821A0F28D}"/>
              </a:ext>
            </a:extLst>
          </p:cNvPr>
          <p:cNvSpPr/>
          <p:nvPr/>
        </p:nvSpPr>
        <p:spPr>
          <a:xfrm>
            <a:off x="2" y="2359500"/>
            <a:ext cx="12191999" cy="2139000"/>
          </a:xfrm>
          <a:prstGeom prst="rect">
            <a:avLst/>
          </a:prstGeom>
          <a:solidFill>
            <a:srgbClr val="E29C00"/>
          </a:solidFill>
          <a:ln w="76200" cap="flat" cmpd="sng" algn="ctr">
            <a:noFill/>
            <a:prstDash val="solid"/>
            <a:miter lim="800000"/>
          </a:ln>
          <a:effectLst/>
        </p:spPr>
        <p:txBody>
          <a:bodyPr rtlCol="0" anchor="ctr"/>
          <a:lstStyle/>
          <a:p>
            <a:pPr algn="ctr" defTabSz="1219170">
              <a:defRPr/>
            </a:pPr>
            <a:endParaRPr lang="en-AU" sz="2400" kern="0" dirty="0">
              <a:solidFill>
                <a:srgbClr val="FFFFFF"/>
              </a:solidFill>
              <a:latin typeface="Calibri" panose="020F0502020204030204"/>
            </a:endParaRPr>
          </a:p>
        </p:txBody>
      </p:sp>
      <p:sp>
        <p:nvSpPr>
          <p:cNvPr id="16" name="TextBox 15">
            <a:extLst>
              <a:ext uri="{FF2B5EF4-FFF2-40B4-BE49-F238E27FC236}">
                <a16:creationId xmlns:a16="http://schemas.microsoft.com/office/drawing/2014/main" xmlns="" id="{FE852A9F-5E27-41E2-88A7-60D2114F131F}"/>
              </a:ext>
            </a:extLst>
          </p:cNvPr>
          <p:cNvSpPr txBox="1"/>
          <p:nvPr/>
        </p:nvSpPr>
        <p:spPr>
          <a:xfrm>
            <a:off x="2432705" y="2846829"/>
            <a:ext cx="8050852" cy="1579984"/>
          </a:xfrm>
          <a:prstGeom prst="rect">
            <a:avLst/>
          </a:prstGeom>
          <a:noFill/>
        </p:spPr>
        <p:txBody>
          <a:bodyPr wrap="square" rtlCol="0">
            <a:spAutoFit/>
          </a:bodyPr>
          <a:lstStyle/>
          <a:p>
            <a:pPr>
              <a:defRPr/>
            </a:pPr>
            <a:r>
              <a:rPr lang="en-AU" sz="3500" b="1" dirty="0">
                <a:solidFill>
                  <a:schemeClr val="bg1"/>
                </a:solidFill>
                <a:latin typeface="Segoe UI" panose="020B0502040204020203" pitchFamily="34" charset="0"/>
                <a:cs typeface="Segoe UI" panose="020B0502040204020203" pitchFamily="34" charset="0"/>
              </a:rPr>
              <a:t>Portfolio Changes / Current Considerations</a:t>
            </a:r>
          </a:p>
          <a:p>
            <a:pPr defTabSz="1219170">
              <a:defRPr/>
            </a:pPr>
            <a:endParaRPr lang="en-US" sz="2667" dirty="0">
              <a:solidFill>
                <a:srgbClr val="FFFFFF"/>
              </a:solidFill>
              <a:latin typeface="Montserrat SemiBold" panose="00000700000000000000" pitchFamily="50" charset="0"/>
              <a:ea typeface="Roboto" panose="02000000000000000000" pitchFamily="2" charset="0"/>
            </a:endParaRPr>
          </a:p>
        </p:txBody>
      </p:sp>
      <p:sp>
        <p:nvSpPr>
          <p:cNvPr id="17" name="Rectangle 16">
            <a:extLst>
              <a:ext uri="{FF2B5EF4-FFF2-40B4-BE49-F238E27FC236}">
                <a16:creationId xmlns:a16="http://schemas.microsoft.com/office/drawing/2014/main" xmlns="" id="{CB3C399E-96AE-489C-994A-02DD6F622B3A}"/>
              </a:ext>
            </a:extLst>
          </p:cNvPr>
          <p:cNvSpPr/>
          <p:nvPr/>
        </p:nvSpPr>
        <p:spPr>
          <a:xfrm>
            <a:off x="1413308" y="2359500"/>
            <a:ext cx="603565"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dirty="0">
              <a:solidFill>
                <a:srgbClr val="FFFFFF"/>
              </a:solidFill>
              <a:latin typeface="Calibri" panose="020F0502020204030204"/>
            </a:endParaRPr>
          </a:p>
        </p:txBody>
      </p:sp>
      <p:sp>
        <p:nvSpPr>
          <p:cNvPr id="19" name="Rectangle 18">
            <a:extLst>
              <a:ext uri="{FF2B5EF4-FFF2-40B4-BE49-F238E27FC236}">
                <a16:creationId xmlns:a16="http://schemas.microsoft.com/office/drawing/2014/main" xmlns="" id="{38BA68A2-04EA-4DB9-BBAF-30C27EA29486}"/>
              </a:ext>
            </a:extLst>
          </p:cNvPr>
          <p:cNvSpPr/>
          <p:nvPr/>
        </p:nvSpPr>
        <p:spPr>
          <a:xfrm>
            <a:off x="633117" y="2359500"/>
            <a:ext cx="364359"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dirty="0">
              <a:solidFill>
                <a:srgbClr val="FFFFFF"/>
              </a:solidFill>
              <a:latin typeface="Calibri" panose="020F0502020204030204"/>
            </a:endParaRPr>
          </a:p>
        </p:txBody>
      </p:sp>
      <p:sp>
        <p:nvSpPr>
          <p:cNvPr id="20" name="Rectangle 19">
            <a:extLst>
              <a:ext uri="{FF2B5EF4-FFF2-40B4-BE49-F238E27FC236}">
                <a16:creationId xmlns:a16="http://schemas.microsoft.com/office/drawing/2014/main" xmlns="" id="{86C7DE97-1232-480C-95C4-906B55B595A5}"/>
              </a:ext>
            </a:extLst>
          </p:cNvPr>
          <p:cNvSpPr/>
          <p:nvPr/>
        </p:nvSpPr>
        <p:spPr>
          <a:xfrm>
            <a:off x="0" y="2359500"/>
            <a:ext cx="217283"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dirty="0">
              <a:solidFill>
                <a:srgbClr val="FFFFFF"/>
              </a:solidFill>
              <a:latin typeface="Calibri" panose="020F0502020204030204"/>
            </a:endParaRPr>
          </a:p>
        </p:txBody>
      </p:sp>
    </p:spTree>
    <p:extLst>
      <p:ext uri="{BB962C8B-B14F-4D97-AF65-F5344CB8AC3E}">
        <p14:creationId xmlns:p14="http://schemas.microsoft.com/office/powerpoint/2010/main" val="218821511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fontScale="25000" lnSpcReduction="20000"/>
          </a:bodyPr>
          <a:lstStyle/>
          <a:p>
            <a:pPr>
              <a:lnSpc>
                <a:spcPts val="3300"/>
              </a:lnSpc>
              <a:spcBef>
                <a:spcPts val="1200"/>
              </a:spcBef>
              <a:spcAft>
                <a:spcPts val="1200"/>
              </a:spcAft>
            </a:pPr>
            <a:r>
              <a:rPr lang="en-AU" sz="9600" dirty="0">
                <a:solidFill>
                  <a:srgbClr val="005C6A"/>
                </a:solidFill>
              </a:rPr>
              <a:t>International Shares Strategy Review </a:t>
            </a:r>
            <a:r>
              <a:rPr lang="en-AU" sz="9600" b="0" dirty="0">
                <a:solidFill>
                  <a:schemeClr val="bg1">
                    <a:lumMod val="65000"/>
                  </a:schemeClr>
                </a:solidFill>
              </a:rPr>
              <a:t>Scope</a:t>
            </a:r>
            <a:r>
              <a:rPr lang="en-AU" sz="9600" dirty="0">
                <a:solidFill>
                  <a:srgbClr val="005C6A"/>
                </a:solidFill>
                <a:latin typeface="Segoe UI" panose="020B0502040204020203" pitchFamily="34" charset="0"/>
                <a:cs typeface="Segoe UI" panose="020B0502040204020203" pitchFamily="34" charset="0"/>
              </a:rPr>
              <a:t> </a:t>
            </a:r>
          </a:p>
          <a:p>
            <a:pPr>
              <a:lnSpc>
                <a:spcPts val="3300"/>
              </a:lnSpc>
              <a:spcBef>
                <a:spcPts val="1200"/>
              </a:spcBef>
              <a:spcAft>
                <a:spcPts val="1200"/>
              </a:spcAft>
            </a:pPr>
            <a:endParaRPr lang="en-AU" sz="9600" dirty="0">
              <a:solidFill>
                <a:srgbClr val="005C6A"/>
              </a:solidFill>
              <a:latin typeface="Segoe UI" panose="020B0502040204020203" pitchFamily="34" charset="0"/>
              <a:cs typeface="Segoe UI" panose="020B0502040204020203" pitchFamily="34" charset="0"/>
            </a:endParaRPr>
          </a:p>
          <a:p>
            <a:endParaRPr lang="en-AU" dirty="0"/>
          </a:p>
        </p:txBody>
      </p:sp>
      <p:sp>
        <p:nvSpPr>
          <p:cNvPr id="2" name="Rectangle 1">
            <a:extLst>
              <a:ext uri="{FF2B5EF4-FFF2-40B4-BE49-F238E27FC236}">
                <a16:creationId xmlns:a16="http://schemas.microsoft.com/office/drawing/2014/main" xmlns="" id="{942DA864-2B1E-41FB-A055-825670A17A06}"/>
              </a:ext>
            </a:extLst>
          </p:cNvPr>
          <p:cNvSpPr/>
          <p:nvPr/>
        </p:nvSpPr>
        <p:spPr>
          <a:xfrm>
            <a:off x="856193" y="1270733"/>
            <a:ext cx="10479613" cy="4498667"/>
          </a:xfrm>
          <a:prstGeom prst="rect">
            <a:avLst/>
          </a:prstGeom>
        </p:spPr>
        <p:txBody>
          <a:bodyPr wrap="square">
            <a:spAutoFit/>
          </a:bodyPr>
          <a:lstStyle/>
          <a:p>
            <a:pPr lvl="0" algn="just">
              <a:lnSpc>
                <a:spcPct val="150000"/>
              </a:lnSpc>
              <a:spcAft>
                <a:spcPts val="0"/>
              </a:spcAft>
            </a:pPr>
            <a:r>
              <a:rPr lang="en-AU" sz="1600" b="1" dirty="0">
                <a:latin typeface="Arial Nova Light" panose="020B0304020202020204" pitchFamily="34" charset="0"/>
                <a:ea typeface="Calibri" panose="020F0502020204030204" pitchFamily="34" charset="0"/>
                <a:cs typeface="Times New Roman" panose="02020603050405020304" pitchFamily="18" charset="0"/>
              </a:rPr>
              <a:t>Current Strategy </a:t>
            </a:r>
            <a:endParaRPr lang="en-AU" sz="1600" dirty="0">
              <a:latin typeface="Arial Nova Light" panose="020B0304020202020204" pitchFamily="34" charset="0"/>
              <a:ea typeface="Calibri" panose="020F0502020204030204" pitchFamily="34" charset="0"/>
              <a:cs typeface="Times New Roman" panose="02020603050405020304" pitchFamily="18" charset="0"/>
            </a:endParaRPr>
          </a:p>
          <a:p>
            <a:pPr marL="342900" indent="-342900" algn="just">
              <a:lnSpc>
                <a:spcPct val="150000"/>
              </a:lnSpc>
              <a:buFont typeface="Symbol" panose="05050102010706020507" pitchFamily="18" charset="2"/>
              <a:buChar char=""/>
            </a:pPr>
            <a:r>
              <a:rPr lang="en-AU" sz="1600" dirty="0">
                <a:latin typeface="Arial Nova Light" panose="020B0304020202020204" pitchFamily="34" charset="0"/>
                <a:ea typeface="Calibri" panose="020F0502020204030204" pitchFamily="34" charset="0"/>
                <a:cs typeface="Times New Roman" panose="02020603050405020304" pitchFamily="18" charset="0"/>
              </a:rPr>
              <a:t>Mix of high conviction, active large cap managers and discrete exposures to Listed Infrastructure, Emerging Markets and Global Resources.</a:t>
            </a:r>
          </a:p>
          <a:p>
            <a:pPr marL="342900" lvl="0" indent="-342900" algn="just">
              <a:lnSpc>
                <a:spcPct val="150000"/>
              </a:lnSpc>
              <a:spcAft>
                <a:spcPts val="0"/>
              </a:spcAft>
              <a:buFont typeface="Symbol" panose="05050102010706020507" pitchFamily="18" charset="2"/>
              <a:buChar char=""/>
            </a:pPr>
            <a:r>
              <a:rPr lang="en-AU" sz="1600" dirty="0">
                <a:latin typeface="Arial Nova Light" panose="020B0304020202020204" pitchFamily="34" charset="0"/>
                <a:ea typeface="Calibri" panose="020F0502020204030204" pitchFamily="34" charset="0"/>
                <a:cs typeface="Times New Roman" panose="02020603050405020304" pitchFamily="18" charset="0"/>
              </a:rPr>
              <a:t>Our International Shares blend has struggled to keep pace with broader equity markets. Over the long-term we expect the blend of managers to keep pace with broader equity markets, however, do so with less risk through diversification. </a:t>
            </a:r>
          </a:p>
          <a:p>
            <a:pPr marL="342900" lvl="0" indent="-342900" algn="just">
              <a:lnSpc>
                <a:spcPct val="150000"/>
              </a:lnSpc>
              <a:spcAft>
                <a:spcPts val="0"/>
              </a:spcAft>
              <a:buFont typeface="Symbol" panose="05050102010706020507" pitchFamily="18" charset="2"/>
              <a:buChar char=""/>
            </a:pPr>
            <a:endParaRPr lang="en-AU" sz="1600" dirty="0">
              <a:latin typeface="Arial Nova Light" panose="020B0304020202020204" pitchFamily="34" charset="0"/>
              <a:ea typeface="Calibri" panose="020F0502020204030204" pitchFamily="34" charset="0"/>
              <a:cs typeface="Times New Roman" panose="02020603050405020304" pitchFamily="18" charset="0"/>
            </a:endParaRPr>
          </a:p>
          <a:p>
            <a:pPr lvl="0" algn="just">
              <a:lnSpc>
                <a:spcPct val="150000"/>
              </a:lnSpc>
              <a:spcAft>
                <a:spcPts val="0"/>
              </a:spcAft>
            </a:pPr>
            <a:r>
              <a:rPr lang="en-AU" sz="1600" b="1" dirty="0">
                <a:latin typeface="Arial Nova Light" panose="020B0304020202020204" pitchFamily="34" charset="0"/>
                <a:ea typeface="Calibri" panose="020F0502020204030204" pitchFamily="34" charset="0"/>
                <a:cs typeface="Times New Roman" panose="02020603050405020304" pitchFamily="18" charset="0"/>
              </a:rPr>
              <a:t>Scope of Review </a:t>
            </a:r>
          </a:p>
          <a:p>
            <a:pPr marL="342900" lvl="0" indent="-342900" algn="just">
              <a:lnSpc>
                <a:spcPct val="150000"/>
              </a:lnSpc>
              <a:spcAft>
                <a:spcPts val="0"/>
              </a:spcAft>
              <a:buFont typeface="Symbol" panose="05050102010706020507" pitchFamily="18" charset="2"/>
              <a:buChar char=""/>
            </a:pPr>
            <a:r>
              <a:rPr lang="en-AU" sz="1600" dirty="0">
                <a:latin typeface="Arial Nova Light" panose="020B0304020202020204" pitchFamily="34" charset="0"/>
                <a:ea typeface="Calibri" panose="020F0502020204030204" pitchFamily="34" charset="0"/>
                <a:cs typeface="Times New Roman" panose="02020603050405020304" pitchFamily="18" charset="0"/>
              </a:rPr>
              <a:t>Review the blend of strategies as well as our incumbent managers.</a:t>
            </a:r>
          </a:p>
          <a:p>
            <a:pPr marL="342900" lvl="0" indent="-342900" algn="just">
              <a:lnSpc>
                <a:spcPct val="150000"/>
              </a:lnSpc>
              <a:spcAft>
                <a:spcPts val="0"/>
              </a:spcAft>
              <a:buFont typeface="Symbol" panose="05050102010706020507" pitchFamily="18" charset="2"/>
              <a:buChar char=""/>
            </a:pPr>
            <a:r>
              <a:rPr lang="en-AU" sz="1600" dirty="0">
                <a:latin typeface="Arial Nova Light" panose="020B0304020202020204" pitchFamily="34" charset="0"/>
                <a:cs typeface="Times New Roman" panose="02020603050405020304" pitchFamily="18" charset="0"/>
              </a:rPr>
              <a:t>Explore alternative sectors, for example Global Small caps.</a:t>
            </a:r>
          </a:p>
          <a:p>
            <a:pPr marL="342900" lvl="0" indent="-342900" algn="just">
              <a:lnSpc>
                <a:spcPct val="150000"/>
              </a:lnSpc>
              <a:spcAft>
                <a:spcPts val="0"/>
              </a:spcAft>
              <a:buFont typeface="Symbol" panose="05050102010706020507" pitchFamily="18" charset="2"/>
              <a:buChar char=""/>
            </a:pPr>
            <a:endParaRPr lang="en-AU" sz="1600" dirty="0">
              <a:latin typeface="Arial Nova Light" panose="020B0304020202020204" pitchFamily="34" charset="0"/>
            </a:endParaRPr>
          </a:p>
          <a:p>
            <a:pPr marL="285750" indent="-285750">
              <a:spcBef>
                <a:spcPts val="1000"/>
              </a:spcBef>
              <a:spcAft>
                <a:spcPts val="800"/>
              </a:spcAft>
              <a:buClr>
                <a:schemeClr val="tx1"/>
              </a:buClr>
              <a:buFont typeface="Arial" panose="020B0604020202020204" pitchFamily="34" charset="0"/>
              <a:buChar char="•"/>
            </a:pPr>
            <a:endParaRPr lang="en-AU" sz="1400" dirty="0">
              <a:latin typeface="Arial Nova Light" panose="020B0304020202020204" pitchFamily="34" charset="0"/>
            </a:endParaRPr>
          </a:p>
        </p:txBody>
      </p:sp>
    </p:spTree>
    <p:extLst>
      <p:ext uri="{BB962C8B-B14F-4D97-AF65-F5344CB8AC3E}">
        <p14:creationId xmlns:p14="http://schemas.microsoft.com/office/powerpoint/2010/main" val="59265183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fontScale="25000" lnSpcReduction="20000"/>
          </a:bodyPr>
          <a:lstStyle/>
          <a:p>
            <a:pPr>
              <a:lnSpc>
                <a:spcPts val="3300"/>
              </a:lnSpc>
              <a:spcBef>
                <a:spcPts val="1200"/>
              </a:spcBef>
              <a:spcAft>
                <a:spcPts val="1200"/>
              </a:spcAft>
            </a:pPr>
            <a:r>
              <a:rPr lang="en-AU" sz="9600" dirty="0">
                <a:solidFill>
                  <a:srgbClr val="005C6A"/>
                </a:solidFill>
              </a:rPr>
              <a:t>International Shares</a:t>
            </a:r>
            <a:r>
              <a:rPr lang="en-AU" sz="9600" dirty="0">
                <a:solidFill>
                  <a:srgbClr val="005C6A"/>
                </a:solidFill>
                <a:latin typeface="Segoe UI" panose="020B0502040204020203" pitchFamily="34" charset="0"/>
                <a:cs typeface="Segoe UI" panose="020B0502040204020203" pitchFamily="34" charset="0"/>
              </a:rPr>
              <a:t> Strategy Review </a:t>
            </a:r>
            <a:r>
              <a:rPr lang="en-AU" sz="9600" b="0" dirty="0">
                <a:solidFill>
                  <a:schemeClr val="bg1">
                    <a:lumMod val="65000"/>
                  </a:schemeClr>
                </a:solidFill>
              </a:rPr>
              <a:t>Findings</a:t>
            </a:r>
            <a:endParaRPr lang="en-AU" sz="9600" dirty="0">
              <a:solidFill>
                <a:srgbClr val="005C6A"/>
              </a:solidFill>
              <a:latin typeface="Segoe UI" panose="020B0502040204020203" pitchFamily="34" charset="0"/>
              <a:cs typeface="Segoe UI" panose="020B0502040204020203" pitchFamily="34" charset="0"/>
            </a:endParaRPr>
          </a:p>
          <a:p>
            <a:pPr>
              <a:lnSpc>
                <a:spcPts val="3300"/>
              </a:lnSpc>
              <a:spcBef>
                <a:spcPts val="1200"/>
              </a:spcBef>
              <a:spcAft>
                <a:spcPts val="1200"/>
              </a:spcAft>
            </a:pPr>
            <a:endParaRPr lang="en-AU" sz="9600" dirty="0">
              <a:solidFill>
                <a:srgbClr val="005C6A"/>
              </a:solidFill>
              <a:latin typeface="Segoe UI" panose="020B0502040204020203" pitchFamily="34" charset="0"/>
              <a:cs typeface="Segoe UI" panose="020B0502040204020203" pitchFamily="34" charset="0"/>
            </a:endParaRPr>
          </a:p>
          <a:p>
            <a:endParaRPr lang="en-AU" dirty="0"/>
          </a:p>
        </p:txBody>
      </p:sp>
      <p:sp>
        <p:nvSpPr>
          <p:cNvPr id="2" name="Rectangle 1">
            <a:extLst>
              <a:ext uri="{FF2B5EF4-FFF2-40B4-BE49-F238E27FC236}">
                <a16:creationId xmlns:a16="http://schemas.microsoft.com/office/drawing/2014/main" xmlns="" id="{942DA864-2B1E-41FB-A055-825670A17A06}"/>
              </a:ext>
            </a:extLst>
          </p:cNvPr>
          <p:cNvSpPr/>
          <p:nvPr/>
        </p:nvSpPr>
        <p:spPr>
          <a:xfrm>
            <a:off x="856193" y="1270733"/>
            <a:ext cx="10479613" cy="907941"/>
          </a:xfrm>
          <a:prstGeom prst="rect">
            <a:avLst/>
          </a:prstGeom>
        </p:spPr>
        <p:txBody>
          <a:bodyPr wrap="square">
            <a:spAutoFit/>
          </a:bodyPr>
          <a:lstStyle/>
          <a:p>
            <a:pPr>
              <a:lnSpc>
                <a:spcPct val="150000"/>
              </a:lnSpc>
              <a:spcBef>
                <a:spcPts val="1000"/>
              </a:spcBef>
              <a:spcAft>
                <a:spcPts val="800"/>
              </a:spcAft>
              <a:buClr>
                <a:schemeClr val="tx1"/>
              </a:buClr>
            </a:pPr>
            <a:endParaRPr lang="en-AU" sz="1600" dirty="0">
              <a:latin typeface="Arial Nova Light" panose="020B0304020202020204" pitchFamily="34" charset="0"/>
            </a:endParaRPr>
          </a:p>
          <a:p>
            <a:pPr marL="285750" indent="-285750">
              <a:spcBef>
                <a:spcPts val="1000"/>
              </a:spcBef>
              <a:spcAft>
                <a:spcPts val="800"/>
              </a:spcAft>
              <a:buClr>
                <a:schemeClr val="tx1"/>
              </a:buClr>
              <a:buFont typeface="Arial" panose="020B0604020202020204" pitchFamily="34" charset="0"/>
              <a:buChar char="•"/>
            </a:pPr>
            <a:endParaRPr lang="en-AU" sz="1400" dirty="0">
              <a:latin typeface="Arial Nova Light" panose="020B0304020202020204" pitchFamily="34" charset="0"/>
            </a:endParaRPr>
          </a:p>
        </p:txBody>
      </p:sp>
      <p:sp>
        <p:nvSpPr>
          <p:cNvPr id="5" name="Rectangle 4">
            <a:extLst>
              <a:ext uri="{FF2B5EF4-FFF2-40B4-BE49-F238E27FC236}">
                <a16:creationId xmlns:a16="http://schemas.microsoft.com/office/drawing/2014/main" xmlns="" id="{835BED97-E628-43F4-A909-8B2742499A3C}"/>
              </a:ext>
            </a:extLst>
          </p:cNvPr>
          <p:cNvSpPr/>
          <p:nvPr/>
        </p:nvSpPr>
        <p:spPr>
          <a:xfrm>
            <a:off x="856193" y="1270733"/>
            <a:ext cx="10479613" cy="2847061"/>
          </a:xfrm>
          <a:prstGeom prst="rect">
            <a:avLst/>
          </a:prstGeom>
        </p:spPr>
        <p:txBody>
          <a:bodyPr wrap="square">
            <a:spAutoFit/>
          </a:bodyPr>
          <a:lstStyle/>
          <a:p>
            <a:pPr lvl="0" algn="just">
              <a:lnSpc>
                <a:spcPct val="150000"/>
              </a:lnSpc>
              <a:spcAft>
                <a:spcPts val="0"/>
              </a:spcAft>
            </a:pPr>
            <a:r>
              <a:rPr lang="en-AU" sz="1600" b="1" dirty="0">
                <a:latin typeface="Arial Nova Light" panose="020B0304020202020204" pitchFamily="34" charset="0"/>
                <a:ea typeface="Calibri" panose="020F0502020204030204" pitchFamily="34" charset="0"/>
                <a:cs typeface="Times New Roman" panose="02020603050405020304" pitchFamily="18" charset="0"/>
              </a:rPr>
              <a:t>Findings </a:t>
            </a:r>
          </a:p>
          <a:p>
            <a:pPr marL="342900" indent="-342900" algn="just">
              <a:lnSpc>
                <a:spcPct val="200000"/>
              </a:lnSpc>
              <a:buFont typeface="Symbol" panose="05050102010706020507" pitchFamily="18" charset="2"/>
              <a:buChar char=""/>
            </a:pPr>
            <a:r>
              <a:rPr lang="en-AU" sz="1600" dirty="0">
                <a:latin typeface="Arial Nova Light" panose="020B0304020202020204" pitchFamily="34" charset="0"/>
                <a:ea typeface="Calibri" panose="020F0502020204030204" pitchFamily="34" charset="0"/>
                <a:cs typeface="Times New Roman" panose="02020603050405020304" pitchFamily="18" charset="0"/>
              </a:rPr>
              <a:t>We remain broadly comfortable with our incumbent Large Cap Managers, however, we believe there is scope to simplify the mix as well as improve the consistency of exposures across risk profiles.</a:t>
            </a:r>
          </a:p>
          <a:p>
            <a:pPr marL="342900" indent="-342900" algn="just">
              <a:lnSpc>
                <a:spcPct val="200000"/>
              </a:lnSpc>
              <a:buFont typeface="Symbol" panose="05050102010706020507" pitchFamily="18" charset="2"/>
              <a:buChar char=""/>
            </a:pPr>
            <a:r>
              <a:rPr lang="en-AU" sz="1600" dirty="0">
                <a:latin typeface="Arial Nova Light" panose="020B0304020202020204" pitchFamily="34" charset="0"/>
                <a:ea typeface="Calibri" panose="020F0502020204030204" pitchFamily="34" charset="0"/>
                <a:cs typeface="Times New Roman" panose="02020603050405020304" pitchFamily="18" charset="0"/>
              </a:rPr>
              <a:t>Our optimiser still supports exposures to Listed Infrastructure, Emerging Markets and Global Resources.</a:t>
            </a:r>
          </a:p>
          <a:p>
            <a:pPr marL="342900" lvl="0" indent="-342900" algn="just">
              <a:lnSpc>
                <a:spcPct val="200000"/>
              </a:lnSpc>
              <a:spcAft>
                <a:spcPts val="0"/>
              </a:spcAft>
              <a:buFont typeface="Symbol" panose="05050102010706020507" pitchFamily="18" charset="2"/>
              <a:buChar char=""/>
            </a:pPr>
            <a:r>
              <a:rPr lang="en-AU" sz="1600" dirty="0">
                <a:latin typeface="Arial Nova Light" panose="020B0304020202020204" pitchFamily="34" charset="0"/>
              </a:rPr>
              <a:t>Our analysis remains supportive of the current 50/50 hedging ratio.</a:t>
            </a:r>
          </a:p>
          <a:p>
            <a:pPr marL="342900" lvl="0" indent="-342900" algn="just">
              <a:lnSpc>
                <a:spcPct val="200000"/>
              </a:lnSpc>
              <a:spcAft>
                <a:spcPts val="0"/>
              </a:spcAft>
              <a:buFont typeface="Symbol" panose="05050102010706020507" pitchFamily="18" charset="2"/>
              <a:buChar char=""/>
            </a:pPr>
            <a:r>
              <a:rPr lang="en-AU" sz="1600" dirty="0">
                <a:latin typeface="Arial Nova Light" panose="020B0304020202020204" pitchFamily="34" charset="0"/>
              </a:rPr>
              <a:t>Global Small Caps a potential inclusion for Global Resources, however, we have a concern surrounding timing. </a:t>
            </a:r>
            <a:endParaRPr lang="en-AU" sz="1400" dirty="0">
              <a:latin typeface="Arial Nova Light" panose="020B0304020202020204" pitchFamily="34" charset="0"/>
            </a:endParaRPr>
          </a:p>
        </p:txBody>
      </p:sp>
    </p:spTree>
    <p:extLst>
      <p:ext uri="{BB962C8B-B14F-4D97-AF65-F5344CB8AC3E}">
        <p14:creationId xmlns:p14="http://schemas.microsoft.com/office/powerpoint/2010/main" val="24529125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a:bodyPr>
          <a:lstStyle/>
          <a:p>
            <a:r>
              <a:rPr lang="en-AU" sz="2400" dirty="0">
                <a:solidFill>
                  <a:srgbClr val="005C6A"/>
                </a:solidFill>
                <a:latin typeface="Segoe UI" panose="020B0502040204020203" pitchFamily="34" charset="0"/>
                <a:cs typeface="Segoe UI" panose="020B0502040204020203" pitchFamily="34" charset="0"/>
              </a:rPr>
              <a:t>Market Overview   </a:t>
            </a:r>
            <a:r>
              <a:rPr lang="en-AU" sz="2400" b="0" dirty="0">
                <a:solidFill>
                  <a:schemeClr val="bg1">
                    <a:lumMod val="65000"/>
                  </a:schemeClr>
                </a:solidFill>
                <a:latin typeface="Segoe UI" panose="020B0502040204020203" pitchFamily="34" charset="0"/>
                <a:cs typeface="Segoe UI" panose="020B0502040204020203" pitchFamily="34" charset="0"/>
              </a:rPr>
              <a:t>Q2 2019</a:t>
            </a:r>
          </a:p>
          <a:p>
            <a:endParaRPr lang="en-AU" sz="2400" b="0" dirty="0">
              <a:solidFill>
                <a:schemeClr val="bg1">
                  <a:lumMod val="65000"/>
                </a:schemeClr>
              </a:solidFill>
              <a:latin typeface="Segoe UI" panose="020B0502040204020203" pitchFamily="34" charset="0"/>
              <a:cs typeface="Segoe UI" panose="020B0502040204020203" pitchFamily="34" charset="0"/>
            </a:endParaRPr>
          </a:p>
          <a:p>
            <a:endParaRPr lang="en-AU" sz="2400" dirty="0"/>
          </a:p>
        </p:txBody>
      </p:sp>
      <p:sp>
        <p:nvSpPr>
          <p:cNvPr id="2" name="Rectangle 1">
            <a:extLst>
              <a:ext uri="{FF2B5EF4-FFF2-40B4-BE49-F238E27FC236}">
                <a16:creationId xmlns:a16="http://schemas.microsoft.com/office/drawing/2014/main" xmlns="" id="{942DA864-2B1E-41FB-A055-825670A17A06}"/>
              </a:ext>
            </a:extLst>
          </p:cNvPr>
          <p:cNvSpPr/>
          <p:nvPr/>
        </p:nvSpPr>
        <p:spPr>
          <a:xfrm>
            <a:off x="839415" y="1412777"/>
            <a:ext cx="10585177" cy="754053"/>
          </a:xfrm>
          <a:prstGeom prst="rect">
            <a:avLst/>
          </a:prstGeom>
        </p:spPr>
        <p:txBody>
          <a:bodyPr wrap="square">
            <a:spAutoFit/>
          </a:bodyPr>
          <a:lstStyle/>
          <a:p>
            <a:pPr>
              <a:spcBef>
                <a:spcPts val="1000"/>
              </a:spcBef>
              <a:spcAft>
                <a:spcPts val="800"/>
              </a:spcAft>
              <a:buClr>
                <a:schemeClr val="tx1"/>
              </a:buClr>
            </a:pPr>
            <a:endParaRPr lang="en-AU" sz="1400">
              <a:latin typeface="Arial Nova Light" panose="020B0304020202020204" pitchFamily="34" charset="0"/>
            </a:endParaRPr>
          </a:p>
          <a:p>
            <a:pPr marL="285750" indent="-285750">
              <a:spcBef>
                <a:spcPts val="1000"/>
              </a:spcBef>
              <a:spcAft>
                <a:spcPts val="800"/>
              </a:spcAft>
              <a:buClr>
                <a:schemeClr val="tx1"/>
              </a:buClr>
              <a:buFont typeface="Arial" panose="020B0604020202020204" pitchFamily="34" charset="0"/>
              <a:buChar char="•"/>
            </a:pPr>
            <a:endParaRPr lang="en-AU" sz="1400">
              <a:latin typeface="Arial Nova Light" panose="020B0304020202020204" pitchFamily="34" charset="0"/>
            </a:endParaRPr>
          </a:p>
        </p:txBody>
      </p:sp>
      <p:sp>
        <p:nvSpPr>
          <p:cNvPr id="6" name="TextBox 5">
            <a:extLst>
              <a:ext uri="{FF2B5EF4-FFF2-40B4-BE49-F238E27FC236}">
                <a16:creationId xmlns:a16="http://schemas.microsoft.com/office/drawing/2014/main" xmlns="" id="{9894D48E-994D-4715-8630-5107EFE55D0A}"/>
              </a:ext>
            </a:extLst>
          </p:cNvPr>
          <p:cNvSpPr txBox="1"/>
          <p:nvPr/>
        </p:nvSpPr>
        <p:spPr>
          <a:xfrm>
            <a:off x="967517" y="5994938"/>
            <a:ext cx="1979260" cy="484748"/>
          </a:xfrm>
          <a:prstGeom prst="rect">
            <a:avLst/>
          </a:prstGeom>
          <a:noFill/>
        </p:spPr>
        <p:txBody>
          <a:bodyPr wrap="none" rtlCol="0">
            <a:spAutoFit/>
          </a:bodyPr>
          <a:lstStyle/>
          <a:p>
            <a:r>
              <a:rPr lang="en-AU" sz="1200">
                <a:latin typeface="Arial Nova Light" panose="020B0304020202020204" pitchFamily="34" charset="0"/>
                <a:ea typeface="Arial Unicode MS"/>
                <a:cs typeface="Arial" panose="020B0604020202020204" pitchFamily="34" charset="0"/>
              </a:rPr>
              <a:t>Source: Thompson Reuters</a:t>
            </a:r>
          </a:p>
          <a:p>
            <a:endParaRPr lang="en-AU">
              <a:latin typeface="Arial Nova Light" panose="020B0304020202020204" pitchFamily="34" charset="0"/>
            </a:endParaRPr>
          </a:p>
        </p:txBody>
      </p:sp>
      <p:sp>
        <p:nvSpPr>
          <p:cNvPr id="9" name="Rectangle 8">
            <a:extLst>
              <a:ext uri="{FF2B5EF4-FFF2-40B4-BE49-F238E27FC236}">
                <a16:creationId xmlns:a16="http://schemas.microsoft.com/office/drawing/2014/main" xmlns="" id="{8B1464FF-47F9-4EDB-8F45-5C7CB604EBD2}"/>
              </a:ext>
            </a:extLst>
          </p:cNvPr>
          <p:cNvSpPr/>
          <p:nvPr/>
        </p:nvSpPr>
        <p:spPr>
          <a:xfrm>
            <a:off x="856603" y="1026156"/>
            <a:ext cx="10397188" cy="883447"/>
          </a:xfrm>
          <a:prstGeom prst="rect">
            <a:avLst/>
          </a:prstGeom>
        </p:spPr>
        <p:txBody>
          <a:bodyPr wrap="square" anchor="t">
            <a:spAutoFit/>
          </a:bodyPr>
          <a:lstStyle/>
          <a:p>
            <a:pPr algn="just">
              <a:lnSpc>
                <a:spcPct val="110000"/>
              </a:lnSpc>
              <a:spcBef>
                <a:spcPts val="1800"/>
              </a:spcBef>
            </a:pPr>
            <a:r>
              <a:rPr lang="en-AU" sz="1600" dirty="0"/>
              <a:t>Markets continued to perform well during the second quarter, sending mixed signals from declining bond yields and soaring stock prices. Trade tensions saw some volatility, however, concerns eased throughout the quarter with positive sentiment driven by the prospect of the support of global central banks.</a:t>
            </a:r>
            <a:endParaRPr lang="en-AU" sz="1600" dirty="0">
              <a:latin typeface="Arial Nova Light" panose="020B0304020202020204" pitchFamily="34" charset="0"/>
            </a:endParaRPr>
          </a:p>
        </p:txBody>
      </p:sp>
      <p:graphicFrame>
        <p:nvGraphicFramePr>
          <p:cNvPr id="5" name="Table 4">
            <a:extLst>
              <a:ext uri="{FF2B5EF4-FFF2-40B4-BE49-F238E27FC236}">
                <a16:creationId xmlns:a16="http://schemas.microsoft.com/office/drawing/2014/main" xmlns="" id="{E95325E4-DAA4-433D-AAC4-BE919600AEC7}"/>
              </a:ext>
            </a:extLst>
          </p:cNvPr>
          <p:cNvGraphicFramePr>
            <a:graphicFrameLocks noGrp="1"/>
          </p:cNvGraphicFramePr>
          <p:nvPr>
            <p:extLst>
              <p:ext uri="{D42A27DB-BD31-4B8C-83A1-F6EECF244321}">
                <p14:modId xmlns:p14="http://schemas.microsoft.com/office/powerpoint/2010/main" val="3823117003"/>
              </p:ext>
            </p:extLst>
          </p:nvPr>
        </p:nvGraphicFramePr>
        <p:xfrm>
          <a:off x="635000" y="2123444"/>
          <a:ext cx="5461000" cy="3400425"/>
        </p:xfrm>
        <a:graphic>
          <a:graphicData uri="http://schemas.openxmlformats.org/drawingml/2006/table">
            <a:tbl>
              <a:tblPr/>
              <a:tblGrid>
                <a:gridCol w="3022600">
                  <a:extLst>
                    <a:ext uri="{9D8B030D-6E8A-4147-A177-3AD203B41FA5}">
                      <a16:colId xmlns:a16="http://schemas.microsoft.com/office/drawing/2014/main" xmlns="" val="3408259981"/>
                    </a:ext>
                  </a:extLst>
                </a:gridCol>
                <a:gridCol w="609600">
                  <a:extLst>
                    <a:ext uri="{9D8B030D-6E8A-4147-A177-3AD203B41FA5}">
                      <a16:colId xmlns:a16="http://schemas.microsoft.com/office/drawing/2014/main" xmlns="" val="2710372036"/>
                    </a:ext>
                  </a:extLst>
                </a:gridCol>
                <a:gridCol w="609600">
                  <a:extLst>
                    <a:ext uri="{9D8B030D-6E8A-4147-A177-3AD203B41FA5}">
                      <a16:colId xmlns:a16="http://schemas.microsoft.com/office/drawing/2014/main" xmlns="" val="4098041248"/>
                    </a:ext>
                  </a:extLst>
                </a:gridCol>
                <a:gridCol w="609600">
                  <a:extLst>
                    <a:ext uri="{9D8B030D-6E8A-4147-A177-3AD203B41FA5}">
                      <a16:colId xmlns:a16="http://schemas.microsoft.com/office/drawing/2014/main" xmlns="" val="3614165577"/>
                    </a:ext>
                  </a:extLst>
                </a:gridCol>
                <a:gridCol w="609600">
                  <a:extLst>
                    <a:ext uri="{9D8B030D-6E8A-4147-A177-3AD203B41FA5}">
                      <a16:colId xmlns:a16="http://schemas.microsoft.com/office/drawing/2014/main" xmlns="" val="2922775474"/>
                    </a:ext>
                  </a:extLst>
                </a:gridCol>
              </a:tblGrid>
              <a:tr h="400050">
                <a:tc>
                  <a:txBody>
                    <a:bodyPr/>
                    <a:lstStyle/>
                    <a:p>
                      <a:pPr algn="l" rtl="0" fontAlgn="ctr"/>
                      <a:r>
                        <a:rPr lang="en-AU" sz="1200" b="1" i="0" u="none" strike="noStrike">
                          <a:solidFill>
                            <a:srgbClr val="FFFFFF"/>
                          </a:solidFill>
                          <a:effectLst/>
                          <a:latin typeface="Arial Nova Light" panose="020B0304020202020204" pitchFamily="34" charset="0"/>
                        </a:rPr>
                        <a:t>Zenith Benchmarks</a:t>
                      </a:r>
                      <a:br>
                        <a:rPr lang="en-AU" sz="1200" b="1" i="0" u="none" strike="noStrike">
                          <a:solidFill>
                            <a:srgbClr val="FFFFFF"/>
                          </a:solidFill>
                          <a:effectLst/>
                          <a:latin typeface="Arial Nova Light" panose="020B0304020202020204" pitchFamily="34" charset="0"/>
                        </a:rPr>
                      </a:br>
                      <a:r>
                        <a:rPr lang="en-AU" sz="1200" b="1" i="0" u="none" strike="noStrike">
                          <a:solidFill>
                            <a:srgbClr val="FFFFFF"/>
                          </a:solidFill>
                          <a:effectLst/>
                          <a:latin typeface="Arial Nova Light" panose="020B0304020202020204" pitchFamily="34" charset="0"/>
                        </a:rPr>
                        <a:t>Index</a:t>
                      </a:r>
                    </a:p>
                  </a:txBody>
                  <a:tcPr marL="9525" marR="9525" marT="9525" marB="0" anchor="ctr">
                    <a:lnL>
                      <a:noFill/>
                    </a:lnL>
                    <a:lnR>
                      <a:noFill/>
                    </a:lnR>
                    <a:lnT>
                      <a:noFill/>
                    </a:lnT>
                    <a:lnB>
                      <a:noFill/>
                    </a:lnB>
                    <a:solidFill>
                      <a:srgbClr val="00B4A9"/>
                    </a:solidFill>
                  </a:tcPr>
                </a:tc>
                <a:tc>
                  <a:txBody>
                    <a:bodyPr/>
                    <a:lstStyle/>
                    <a:p>
                      <a:pPr algn="l" rtl="0" fontAlgn="ctr"/>
                      <a:r>
                        <a:rPr lang="en-AU" sz="1200" b="1" i="0" u="none" strike="noStrike">
                          <a:solidFill>
                            <a:srgbClr val="FFFFFF"/>
                          </a:solidFill>
                          <a:effectLst/>
                          <a:latin typeface="Arial Nova Light" panose="020B0304020202020204" pitchFamily="34" charset="0"/>
                        </a:rPr>
                        <a:t>1 Qtr</a:t>
                      </a:r>
                    </a:p>
                  </a:txBody>
                  <a:tcPr marL="9525" marR="9525" marT="9525" marB="0" anchor="ctr">
                    <a:lnL>
                      <a:noFill/>
                    </a:lnL>
                    <a:lnR>
                      <a:noFill/>
                    </a:lnR>
                    <a:lnT>
                      <a:noFill/>
                    </a:lnT>
                    <a:lnB>
                      <a:noFill/>
                    </a:lnB>
                    <a:solidFill>
                      <a:srgbClr val="00B4A9"/>
                    </a:solidFill>
                  </a:tcPr>
                </a:tc>
                <a:tc>
                  <a:txBody>
                    <a:bodyPr/>
                    <a:lstStyle/>
                    <a:p>
                      <a:pPr algn="l" rtl="0" fontAlgn="ctr"/>
                      <a:r>
                        <a:rPr lang="en-AU" sz="1200" b="1" i="0" u="none" strike="noStrike">
                          <a:solidFill>
                            <a:srgbClr val="FFFFFF"/>
                          </a:solidFill>
                          <a:effectLst/>
                          <a:latin typeface="Arial Nova Light" panose="020B0304020202020204" pitchFamily="34" charset="0"/>
                        </a:rPr>
                        <a:t>1 Yr</a:t>
                      </a:r>
                      <a:br>
                        <a:rPr lang="en-AU" sz="1200" b="1" i="0" u="none" strike="noStrike">
                          <a:solidFill>
                            <a:srgbClr val="FFFFFF"/>
                          </a:solidFill>
                          <a:effectLst/>
                          <a:latin typeface="Arial Nova Light" panose="020B0304020202020204" pitchFamily="34" charset="0"/>
                        </a:rPr>
                      </a:br>
                      <a:r>
                        <a:rPr lang="en-AU" sz="1200" b="1" i="0" u="none" strike="noStrike">
                          <a:solidFill>
                            <a:srgbClr val="FFFFFF"/>
                          </a:solidFill>
                          <a:effectLst/>
                          <a:latin typeface="Arial Nova Light" panose="020B0304020202020204" pitchFamily="34" charset="0"/>
                        </a:rPr>
                        <a:t>(p.a.)</a:t>
                      </a:r>
                    </a:p>
                  </a:txBody>
                  <a:tcPr marL="9525" marR="9525" marT="9525" marB="0" anchor="ctr">
                    <a:lnL>
                      <a:noFill/>
                    </a:lnL>
                    <a:lnR>
                      <a:noFill/>
                    </a:lnR>
                    <a:lnT>
                      <a:noFill/>
                    </a:lnT>
                    <a:lnB>
                      <a:noFill/>
                    </a:lnB>
                    <a:solidFill>
                      <a:srgbClr val="00B4A9"/>
                    </a:solidFill>
                  </a:tcPr>
                </a:tc>
                <a:tc>
                  <a:txBody>
                    <a:bodyPr/>
                    <a:lstStyle/>
                    <a:p>
                      <a:pPr algn="l" rtl="0" fontAlgn="ctr"/>
                      <a:r>
                        <a:rPr lang="en-AU" sz="1200" b="1" i="0" u="none" strike="noStrike">
                          <a:solidFill>
                            <a:srgbClr val="FFFFFF"/>
                          </a:solidFill>
                          <a:effectLst/>
                          <a:latin typeface="Arial Nova Light" panose="020B0304020202020204" pitchFamily="34" charset="0"/>
                        </a:rPr>
                        <a:t>3 Yr</a:t>
                      </a:r>
                      <a:br>
                        <a:rPr lang="en-AU" sz="1200" b="1" i="0" u="none" strike="noStrike">
                          <a:solidFill>
                            <a:srgbClr val="FFFFFF"/>
                          </a:solidFill>
                          <a:effectLst/>
                          <a:latin typeface="Arial Nova Light" panose="020B0304020202020204" pitchFamily="34" charset="0"/>
                        </a:rPr>
                      </a:br>
                      <a:r>
                        <a:rPr lang="en-AU" sz="1200" b="1" i="0" u="none" strike="noStrike">
                          <a:solidFill>
                            <a:srgbClr val="FFFFFF"/>
                          </a:solidFill>
                          <a:effectLst/>
                          <a:latin typeface="Arial Nova Light" panose="020B0304020202020204" pitchFamily="34" charset="0"/>
                        </a:rPr>
                        <a:t>(p.a.)</a:t>
                      </a:r>
                    </a:p>
                  </a:txBody>
                  <a:tcPr marL="9525" marR="9525" marT="9525" marB="0" anchor="ctr">
                    <a:lnL>
                      <a:noFill/>
                    </a:lnL>
                    <a:lnR>
                      <a:noFill/>
                    </a:lnR>
                    <a:lnT>
                      <a:noFill/>
                    </a:lnT>
                    <a:lnB>
                      <a:noFill/>
                    </a:lnB>
                    <a:solidFill>
                      <a:srgbClr val="00B4A9"/>
                    </a:solidFill>
                  </a:tcPr>
                </a:tc>
                <a:tc>
                  <a:txBody>
                    <a:bodyPr/>
                    <a:lstStyle/>
                    <a:p>
                      <a:pPr algn="l" rtl="0" fontAlgn="ctr"/>
                      <a:r>
                        <a:rPr lang="en-AU" sz="1200" b="1" i="0" u="none" strike="noStrike">
                          <a:solidFill>
                            <a:srgbClr val="FFFFFF"/>
                          </a:solidFill>
                          <a:effectLst/>
                          <a:latin typeface="Arial Nova Light" panose="020B0304020202020204" pitchFamily="34" charset="0"/>
                        </a:rPr>
                        <a:t>5 Yr</a:t>
                      </a:r>
                      <a:br>
                        <a:rPr lang="en-AU" sz="1200" b="1" i="0" u="none" strike="noStrike">
                          <a:solidFill>
                            <a:srgbClr val="FFFFFF"/>
                          </a:solidFill>
                          <a:effectLst/>
                          <a:latin typeface="Arial Nova Light" panose="020B0304020202020204" pitchFamily="34" charset="0"/>
                        </a:rPr>
                      </a:br>
                      <a:r>
                        <a:rPr lang="en-AU" sz="1200" b="1" i="0" u="none" strike="noStrike">
                          <a:solidFill>
                            <a:srgbClr val="FFFFFF"/>
                          </a:solidFill>
                          <a:effectLst/>
                          <a:latin typeface="Arial Nova Light" panose="020B0304020202020204" pitchFamily="34" charset="0"/>
                        </a:rPr>
                        <a:t>(p.a.)</a:t>
                      </a:r>
                    </a:p>
                  </a:txBody>
                  <a:tcPr marL="9525" marR="9525" marT="9525" marB="0" anchor="ctr">
                    <a:lnL>
                      <a:noFill/>
                    </a:lnL>
                    <a:lnR>
                      <a:noFill/>
                    </a:lnR>
                    <a:lnT>
                      <a:noFill/>
                    </a:lnT>
                    <a:lnB>
                      <a:noFill/>
                    </a:lnB>
                    <a:solidFill>
                      <a:srgbClr val="00B4A9"/>
                    </a:solidFill>
                  </a:tcPr>
                </a:tc>
                <a:extLst>
                  <a:ext uri="{0D108BD9-81ED-4DB2-BD59-A6C34878D82A}">
                    <a16:rowId xmlns:a16="http://schemas.microsoft.com/office/drawing/2014/main" xmlns="" val="816240095"/>
                  </a:ext>
                </a:extLst>
              </a:tr>
              <a:tr h="200025">
                <a:tc>
                  <a:txBody>
                    <a:bodyPr/>
                    <a:lstStyle/>
                    <a:p>
                      <a:pPr algn="l" rtl="0" fontAlgn="ctr"/>
                      <a:r>
                        <a:rPr lang="en-AU" sz="1200" b="0" i="0" u="none" strike="noStrike">
                          <a:solidFill>
                            <a:srgbClr val="6F6F6F"/>
                          </a:solidFill>
                          <a:effectLst/>
                          <a:latin typeface="Arial Nova Light" panose="020B0304020202020204" pitchFamily="34" charset="0"/>
                        </a:rPr>
                        <a:t> Australian Cash</a:t>
                      </a:r>
                    </a:p>
                  </a:txBody>
                  <a:tcPr marL="9525" marR="9525" marT="9525" marB="0" anchor="ctr">
                    <a:lnL>
                      <a:noFill/>
                    </a:lnL>
                    <a:lnR>
                      <a:noFill/>
                    </a:lnR>
                    <a:lnT>
                      <a:noFill/>
                    </a:lnT>
                    <a:lnB>
                      <a:noFill/>
                    </a:lnB>
                    <a:solidFill>
                      <a:srgbClr val="D9D9D9"/>
                    </a:solidFill>
                  </a:tcPr>
                </a:tc>
                <a:tc>
                  <a:txBody>
                    <a:bodyPr/>
                    <a:lstStyle/>
                    <a:p>
                      <a:pPr algn="l" rtl="0" fontAlgn="ctr"/>
                      <a:r>
                        <a:rPr lang="en-AU" sz="1200" b="0" i="0" u="none" strike="noStrike">
                          <a:solidFill>
                            <a:srgbClr val="6F6F6F"/>
                          </a:solidFill>
                          <a:effectLst/>
                          <a:latin typeface="Arial Nova Light" panose="020B0304020202020204" pitchFamily="34" charset="0"/>
                        </a:rPr>
                        <a:t> </a:t>
                      </a:r>
                    </a:p>
                  </a:txBody>
                  <a:tcPr marL="9525" marR="9525" marT="9525" marB="0" anchor="ctr">
                    <a:lnL>
                      <a:noFill/>
                    </a:lnL>
                    <a:lnR>
                      <a:noFill/>
                    </a:lnR>
                    <a:lnT>
                      <a:noFill/>
                    </a:lnT>
                    <a:lnB>
                      <a:noFill/>
                    </a:lnB>
                    <a:solidFill>
                      <a:srgbClr val="D9D9D9"/>
                    </a:solidFill>
                  </a:tcPr>
                </a:tc>
                <a:tc>
                  <a:txBody>
                    <a:bodyPr/>
                    <a:lstStyle/>
                    <a:p>
                      <a:pPr algn="l" rtl="0" fontAlgn="ctr"/>
                      <a:r>
                        <a:rPr lang="en-AU" sz="1200" b="0" i="0" u="none" strike="noStrike">
                          <a:solidFill>
                            <a:srgbClr val="6F6F6F"/>
                          </a:solidFill>
                          <a:effectLst/>
                          <a:latin typeface="Arial Nova Light" panose="020B0304020202020204" pitchFamily="34" charset="0"/>
                        </a:rPr>
                        <a:t> </a:t>
                      </a:r>
                    </a:p>
                  </a:txBody>
                  <a:tcPr marL="9525" marR="9525" marT="9525" marB="0" anchor="ctr">
                    <a:lnL>
                      <a:noFill/>
                    </a:lnL>
                    <a:lnR>
                      <a:noFill/>
                    </a:lnR>
                    <a:lnT>
                      <a:noFill/>
                    </a:lnT>
                    <a:lnB>
                      <a:noFill/>
                    </a:lnB>
                    <a:solidFill>
                      <a:srgbClr val="D9D9D9"/>
                    </a:solidFill>
                  </a:tcPr>
                </a:tc>
                <a:tc>
                  <a:txBody>
                    <a:bodyPr/>
                    <a:lstStyle/>
                    <a:p>
                      <a:pPr algn="l" rtl="0" fontAlgn="ctr"/>
                      <a:r>
                        <a:rPr lang="en-AU" sz="1200" b="0" i="0" u="none" strike="noStrike">
                          <a:solidFill>
                            <a:srgbClr val="6F6F6F"/>
                          </a:solidFill>
                          <a:effectLst/>
                          <a:latin typeface="Arial Nova Light" panose="020B0304020202020204" pitchFamily="34" charset="0"/>
                        </a:rPr>
                        <a:t> </a:t>
                      </a:r>
                    </a:p>
                  </a:txBody>
                  <a:tcPr marL="9525" marR="9525" marT="9525" marB="0" anchor="ctr">
                    <a:lnL>
                      <a:noFill/>
                    </a:lnL>
                    <a:lnR>
                      <a:noFill/>
                    </a:lnR>
                    <a:lnT>
                      <a:noFill/>
                    </a:lnT>
                    <a:lnB>
                      <a:noFill/>
                    </a:lnB>
                    <a:solidFill>
                      <a:srgbClr val="D9D9D9"/>
                    </a:solidFill>
                  </a:tcPr>
                </a:tc>
                <a:tc>
                  <a:txBody>
                    <a:bodyPr/>
                    <a:lstStyle/>
                    <a:p>
                      <a:pPr algn="l" rtl="0" fontAlgn="ctr"/>
                      <a:r>
                        <a:rPr lang="en-AU" sz="1200" b="0" i="0" u="none" strike="noStrike">
                          <a:solidFill>
                            <a:srgbClr val="6F6F6F"/>
                          </a:solidFill>
                          <a:effectLst/>
                          <a:latin typeface="Arial Nova Light" panose="020B0304020202020204" pitchFamily="34" charset="0"/>
                        </a:rPr>
                        <a:t> </a:t>
                      </a:r>
                    </a:p>
                  </a:txBody>
                  <a:tcPr marL="9525" marR="9525" marT="9525" marB="0" anchor="ctr">
                    <a:lnL>
                      <a:noFill/>
                    </a:lnL>
                    <a:lnR>
                      <a:noFill/>
                    </a:lnR>
                    <a:lnT>
                      <a:noFill/>
                    </a:lnT>
                    <a:lnB>
                      <a:noFill/>
                    </a:lnB>
                    <a:solidFill>
                      <a:srgbClr val="D9D9D9"/>
                    </a:solidFill>
                  </a:tcPr>
                </a:tc>
                <a:extLst>
                  <a:ext uri="{0D108BD9-81ED-4DB2-BD59-A6C34878D82A}">
                    <a16:rowId xmlns:a16="http://schemas.microsoft.com/office/drawing/2014/main" xmlns="" val="2553219232"/>
                  </a:ext>
                </a:extLst>
              </a:tr>
              <a:tr h="200025">
                <a:tc>
                  <a:txBody>
                    <a:bodyPr/>
                    <a:lstStyle/>
                    <a:p>
                      <a:pPr algn="l" rtl="0" fontAlgn="b"/>
                      <a:r>
                        <a:rPr lang="en-AU" sz="1200" b="0" i="0" u="none" strike="noStrike">
                          <a:solidFill>
                            <a:srgbClr val="6F6F6F"/>
                          </a:solidFill>
                          <a:effectLst/>
                          <a:latin typeface="Arial Nova Light" panose="020B0304020202020204" pitchFamily="34" charset="0"/>
                        </a:rPr>
                        <a:t>Bloomberg AusBond Bank Bill </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0.45</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1.97</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1.86</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2.08</a:t>
                      </a:r>
                    </a:p>
                  </a:txBody>
                  <a:tcPr marL="9525" marR="9525" marT="9525" marB="0" anchor="b">
                    <a:lnL>
                      <a:noFill/>
                    </a:lnL>
                    <a:lnR>
                      <a:noFill/>
                    </a:lnR>
                    <a:lnT>
                      <a:noFill/>
                    </a:lnT>
                    <a:lnB>
                      <a:noFill/>
                    </a:lnB>
                  </a:tcPr>
                </a:tc>
                <a:extLst>
                  <a:ext uri="{0D108BD9-81ED-4DB2-BD59-A6C34878D82A}">
                    <a16:rowId xmlns:a16="http://schemas.microsoft.com/office/drawing/2014/main" xmlns="" val="3044682002"/>
                  </a:ext>
                </a:extLst>
              </a:tr>
              <a:tr h="200025">
                <a:tc>
                  <a:txBody>
                    <a:bodyPr/>
                    <a:lstStyle/>
                    <a:p>
                      <a:pPr algn="l" rtl="0" fontAlgn="ctr"/>
                      <a:r>
                        <a:rPr lang="en-AU" sz="1200" b="0" i="0" u="none" strike="noStrike">
                          <a:solidFill>
                            <a:srgbClr val="6F6F6F"/>
                          </a:solidFill>
                          <a:effectLst/>
                          <a:latin typeface="Arial Nova Light" panose="020B0304020202020204" pitchFamily="34" charset="0"/>
                        </a:rPr>
                        <a:t>Australian Bonds</a:t>
                      </a:r>
                    </a:p>
                  </a:txBody>
                  <a:tcPr marL="9525" marR="9525" marT="9525" marB="0" anchor="ctr">
                    <a:lnL>
                      <a:noFill/>
                    </a:lnL>
                    <a:lnR>
                      <a:noFill/>
                    </a:lnR>
                    <a:lnT>
                      <a:noFill/>
                    </a:lnT>
                    <a:lnB>
                      <a:noFill/>
                    </a:lnB>
                    <a:solidFill>
                      <a:srgbClr val="D9D9D9"/>
                    </a:solidFill>
                  </a:tcPr>
                </a:tc>
                <a:tc>
                  <a:txBody>
                    <a:bodyPr/>
                    <a:lstStyle/>
                    <a:p>
                      <a:pPr algn="ctr" rtl="0" fontAlgn="ctr"/>
                      <a:r>
                        <a:rPr lang="en-AU" sz="1200" b="0" i="0" u="none" strike="noStrike">
                          <a:solidFill>
                            <a:srgbClr val="6F6F6F"/>
                          </a:solidFill>
                          <a:effectLst/>
                          <a:latin typeface="Arial Nova Light" panose="020B0304020202020204" pitchFamily="34" charset="0"/>
                        </a:rPr>
                        <a:t> </a:t>
                      </a:r>
                    </a:p>
                  </a:txBody>
                  <a:tcPr marL="9525" marR="9525" marT="9525" marB="0" anchor="ctr">
                    <a:lnL>
                      <a:noFill/>
                    </a:lnL>
                    <a:lnR>
                      <a:noFill/>
                    </a:lnR>
                    <a:lnT>
                      <a:noFill/>
                    </a:lnT>
                    <a:lnB>
                      <a:noFill/>
                    </a:lnB>
                    <a:solidFill>
                      <a:srgbClr val="D9D9D9"/>
                    </a:solidFill>
                  </a:tcPr>
                </a:tc>
                <a:tc>
                  <a:txBody>
                    <a:bodyPr/>
                    <a:lstStyle/>
                    <a:p>
                      <a:pPr algn="ctr" rtl="0" fontAlgn="ctr"/>
                      <a:r>
                        <a:rPr lang="en-AU" sz="1200" b="0" i="0" u="none" strike="noStrike">
                          <a:solidFill>
                            <a:srgbClr val="6F6F6F"/>
                          </a:solidFill>
                          <a:effectLst/>
                          <a:latin typeface="Arial Nova Light" panose="020B0304020202020204" pitchFamily="34" charset="0"/>
                        </a:rPr>
                        <a:t> </a:t>
                      </a:r>
                    </a:p>
                  </a:txBody>
                  <a:tcPr marL="9525" marR="9525" marT="9525" marB="0" anchor="ctr">
                    <a:lnL>
                      <a:noFill/>
                    </a:lnL>
                    <a:lnR>
                      <a:noFill/>
                    </a:lnR>
                    <a:lnT>
                      <a:noFill/>
                    </a:lnT>
                    <a:lnB>
                      <a:noFill/>
                    </a:lnB>
                    <a:solidFill>
                      <a:srgbClr val="D9D9D9"/>
                    </a:solidFill>
                  </a:tcPr>
                </a:tc>
                <a:tc>
                  <a:txBody>
                    <a:bodyPr/>
                    <a:lstStyle/>
                    <a:p>
                      <a:pPr algn="ctr" rtl="0" fontAlgn="ctr"/>
                      <a:r>
                        <a:rPr lang="en-AU" sz="1200" b="0" i="0" u="none" strike="noStrike">
                          <a:solidFill>
                            <a:srgbClr val="6F6F6F"/>
                          </a:solidFill>
                          <a:effectLst/>
                          <a:latin typeface="Arial Nova Light" panose="020B0304020202020204" pitchFamily="34" charset="0"/>
                        </a:rPr>
                        <a:t> </a:t>
                      </a:r>
                    </a:p>
                  </a:txBody>
                  <a:tcPr marL="9525" marR="9525" marT="9525" marB="0" anchor="ctr">
                    <a:lnL>
                      <a:noFill/>
                    </a:lnL>
                    <a:lnR>
                      <a:noFill/>
                    </a:lnR>
                    <a:lnT>
                      <a:noFill/>
                    </a:lnT>
                    <a:lnB>
                      <a:noFill/>
                    </a:lnB>
                    <a:solidFill>
                      <a:srgbClr val="D9D9D9"/>
                    </a:solidFill>
                  </a:tcPr>
                </a:tc>
                <a:tc>
                  <a:txBody>
                    <a:bodyPr/>
                    <a:lstStyle/>
                    <a:p>
                      <a:pPr algn="ctr" rtl="0" fontAlgn="ctr"/>
                      <a:r>
                        <a:rPr lang="en-AU" sz="1200" b="0" i="0" u="none" strike="noStrike">
                          <a:solidFill>
                            <a:srgbClr val="6F6F6F"/>
                          </a:solidFill>
                          <a:effectLst/>
                          <a:latin typeface="Arial Nova Light" panose="020B0304020202020204" pitchFamily="34" charset="0"/>
                        </a:rPr>
                        <a:t> </a:t>
                      </a:r>
                    </a:p>
                  </a:txBody>
                  <a:tcPr marL="9525" marR="9525" marT="9525" marB="0" anchor="ctr">
                    <a:lnL>
                      <a:noFill/>
                    </a:lnL>
                    <a:lnR>
                      <a:noFill/>
                    </a:lnR>
                    <a:lnT>
                      <a:noFill/>
                    </a:lnT>
                    <a:lnB>
                      <a:noFill/>
                    </a:lnB>
                    <a:solidFill>
                      <a:srgbClr val="D9D9D9"/>
                    </a:solidFill>
                  </a:tcPr>
                </a:tc>
                <a:extLst>
                  <a:ext uri="{0D108BD9-81ED-4DB2-BD59-A6C34878D82A}">
                    <a16:rowId xmlns:a16="http://schemas.microsoft.com/office/drawing/2014/main" xmlns="" val="879294950"/>
                  </a:ext>
                </a:extLst>
              </a:tr>
              <a:tr h="200025">
                <a:tc>
                  <a:txBody>
                    <a:bodyPr/>
                    <a:lstStyle/>
                    <a:p>
                      <a:pPr algn="l" rtl="0" fontAlgn="b"/>
                      <a:r>
                        <a:rPr lang="en-AU" sz="1200" b="0" i="0" u="none" strike="noStrike">
                          <a:solidFill>
                            <a:srgbClr val="6F6F6F"/>
                          </a:solidFill>
                          <a:effectLst/>
                          <a:latin typeface="Arial Nova Light" panose="020B0304020202020204" pitchFamily="34" charset="0"/>
                        </a:rPr>
                        <a:t>Bloomberg AusBond Composite Index</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3.05</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9.57</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4.23</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5.06</a:t>
                      </a:r>
                    </a:p>
                  </a:txBody>
                  <a:tcPr marL="9525" marR="9525" marT="9525" marB="0" anchor="b">
                    <a:lnL>
                      <a:noFill/>
                    </a:lnL>
                    <a:lnR>
                      <a:noFill/>
                    </a:lnR>
                    <a:lnT>
                      <a:noFill/>
                    </a:lnT>
                    <a:lnB>
                      <a:noFill/>
                    </a:lnB>
                  </a:tcPr>
                </a:tc>
                <a:extLst>
                  <a:ext uri="{0D108BD9-81ED-4DB2-BD59-A6C34878D82A}">
                    <a16:rowId xmlns:a16="http://schemas.microsoft.com/office/drawing/2014/main" xmlns="" val="1762402095"/>
                  </a:ext>
                </a:extLst>
              </a:tr>
              <a:tr h="200025">
                <a:tc>
                  <a:txBody>
                    <a:bodyPr/>
                    <a:lstStyle/>
                    <a:p>
                      <a:pPr algn="l" rtl="0" fontAlgn="ctr"/>
                      <a:r>
                        <a:rPr lang="en-AU" sz="1200" b="0" i="0" u="none" strike="noStrike">
                          <a:solidFill>
                            <a:srgbClr val="6F6F6F"/>
                          </a:solidFill>
                          <a:effectLst/>
                          <a:latin typeface="Arial Nova Light" panose="020B0304020202020204" pitchFamily="34" charset="0"/>
                        </a:rPr>
                        <a:t>International Bonds</a:t>
                      </a:r>
                    </a:p>
                  </a:txBody>
                  <a:tcPr marL="9525" marR="9525" marT="9525" marB="0" anchor="ctr">
                    <a:lnL>
                      <a:noFill/>
                    </a:lnL>
                    <a:lnR>
                      <a:noFill/>
                    </a:lnR>
                    <a:lnT>
                      <a:noFill/>
                    </a:lnT>
                    <a:lnB>
                      <a:noFill/>
                    </a:lnB>
                    <a:solidFill>
                      <a:srgbClr val="D9D9D9"/>
                    </a:solidFill>
                  </a:tcPr>
                </a:tc>
                <a:tc>
                  <a:txBody>
                    <a:bodyPr/>
                    <a:lstStyle/>
                    <a:p>
                      <a:pPr algn="ctr" rtl="0" fontAlgn="ctr"/>
                      <a:r>
                        <a:rPr lang="en-AU" sz="1200" b="0" i="0" u="none" strike="noStrike">
                          <a:solidFill>
                            <a:srgbClr val="6F6F6F"/>
                          </a:solidFill>
                          <a:effectLst/>
                          <a:latin typeface="Arial Nova Light" panose="020B0304020202020204" pitchFamily="34" charset="0"/>
                        </a:rPr>
                        <a:t> </a:t>
                      </a:r>
                    </a:p>
                  </a:txBody>
                  <a:tcPr marL="9525" marR="9525" marT="9525" marB="0" anchor="ctr">
                    <a:lnL>
                      <a:noFill/>
                    </a:lnL>
                    <a:lnR>
                      <a:noFill/>
                    </a:lnR>
                    <a:lnT>
                      <a:noFill/>
                    </a:lnT>
                    <a:lnB>
                      <a:noFill/>
                    </a:lnB>
                    <a:solidFill>
                      <a:srgbClr val="D9D9D9"/>
                    </a:solidFill>
                  </a:tcPr>
                </a:tc>
                <a:tc>
                  <a:txBody>
                    <a:bodyPr/>
                    <a:lstStyle/>
                    <a:p>
                      <a:pPr algn="ctr" rtl="0" fontAlgn="ctr"/>
                      <a:r>
                        <a:rPr lang="en-AU" sz="1200" b="0" i="0" u="none" strike="noStrike">
                          <a:solidFill>
                            <a:srgbClr val="6F6F6F"/>
                          </a:solidFill>
                          <a:effectLst/>
                          <a:latin typeface="Arial Nova Light" panose="020B0304020202020204" pitchFamily="34" charset="0"/>
                        </a:rPr>
                        <a:t> </a:t>
                      </a:r>
                    </a:p>
                  </a:txBody>
                  <a:tcPr marL="9525" marR="9525" marT="9525" marB="0" anchor="ctr">
                    <a:lnL>
                      <a:noFill/>
                    </a:lnL>
                    <a:lnR>
                      <a:noFill/>
                    </a:lnR>
                    <a:lnT>
                      <a:noFill/>
                    </a:lnT>
                    <a:lnB>
                      <a:noFill/>
                    </a:lnB>
                    <a:solidFill>
                      <a:srgbClr val="D9D9D9"/>
                    </a:solidFill>
                  </a:tcPr>
                </a:tc>
                <a:tc>
                  <a:txBody>
                    <a:bodyPr/>
                    <a:lstStyle/>
                    <a:p>
                      <a:pPr algn="ctr" rtl="0" fontAlgn="ctr"/>
                      <a:r>
                        <a:rPr lang="en-AU" sz="1200" b="0" i="0" u="none" strike="noStrike">
                          <a:solidFill>
                            <a:srgbClr val="6F6F6F"/>
                          </a:solidFill>
                          <a:effectLst/>
                          <a:latin typeface="Arial Nova Light" panose="020B0304020202020204" pitchFamily="34" charset="0"/>
                        </a:rPr>
                        <a:t> </a:t>
                      </a:r>
                    </a:p>
                  </a:txBody>
                  <a:tcPr marL="9525" marR="9525" marT="9525" marB="0" anchor="ctr">
                    <a:lnL>
                      <a:noFill/>
                    </a:lnL>
                    <a:lnR>
                      <a:noFill/>
                    </a:lnR>
                    <a:lnT>
                      <a:noFill/>
                    </a:lnT>
                    <a:lnB>
                      <a:noFill/>
                    </a:lnB>
                    <a:solidFill>
                      <a:srgbClr val="D9D9D9"/>
                    </a:solidFill>
                  </a:tcPr>
                </a:tc>
                <a:tc>
                  <a:txBody>
                    <a:bodyPr/>
                    <a:lstStyle/>
                    <a:p>
                      <a:pPr algn="ctr" rtl="0" fontAlgn="ctr"/>
                      <a:r>
                        <a:rPr lang="en-AU" sz="1200" b="0" i="0" u="none" strike="noStrike">
                          <a:solidFill>
                            <a:srgbClr val="6F6F6F"/>
                          </a:solidFill>
                          <a:effectLst/>
                          <a:latin typeface="Arial Nova Light" panose="020B0304020202020204" pitchFamily="34" charset="0"/>
                        </a:rPr>
                        <a:t> </a:t>
                      </a:r>
                    </a:p>
                  </a:txBody>
                  <a:tcPr marL="9525" marR="9525" marT="9525" marB="0" anchor="ctr">
                    <a:lnL>
                      <a:noFill/>
                    </a:lnL>
                    <a:lnR>
                      <a:noFill/>
                    </a:lnR>
                    <a:lnT>
                      <a:noFill/>
                    </a:lnT>
                    <a:lnB>
                      <a:noFill/>
                    </a:lnB>
                    <a:solidFill>
                      <a:srgbClr val="D9D9D9"/>
                    </a:solidFill>
                  </a:tcPr>
                </a:tc>
                <a:extLst>
                  <a:ext uri="{0D108BD9-81ED-4DB2-BD59-A6C34878D82A}">
                    <a16:rowId xmlns:a16="http://schemas.microsoft.com/office/drawing/2014/main" xmlns="" val="3248389641"/>
                  </a:ext>
                </a:extLst>
              </a:tr>
              <a:tr h="200025">
                <a:tc>
                  <a:txBody>
                    <a:bodyPr/>
                    <a:lstStyle/>
                    <a:p>
                      <a:pPr algn="l" rtl="0" fontAlgn="b"/>
                      <a:r>
                        <a:rPr lang="en-AU" sz="1200" b="0" i="0" u="none" strike="noStrike">
                          <a:solidFill>
                            <a:srgbClr val="6F6F6F"/>
                          </a:solidFill>
                          <a:effectLst/>
                          <a:latin typeface="Arial Nova Light" panose="020B0304020202020204" pitchFamily="34" charset="0"/>
                        </a:rPr>
                        <a:t>Barclays Global Aggregate $A (H)</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2.68</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7.23</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3.14</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4.85</a:t>
                      </a:r>
                    </a:p>
                  </a:txBody>
                  <a:tcPr marL="9525" marR="9525" marT="9525" marB="0" anchor="b">
                    <a:lnL>
                      <a:noFill/>
                    </a:lnL>
                    <a:lnR>
                      <a:noFill/>
                    </a:lnR>
                    <a:lnT>
                      <a:noFill/>
                    </a:lnT>
                    <a:lnB>
                      <a:noFill/>
                    </a:lnB>
                  </a:tcPr>
                </a:tc>
                <a:extLst>
                  <a:ext uri="{0D108BD9-81ED-4DB2-BD59-A6C34878D82A}">
                    <a16:rowId xmlns:a16="http://schemas.microsoft.com/office/drawing/2014/main" xmlns="" val="821204728"/>
                  </a:ext>
                </a:extLst>
              </a:tr>
              <a:tr h="200025">
                <a:tc>
                  <a:txBody>
                    <a:bodyPr/>
                    <a:lstStyle/>
                    <a:p>
                      <a:pPr algn="l" rtl="0" fontAlgn="b"/>
                      <a:r>
                        <a:rPr lang="en-AU" sz="1200" b="0" i="0" u="none" strike="noStrike">
                          <a:solidFill>
                            <a:srgbClr val="6F6F6F"/>
                          </a:solidFill>
                          <a:effectLst/>
                          <a:latin typeface="Arial Nova Light" panose="020B0304020202020204" pitchFamily="34" charset="0"/>
                        </a:rPr>
                        <a:t>Barclays Global Agg Treasuries TRI $A (H)</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2.60</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7.00</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2.78</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5.05</a:t>
                      </a:r>
                    </a:p>
                  </a:txBody>
                  <a:tcPr marL="9525" marR="9525" marT="9525" marB="0" anchor="b">
                    <a:lnL>
                      <a:noFill/>
                    </a:lnL>
                    <a:lnR>
                      <a:noFill/>
                    </a:lnR>
                    <a:lnT>
                      <a:noFill/>
                    </a:lnT>
                    <a:lnB>
                      <a:noFill/>
                    </a:lnB>
                  </a:tcPr>
                </a:tc>
                <a:extLst>
                  <a:ext uri="{0D108BD9-81ED-4DB2-BD59-A6C34878D82A}">
                    <a16:rowId xmlns:a16="http://schemas.microsoft.com/office/drawing/2014/main" xmlns="" val="3775534626"/>
                  </a:ext>
                </a:extLst>
              </a:tr>
              <a:tr h="200025">
                <a:tc>
                  <a:txBody>
                    <a:bodyPr/>
                    <a:lstStyle/>
                    <a:p>
                      <a:pPr algn="l" rtl="0" fontAlgn="b"/>
                      <a:r>
                        <a:rPr lang="en-AU" sz="1200" b="0" i="0" u="none" strike="noStrike">
                          <a:solidFill>
                            <a:srgbClr val="6F6F6F"/>
                          </a:solidFill>
                          <a:effectLst/>
                          <a:latin typeface="Arial Nova Light" panose="020B0304020202020204" pitchFamily="34" charset="0"/>
                        </a:rPr>
                        <a:t>Barclays Global Agg Corporate TRI $A (H)</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3.59</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8.98</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4.41</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5.25</a:t>
                      </a:r>
                    </a:p>
                  </a:txBody>
                  <a:tcPr marL="9525" marR="9525" marT="9525" marB="0" anchor="b">
                    <a:lnL>
                      <a:noFill/>
                    </a:lnL>
                    <a:lnR>
                      <a:noFill/>
                    </a:lnR>
                    <a:lnT>
                      <a:noFill/>
                    </a:lnT>
                    <a:lnB>
                      <a:noFill/>
                    </a:lnB>
                  </a:tcPr>
                </a:tc>
                <a:extLst>
                  <a:ext uri="{0D108BD9-81ED-4DB2-BD59-A6C34878D82A}">
                    <a16:rowId xmlns:a16="http://schemas.microsoft.com/office/drawing/2014/main" xmlns="" val="4121586289"/>
                  </a:ext>
                </a:extLst>
              </a:tr>
              <a:tr h="200025">
                <a:tc>
                  <a:txBody>
                    <a:bodyPr/>
                    <a:lstStyle/>
                    <a:p>
                      <a:pPr algn="l" rtl="0" fontAlgn="ctr"/>
                      <a:r>
                        <a:rPr lang="en-AU" sz="1200" b="0" i="0" u="none" strike="noStrike">
                          <a:solidFill>
                            <a:srgbClr val="6F6F6F"/>
                          </a:solidFill>
                          <a:effectLst/>
                          <a:latin typeface="Arial Nova Light" panose="020B0304020202020204" pitchFamily="34" charset="0"/>
                        </a:rPr>
                        <a:t>Emerging Markets Debt</a:t>
                      </a:r>
                    </a:p>
                  </a:txBody>
                  <a:tcPr marL="9525" marR="9525" marT="9525" marB="0" anchor="ctr">
                    <a:lnL>
                      <a:noFill/>
                    </a:lnL>
                    <a:lnR>
                      <a:noFill/>
                    </a:lnR>
                    <a:lnT>
                      <a:noFill/>
                    </a:lnT>
                    <a:lnB>
                      <a:noFill/>
                    </a:lnB>
                    <a:solidFill>
                      <a:srgbClr val="D9D9D9"/>
                    </a:solidFill>
                  </a:tcPr>
                </a:tc>
                <a:tc>
                  <a:txBody>
                    <a:bodyPr/>
                    <a:lstStyle/>
                    <a:p>
                      <a:pPr algn="ctr" rtl="0" fontAlgn="ctr"/>
                      <a:r>
                        <a:rPr lang="en-AU" sz="1200" b="0" i="0" u="none" strike="noStrike">
                          <a:solidFill>
                            <a:srgbClr val="6F6F6F"/>
                          </a:solidFill>
                          <a:effectLst/>
                          <a:latin typeface="Arial Nova Light" panose="020B0304020202020204" pitchFamily="34" charset="0"/>
                        </a:rPr>
                        <a:t> </a:t>
                      </a:r>
                    </a:p>
                  </a:txBody>
                  <a:tcPr marL="9525" marR="9525" marT="9525" marB="0" anchor="ctr">
                    <a:lnL>
                      <a:noFill/>
                    </a:lnL>
                    <a:lnR>
                      <a:noFill/>
                    </a:lnR>
                    <a:lnT>
                      <a:noFill/>
                    </a:lnT>
                    <a:lnB>
                      <a:noFill/>
                    </a:lnB>
                    <a:solidFill>
                      <a:srgbClr val="D9D9D9"/>
                    </a:solidFill>
                  </a:tcPr>
                </a:tc>
                <a:tc>
                  <a:txBody>
                    <a:bodyPr/>
                    <a:lstStyle/>
                    <a:p>
                      <a:pPr algn="ctr" rtl="0" fontAlgn="ctr"/>
                      <a:r>
                        <a:rPr lang="en-AU" sz="1200" b="0" i="0" u="none" strike="noStrike">
                          <a:solidFill>
                            <a:srgbClr val="6F6F6F"/>
                          </a:solidFill>
                          <a:effectLst/>
                          <a:latin typeface="Arial Nova Light" panose="020B0304020202020204" pitchFamily="34" charset="0"/>
                        </a:rPr>
                        <a:t> </a:t>
                      </a:r>
                    </a:p>
                  </a:txBody>
                  <a:tcPr marL="9525" marR="9525" marT="9525" marB="0" anchor="ctr">
                    <a:lnL>
                      <a:noFill/>
                    </a:lnL>
                    <a:lnR>
                      <a:noFill/>
                    </a:lnR>
                    <a:lnT>
                      <a:noFill/>
                    </a:lnT>
                    <a:lnB>
                      <a:noFill/>
                    </a:lnB>
                    <a:solidFill>
                      <a:srgbClr val="D9D9D9"/>
                    </a:solidFill>
                  </a:tcPr>
                </a:tc>
                <a:tc>
                  <a:txBody>
                    <a:bodyPr/>
                    <a:lstStyle/>
                    <a:p>
                      <a:pPr algn="ctr" rtl="0" fontAlgn="ctr"/>
                      <a:r>
                        <a:rPr lang="en-AU" sz="1200" b="0" i="0" u="none" strike="noStrike">
                          <a:solidFill>
                            <a:srgbClr val="6F6F6F"/>
                          </a:solidFill>
                          <a:effectLst/>
                          <a:latin typeface="Arial Nova Light" panose="020B0304020202020204" pitchFamily="34" charset="0"/>
                        </a:rPr>
                        <a:t> </a:t>
                      </a:r>
                    </a:p>
                  </a:txBody>
                  <a:tcPr marL="9525" marR="9525" marT="9525" marB="0" anchor="ctr">
                    <a:lnL>
                      <a:noFill/>
                    </a:lnL>
                    <a:lnR>
                      <a:noFill/>
                    </a:lnR>
                    <a:lnT>
                      <a:noFill/>
                    </a:lnT>
                    <a:lnB>
                      <a:noFill/>
                    </a:lnB>
                    <a:solidFill>
                      <a:srgbClr val="D9D9D9"/>
                    </a:solidFill>
                  </a:tcPr>
                </a:tc>
                <a:tc>
                  <a:txBody>
                    <a:bodyPr/>
                    <a:lstStyle/>
                    <a:p>
                      <a:pPr algn="ctr" rtl="0" fontAlgn="ctr"/>
                      <a:r>
                        <a:rPr lang="en-AU" sz="1200" b="0" i="0" u="none" strike="noStrike">
                          <a:solidFill>
                            <a:srgbClr val="6F6F6F"/>
                          </a:solidFill>
                          <a:effectLst/>
                          <a:latin typeface="Arial Nova Light" panose="020B0304020202020204" pitchFamily="34" charset="0"/>
                        </a:rPr>
                        <a:t> </a:t>
                      </a:r>
                    </a:p>
                  </a:txBody>
                  <a:tcPr marL="9525" marR="9525" marT="9525" marB="0" anchor="ctr">
                    <a:lnL>
                      <a:noFill/>
                    </a:lnL>
                    <a:lnR>
                      <a:noFill/>
                    </a:lnR>
                    <a:lnT>
                      <a:noFill/>
                    </a:lnT>
                    <a:lnB>
                      <a:noFill/>
                    </a:lnB>
                    <a:solidFill>
                      <a:srgbClr val="D9D9D9"/>
                    </a:solidFill>
                  </a:tcPr>
                </a:tc>
                <a:extLst>
                  <a:ext uri="{0D108BD9-81ED-4DB2-BD59-A6C34878D82A}">
                    <a16:rowId xmlns:a16="http://schemas.microsoft.com/office/drawing/2014/main" xmlns="" val="1414046151"/>
                  </a:ext>
                </a:extLst>
              </a:tr>
              <a:tr h="200025">
                <a:tc>
                  <a:txBody>
                    <a:bodyPr/>
                    <a:lstStyle/>
                    <a:p>
                      <a:pPr algn="l" rtl="0" fontAlgn="b"/>
                      <a:r>
                        <a:rPr lang="en-AU" sz="1200" b="0" i="0" u="none" strike="noStrike">
                          <a:solidFill>
                            <a:srgbClr val="6F6F6F"/>
                          </a:solidFill>
                          <a:effectLst/>
                          <a:latin typeface="Arial Nova Light" panose="020B0304020202020204" pitchFamily="34" charset="0"/>
                        </a:rPr>
                        <a:t>Barclays EM Hard Currency Agg TRI $A (H)</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3.41</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9.88</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5.25</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5.49</a:t>
                      </a:r>
                    </a:p>
                  </a:txBody>
                  <a:tcPr marL="9525" marR="9525" marT="9525" marB="0" anchor="b">
                    <a:lnL>
                      <a:noFill/>
                    </a:lnL>
                    <a:lnR>
                      <a:noFill/>
                    </a:lnR>
                    <a:lnT>
                      <a:noFill/>
                    </a:lnT>
                    <a:lnB>
                      <a:noFill/>
                    </a:lnB>
                  </a:tcPr>
                </a:tc>
                <a:extLst>
                  <a:ext uri="{0D108BD9-81ED-4DB2-BD59-A6C34878D82A}">
                    <a16:rowId xmlns:a16="http://schemas.microsoft.com/office/drawing/2014/main" xmlns="" val="3124089019"/>
                  </a:ext>
                </a:extLst>
              </a:tr>
              <a:tr h="200025">
                <a:tc>
                  <a:txBody>
                    <a:bodyPr/>
                    <a:lstStyle/>
                    <a:p>
                      <a:pPr algn="l" rtl="0" fontAlgn="ctr"/>
                      <a:r>
                        <a:rPr lang="en-AU" sz="1200" b="0" i="0" u="none" strike="noStrike">
                          <a:solidFill>
                            <a:srgbClr val="6F6F6F"/>
                          </a:solidFill>
                          <a:effectLst/>
                          <a:latin typeface="Arial Nova Light" panose="020B0304020202020204" pitchFamily="34" charset="0"/>
                        </a:rPr>
                        <a:t>Currency Spot Rates</a:t>
                      </a:r>
                    </a:p>
                  </a:txBody>
                  <a:tcPr marL="9525" marR="9525" marT="9525" marB="0" anchor="ctr">
                    <a:lnL>
                      <a:noFill/>
                    </a:lnL>
                    <a:lnR>
                      <a:noFill/>
                    </a:lnR>
                    <a:lnT>
                      <a:noFill/>
                    </a:lnT>
                    <a:lnB>
                      <a:noFill/>
                    </a:lnB>
                    <a:solidFill>
                      <a:srgbClr val="D9D9D9"/>
                    </a:solidFill>
                  </a:tcPr>
                </a:tc>
                <a:tc>
                  <a:txBody>
                    <a:bodyPr/>
                    <a:lstStyle/>
                    <a:p>
                      <a:pPr algn="ctr" rtl="0" fontAlgn="ctr"/>
                      <a:r>
                        <a:rPr lang="en-AU" sz="1200" b="0" i="0" u="none" strike="noStrike">
                          <a:solidFill>
                            <a:srgbClr val="6F6F6F"/>
                          </a:solidFill>
                          <a:effectLst/>
                          <a:latin typeface="Arial Nova Light" panose="020B0304020202020204" pitchFamily="34" charset="0"/>
                        </a:rPr>
                        <a:t> </a:t>
                      </a:r>
                    </a:p>
                  </a:txBody>
                  <a:tcPr marL="9525" marR="9525" marT="9525" marB="0" anchor="ctr">
                    <a:lnL>
                      <a:noFill/>
                    </a:lnL>
                    <a:lnR>
                      <a:noFill/>
                    </a:lnR>
                    <a:lnT>
                      <a:noFill/>
                    </a:lnT>
                    <a:lnB>
                      <a:noFill/>
                    </a:lnB>
                    <a:solidFill>
                      <a:srgbClr val="D9D9D9"/>
                    </a:solidFill>
                  </a:tcPr>
                </a:tc>
                <a:tc>
                  <a:txBody>
                    <a:bodyPr/>
                    <a:lstStyle/>
                    <a:p>
                      <a:pPr algn="ctr" rtl="0" fontAlgn="ctr"/>
                      <a:r>
                        <a:rPr lang="en-AU" sz="1200" b="0" i="0" u="none" strike="noStrike">
                          <a:solidFill>
                            <a:srgbClr val="6F6F6F"/>
                          </a:solidFill>
                          <a:effectLst/>
                          <a:latin typeface="Arial Nova Light" panose="020B0304020202020204" pitchFamily="34" charset="0"/>
                        </a:rPr>
                        <a:t> </a:t>
                      </a:r>
                    </a:p>
                  </a:txBody>
                  <a:tcPr marL="9525" marR="9525" marT="9525" marB="0" anchor="ctr">
                    <a:lnL>
                      <a:noFill/>
                    </a:lnL>
                    <a:lnR>
                      <a:noFill/>
                    </a:lnR>
                    <a:lnT>
                      <a:noFill/>
                    </a:lnT>
                    <a:lnB>
                      <a:noFill/>
                    </a:lnB>
                    <a:solidFill>
                      <a:srgbClr val="D9D9D9"/>
                    </a:solidFill>
                  </a:tcPr>
                </a:tc>
                <a:tc>
                  <a:txBody>
                    <a:bodyPr/>
                    <a:lstStyle/>
                    <a:p>
                      <a:pPr algn="ctr" rtl="0" fontAlgn="ctr"/>
                      <a:r>
                        <a:rPr lang="en-AU" sz="1200" b="0" i="0" u="none" strike="noStrike">
                          <a:solidFill>
                            <a:srgbClr val="6F6F6F"/>
                          </a:solidFill>
                          <a:effectLst/>
                          <a:latin typeface="Arial Nova Light" panose="020B0304020202020204" pitchFamily="34" charset="0"/>
                        </a:rPr>
                        <a:t> </a:t>
                      </a:r>
                    </a:p>
                  </a:txBody>
                  <a:tcPr marL="9525" marR="9525" marT="9525" marB="0" anchor="ctr">
                    <a:lnL>
                      <a:noFill/>
                    </a:lnL>
                    <a:lnR>
                      <a:noFill/>
                    </a:lnR>
                    <a:lnT>
                      <a:noFill/>
                    </a:lnT>
                    <a:lnB>
                      <a:noFill/>
                    </a:lnB>
                    <a:solidFill>
                      <a:srgbClr val="D9D9D9"/>
                    </a:solidFill>
                  </a:tcPr>
                </a:tc>
                <a:tc>
                  <a:txBody>
                    <a:bodyPr/>
                    <a:lstStyle/>
                    <a:p>
                      <a:pPr algn="ctr" rtl="0" fontAlgn="ctr"/>
                      <a:r>
                        <a:rPr lang="en-AU" sz="1200" b="0" i="0" u="none" strike="noStrike">
                          <a:solidFill>
                            <a:srgbClr val="6F6F6F"/>
                          </a:solidFill>
                          <a:effectLst/>
                          <a:latin typeface="Arial Nova Light" panose="020B0304020202020204" pitchFamily="34" charset="0"/>
                        </a:rPr>
                        <a:t> </a:t>
                      </a:r>
                    </a:p>
                  </a:txBody>
                  <a:tcPr marL="9525" marR="9525" marT="9525" marB="0" anchor="ctr">
                    <a:lnL>
                      <a:noFill/>
                    </a:lnL>
                    <a:lnR>
                      <a:noFill/>
                    </a:lnR>
                    <a:lnT>
                      <a:noFill/>
                    </a:lnT>
                    <a:lnB>
                      <a:noFill/>
                    </a:lnB>
                    <a:solidFill>
                      <a:srgbClr val="D9D9D9"/>
                    </a:solidFill>
                  </a:tcPr>
                </a:tc>
                <a:extLst>
                  <a:ext uri="{0D108BD9-81ED-4DB2-BD59-A6C34878D82A}">
                    <a16:rowId xmlns:a16="http://schemas.microsoft.com/office/drawing/2014/main" xmlns="" val="2016769506"/>
                  </a:ext>
                </a:extLst>
              </a:tr>
              <a:tr h="200025">
                <a:tc>
                  <a:txBody>
                    <a:bodyPr/>
                    <a:lstStyle/>
                    <a:p>
                      <a:pPr algn="l" rtl="0" fontAlgn="b"/>
                      <a:r>
                        <a:rPr lang="en-AU" sz="1200" b="0" i="0" u="none" strike="noStrike">
                          <a:solidFill>
                            <a:srgbClr val="6F6F6F"/>
                          </a:solidFill>
                          <a:effectLst/>
                          <a:latin typeface="Arial Nova Light" panose="020B0304020202020204" pitchFamily="34" charset="0"/>
                        </a:rPr>
                        <a:t>AUD / USD</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-1.04</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-5.11</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-1.89</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-5.73</a:t>
                      </a:r>
                    </a:p>
                  </a:txBody>
                  <a:tcPr marL="9525" marR="9525" marT="9525" marB="0" anchor="b">
                    <a:lnL>
                      <a:noFill/>
                    </a:lnL>
                    <a:lnR>
                      <a:noFill/>
                    </a:lnR>
                    <a:lnT>
                      <a:noFill/>
                    </a:lnT>
                    <a:lnB>
                      <a:noFill/>
                    </a:lnB>
                  </a:tcPr>
                </a:tc>
                <a:extLst>
                  <a:ext uri="{0D108BD9-81ED-4DB2-BD59-A6C34878D82A}">
                    <a16:rowId xmlns:a16="http://schemas.microsoft.com/office/drawing/2014/main" xmlns="" val="805612130"/>
                  </a:ext>
                </a:extLst>
              </a:tr>
              <a:tr h="200025">
                <a:tc>
                  <a:txBody>
                    <a:bodyPr/>
                    <a:lstStyle/>
                    <a:p>
                      <a:pPr algn="l" rtl="0" fontAlgn="b"/>
                      <a:r>
                        <a:rPr lang="en-AU" sz="1200" b="0" i="0" u="none" strike="noStrike">
                          <a:solidFill>
                            <a:srgbClr val="6F6F6F"/>
                          </a:solidFill>
                          <a:effectLst/>
                          <a:latin typeface="Arial Nova Light" panose="020B0304020202020204" pitchFamily="34" charset="0"/>
                        </a:rPr>
                        <a:t>AUD / EUR</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-2.20</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-2.73</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-2.70</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-2.23</a:t>
                      </a:r>
                    </a:p>
                  </a:txBody>
                  <a:tcPr marL="9525" marR="9525" marT="9525" marB="0" anchor="b">
                    <a:lnL>
                      <a:noFill/>
                    </a:lnL>
                    <a:lnR>
                      <a:noFill/>
                    </a:lnR>
                    <a:lnT>
                      <a:noFill/>
                    </a:lnT>
                    <a:lnB>
                      <a:noFill/>
                    </a:lnB>
                  </a:tcPr>
                </a:tc>
                <a:extLst>
                  <a:ext uri="{0D108BD9-81ED-4DB2-BD59-A6C34878D82A}">
                    <a16:rowId xmlns:a16="http://schemas.microsoft.com/office/drawing/2014/main" xmlns="" val="514903799"/>
                  </a:ext>
                </a:extLst>
              </a:tr>
              <a:tr h="200025">
                <a:tc>
                  <a:txBody>
                    <a:bodyPr/>
                    <a:lstStyle/>
                    <a:p>
                      <a:pPr algn="l" rtl="0" fontAlgn="b"/>
                      <a:r>
                        <a:rPr lang="en-AU" sz="1200" b="0" i="0" u="none" strike="noStrike">
                          <a:solidFill>
                            <a:srgbClr val="6F6F6F"/>
                          </a:solidFill>
                          <a:effectLst/>
                          <a:latin typeface="Arial Nova Light" panose="020B0304020202020204" pitchFamily="34" charset="0"/>
                        </a:rPr>
                        <a:t>AUD / GBP</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2.08</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-1.76</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-0.08</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0.01</a:t>
                      </a:r>
                    </a:p>
                  </a:txBody>
                  <a:tcPr marL="9525" marR="9525" marT="9525" marB="0" anchor="b">
                    <a:lnL>
                      <a:noFill/>
                    </a:lnL>
                    <a:lnR>
                      <a:noFill/>
                    </a:lnR>
                    <a:lnT>
                      <a:noFill/>
                    </a:lnT>
                    <a:lnB>
                      <a:noFill/>
                    </a:lnB>
                  </a:tcPr>
                </a:tc>
                <a:extLst>
                  <a:ext uri="{0D108BD9-81ED-4DB2-BD59-A6C34878D82A}">
                    <a16:rowId xmlns:a16="http://schemas.microsoft.com/office/drawing/2014/main" xmlns="" val="2127041687"/>
                  </a:ext>
                </a:extLst>
              </a:tr>
              <a:tr h="200025">
                <a:tc>
                  <a:txBody>
                    <a:bodyPr/>
                    <a:lstStyle/>
                    <a:p>
                      <a:pPr algn="l" rtl="0" fontAlgn="b"/>
                      <a:r>
                        <a:rPr lang="en-AU" sz="1200" b="0" i="0" u="none" strike="noStrike">
                          <a:solidFill>
                            <a:srgbClr val="6F6F6F"/>
                          </a:solidFill>
                          <a:effectLst/>
                          <a:latin typeface="Arial Nova Light" panose="020B0304020202020204" pitchFamily="34" charset="0"/>
                        </a:rPr>
                        <a:t>AUD / JPY</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-3.76</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-7.68</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-0.30</a:t>
                      </a:r>
                    </a:p>
                  </a:txBody>
                  <a:tcPr marL="9525" marR="9525" marT="9525" marB="0" anchor="b">
                    <a:lnL>
                      <a:noFill/>
                    </a:lnL>
                    <a:lnR>
                      <a:noFill/>
                    </a:lnR>
                    <a:lnT>
                      <a:noFill/>
                    </a:lnT>
                    <a:lnB>
                      <a:noFill/>
                    </a:lnB>
                  </a:tcPr>
                </a:tc>
                <a:tc>
                  <a:txBody>
                    <a:bodyPr/>
                    <a:lstStyle/>
                    <a:p>
                      <a:pPr algn="ctr" rtl="0" fontAlgn="b"/>
                      <a:r>
                        <a:rPr lang="en-AU" sz="1200" b="0" i="0" u="none" strike="noStrike" dirty="0">
                          <a:solidFill>
                            <a:srgbClr val="6F6F6F"/>
                          </a:solidFill>
                          <a:effectLst/>
                          <a:latin typeface="Arial Nova Light" panose="020B0304020202020204" pitchFamily="34" charset="0"/>
                        </a:rPr>
                        <a:t>-4.57</a:t>
                      </a:r>
                    </a:p>
                  </a:txBody>
                  <a:tcPr marL="9525" marR="9525" marT="9525" marB="0" anchor="b">
                    <a:lnL>
                      <a:noFill/>
                    </a:lnL>
                    <a:lnR>
                      <a:noFill/>
                    </a:lnR>
                    <a:lnT>
                      <a:noFill/>
                    </a:lnT>
                    <a:lnB>
                      <a:noFill/>
                    </a:lnB>
                  </a:tcPr>
                </a:tc>
                <a:extLst>
                  <a:ext uri="{0D108BD9-81ED-4DB2-BD59-A6C34878D82A}">
                    <a16:rowId xmlns:a16="http://schemas.microsoft.com/office/drawing/2014/main" xmlns="" val="2148326914"/>
                  </a:ext>
                </a:extLst>
              </a:tr>
            </a:tbl>
          </a:graphicData>
        </a:graphic>
      </p:graphicFrame>
      <p:graphicFrame>
        <p:nvGraphicFramePr>
          <p:cNvPr id="11" name="Table 10">
            <a:extLst>
              <a:ext uri="{FF2B5EF4-FFF2-40B4-BE49-F238E27FC236}">
                <a16:creationId xmlns:a16="http://schemas.microsoft.com/office/drawing/2014/main" xmlns="" id="{9133EB25-1825-4DA4-9D70-2B73FA40D5D9}"/>
              </a:ext>
            </a:extLst>
          </p:cNvPr>
          <p:cNvGraphicFramePr>
            <a:graphicFrameLocks noGrp="1"/>
          </p:cNvGraphicFramePr>
          <p:nvPr>
            <p:extLst>
              <p:ext uri="{D42A27DB-BD31-4B8C-83A1-F6EECF244321}">
                <p14:modId xmlns:p14="http://schemas.microsoft.com/office/powerpoint/2010/main" val="669613192"/>
              </p:ext>
            </p:extLst>
          </p:nvPr>
        </p:nvGraphicFramePr>
        <p:xfrm>
          <a:off x="6168007" y="2123444"/>
          <a:ext cx="5461000" cy="3600450"/>
        </p:xfrm>
        <a:graphic>
          <a:graphicData uri="http://schemas.openxmlformats.org/drawingml/2006/table">
            <a:tbl>
              <a:tblPr/>
              <a:tblGrid>
                <a:gridCol w="3022600">
                  <a:extLst>
                    <a:ext uri="{9D8B030D-6E8A-4147-A177-3AD203B41FA5}">
                      <a16:colId xmlns:a16="http://schemas.microsoft.com/office/drawing/2014/main" xmlns="" val="4007418726"/>
                    </a:ext>
                  </a:extLst>
                </a:gridCol>
                <a:gridCol w="609600">
                  <a:extLst>
                    <a:ext uri="{9D8B030D-6E8A-4147-A177-3AD203B41FA5}">
                      <a16:colId xmlns:a16="http://schemas.microsoft.com/office/drawing/2014/main" xmlns="" val="1085341584"/>
                    </a:ext>
                  </a:extLst>
                </a:gridCol>
                <a:gridCol w="609600">
                  <a:extLst>
                    <a:ext uri="{9D8B030D-6E8A-4147-A177-3AD203B41FA5}">
                      <a16:colId xmlns:a16="http://schemas.microsoft.com/office/drawing/2014/main" xmlns="" val="2824447275"/>
                    </a:ext>
                  </a:extLst>
                </a:gridCol>
                <a:gridCol w="609600">
                  <a:extLst>
                    <a:ext uri="{9D8B030D-6E8A-4147-A177-3AD203B41FA5}">
                      <a16:colId xmlns:a16="http://schemas.microsoft.com/office/drawing/2014/main" xmlns="" val="3792027928"/>
                    </a:ext>
                  </a:extLst>
                </a:gridCol>
                <a:gridCol w="609600">
                  <a:extLst>
                    <a:ext uri="{9D8B030D-6E8A-4147-A177-3AD203B41FA5}">
                      <a16:colId xmlns:a16="http://schemas.microsoft.com/office/drawing/2014/main" xmlns="" val="3942113762"/>
                    </a:ext>
                  </a:extLst>
                </a:gridCol>
              </a:tblGrid>
              <a:tr h="400050">
                <a:tc>
                  <a:txBody>
                    <a:bodyPr/>
                    <a:lstStyle/>
                    <a:p>
                      <a:pPr algn="l" rtl="0" fontAlgn="ctr"/>
                      <a:r>
                        <a:rPr lang="en-AU" sz="1200" b="1" i="0" u="none" strike="noStrike">
                          <a:solidFill>
                            <a:srgbClr val="FFFFFF"/>
                          </a:solidFill>
                          <a:effectLst/>
                          <a:latin typeface="Arial Nova Light" panose="020B0304020202020204" pitchFamily="34" charset="0"/>
                        </a:rPr>
                        <a:t>Zenith Benchmarks</a:t>
                      </a:r>
                      <a:br>
                        <a:rPr lang="en-AU" sz="1200" b="1" i="0" u="none" strike="noStrike">
                          <a:solidFill>
                            <a:srgbClr val="FFFFFF"/>
                          </a:solidFill>
                          <a:effectLst/>
                          <a:latin typeface="Arial Nova Light" panose="020B0304020202020204" pitchFamily="34" charset="0"/>
                        </a:rPr>
                      </a:br>
                      <a:r>
                        <a:rPr lang="en-AU" sz="1200" b="1" i="0" u="none" strike="noStrike">
                          <a:solidFill>
                            <a:srgbClr val="FFFFFF"/>
                          </a:solidFill>
                          <a:effectLst/>
                          <a:latin typeface="Arial Nova Light" panose="020B0304020202020204" pitchFamily="34" charset="0"/>
                        </a:rPr>
                        <a:t>Index</a:t>
                      </a:r>
                    </a:p>
                  </a:txBody>
                  <a:tcPr marL="9525" marR="9525" marT="9525" marB="0" anchor="ctr">
                    <a:lnL>
                      <a:noFill/>
                    </a:lnL>
                    <a:lnR>
                      <a:noFill/>
                    </a:lnR>
                    <a:lnT>
                      <a:noFill/>
                    </a:lnT>
                    <a:lnB>
                      <a:noFill/>
                    </a:lnB>
                    <a:solidFill>
                      <a:srgbClr val="00B4A9"/>
                    </a:solidFill>
                  </a:tcPr>
                </a:tc>
                <a:tc>
                  <a:txBody>
                    <a:bodyPr/>
                    <a:lstStyle/>
                    <a:p>
                      <a:pPr algn="l" rtl="0" fontAlgn="ctr"/>
                      <a:r>
                        <a:rPr lang="en-AU" sz="1200" b="1" i="0" u="none" strike="noStrike">
                          <a:solidFill>
                            <a:srgbClr val="FFFFFF"/>
                          </a:solidFill>
                          <a:effectLst/>
                          <a:latin typeface="Arial Nova Light" panose="020B0304020202020204" pitchFamily="34" charset="0"/>
                        </a:rPr>
                        <a:t>1 Qtr</a:t>
                      </a:r>
                    </a:p>
                  </a:txBody>
                  <a:tcPr marL="9525" marR="9525" marT="9525" marB="0" anchor="ctr">
                    <a:lnL>
                      <a:noFill/>
                    </a:lnL>
                    <a:lnR>
                      <a:noFill/>
                    </a:lnR>
                    <a:lnT>
                      <a:noFill/>
                    </a:lnT>
                    <a:lnB>
                      <a:noFill/>
                    </a:lnB>
                    <a:solidFill>
                      <a:srgbClr val="00B4A9"/>
                    </a:solidFill>
                  </a:tcPr>
                </a:tc>
                <a:tc>
                  <a:txBody>
                    <a:bodyPr/>
                    <a:lstStyle/>
                    <a:p>
                      <a:pPr algn="l" rtl="0" fontAlgn="ctr"/>
                      <a:r>
                        <a:rPr lang="en-AU" sz="1200" b="1" i="0" u="none" strike="noStrike">
                          <a:solidFill>
                            <a:srgbClr val="FFFFFF"/>
                          </a:solidFill>
                          <a:effectLst/>
                          <a:latin typeface="Arial Nova Light" panose="020B0304020202020204" pitchFamily="34" charset="0"/>
                        </a:rPr>
                        <a:t>1 Yr</a:t>
                      </a:r>
                      <a:br>
                        <a:rPr lang="en-AU" sz="1200" b="1" i="0" u="none" strike="noStrike">
                          <a:solidFill>
                            <a:srgbClr val="FFFFFF"/>
                          </a:solidFill>
                          <a:effectLst/>
                          <a:latin typeface="Arial Nova Light" panose="020B0304020202020204" pitchFamily="34" charset="0"/>
                        </a:rPr>
                      </a:br>
                      <a:r>
                        <a:rPr lang="en-AU" sz="1200" b="1" i="0" u="none" strike="noStrike">
                          <a:solidFill>
                            <a:srgbClr val="FFFFFF"/>
                          </a:solidFill>
                          <a:effectLst/>
                          <a:latin typeface="Arial Nova Light" panose="020B0304020202020204" pitchFamily="34" charset="0"/>
                        </a:rPr>
                        <a:t>(p.a.)</a:t>
                      </a:r>
                    </a:p>
                  </a:txBody>
                  <a:tcPr marL="9525" marR="9525" marT="9525" marB="0" anchor="ctr">
                    <a:lnL>
                      <a:noFill/>
                    </a:lnL>
                    <a:lnR>
                      <a:noFill/>
                    </a:lnR>
                    <a:lnT>
                      <a:noFill/>
                    </a:lnT>
                    <a:lnB>
                      <a:noFill/>
                    </a:lnB>
                    <a:solidFill>
                      <a:srgbClr val="00B4A9"/>
                    </a:solidFill>
                  </a:tcPr>
                </a:tc>
                <a:tc>
                  <a:txBody>
                    <a:bodyPr/>
                    <a:lstStyle/>
                    <a:p>
                      <a:pPr algn="l" rtl="0" fontAlgn="ctr"/>
                      <a:r>
                        <a:rPr lang="en-AU" sz="1200" b="1" i="0" u="none" strike="noStrike">
                          <a:solidFill>
                            <a:srgbClr val="FFFFFF"/>
                          </a:solidFill>
                          <a:effectLst/>
                          <a:latin typeface="Arial Nova Light" panose="020B0304020202020204" pitchFamily="34" charset="0"/>
                        </a:rPr>
                        <a:t>3 Yr</a:t>
                      </a:r>
                      <a:br>
                        <a:rPr lang="en-AU" sz="1200" b="1" i="0" u="none" strike="noStrike">
                          <a:solidFill>
                            <a:srgbClr val="FFFFFF"/>
                          </a:solidFill>
                          <a:effectLst/>
                          <a:latin typeface="Arial Nova Light" panose="020B0304020202020204" pitchFamily="34" charset="0"/>
                        </a:rPr>
                      </a:br>
                      <a:r>
                        <a:rPr lang="en-AU" sz="1200" b="1" i="0" u="none" strike="noStrike">
                          <a:solidFill>
                            <a:srgbClr val="FFFFFF"/>
                          </a:solidFill>
                          <a:effectLst/>
                          <a:latin typeface="Arial Nova Light" panose="020B0304020202020204" pitchFamily="34" charset="0"/>
                        </a:rPr>
                        <a:t>(p.a.)</a:t>
                      </a:r>
                    </a:p>
                  </a:txBody>
                  <a:tcPr marL="9525" marR="9525" marT="9525" marB="0" anchor="ctr">
                    <a:lnL>
                      <a:noFill/>
                    </a:lnL>
                    <a:lnR>
                      <a:noFill/>
                    </a:lnR>
                    <a:lnT>
                      <a:noFill/>
                    </a:lnT>
                    <a:lnB>
                      <a:noFill/>
                    </a:lnB>
                    <a:solidFill>
                      <a:srgbClr val="00B4A9"/>
                    </a:solidFill>
                  </a:tcPr>
                </a:tc>
                <a:tc>
                  <a:txBody>
                    <a:bodyPr/>
                    <a:lstStyle/>
                    <a:p>
                      <a:pPr algn="l" rtl="0" fontAlgn="ctr"/>
                      <a:r>
                        <a:rPr lang="en-AU" sz="1200" b="1" i="0" u="none" strike="noStrike">
                          <a:solidFill>
                            <a:srgbClr val="FFFFFF"/>
                          </a:solidFill>
                          <a:effectLst/>
                          <a:latin typeface="Arial Nova Light" panose="020B0304020202020204" pitchFamily="34" charset="0"/>
                        </a:rPr>
                        <a:t>5 Yr </a:t>
                      </a:r>
                      <a:br>
                        <a:rPr lang="en-AU" sz="1200" b="1" i="0" u="none" strike="noStrike">
                          <a:solidFill>
                            <a:srgbClr val="FFFFFF"/>
                          </a:solidFill>
                          <a:effectLst/>
                          <a:latin typeface="Arial Nova Light" panose="020B0304020202020204" pitchFamily="34" charset="0"/>
                        </a:rPr>
                      </a:br>
                      <a:r>
                        <a:rPr lang="en-AU" sz="1200" b="1" i="0" u="none" strike="noStrike">
                          <a:solidFill>
                            <a:srgbClr val="FFFFFF"/>
                          </a:solidFill>
                          <a:effectLst/>
                          <a:latin typeface="Arial Nova Light" panose="020B0304020202020204" pitchFamily="34" charset="0"/>
                        </a:rPr>
                        <a:t>(p.a.)</a:t>
                      </a:r>
                    </a:p>
                  </a:txBody>
                  <a:tcPr marL="9525" marR="9525" marT="9525" marB="0" anchor="ctr">
                    <a:lnL>
                      <a:noFill/>
                    </a:lnL>
                    <a:lnR>
                      <a:noFill/>
                    </a:lnR>
                    <a:lnT>
                      <a:noFill/>
                    </a:lnT>
                    <a:lnB>
                      <a:noFill/>
                    </a:lnB>
                    <a:solidFill>
                      <a:srgbClr val="00B4A9"/>
                    </a:solidFill>
                  </a:tcPr>
                </a:tc>
                <a:extLst>
                  <a:ext uri="{0D108BD9-81ED-4DB2-BD59-A6C34878D82A}">
                    <a16:rowId xmlns:a16="http://schemas.microsoft.com/office/drawing/2014/main" xmlns="" val="1220675917"/>
                  </a:ext>
                </a:extLst>
              </a:tr>
              <a:tr h="200025">
                <a:tc>
                  <a:txBody>
                    <a:bodyPr/>
                    <a:lstStyle/>
                    <a:p>
                      <a:pPr algn="l" rtl="0" fontAlgn="ctr"/>
                      <a:r>
                        <a:rPr lang="en-AU" sz="1200" b="0" i="0" u="none" strike="noStrike">
                          <a:solidFill>
                            <a:srgbClr val="6F6F6F"/>
                          </a:solidFill>
                          <a:effectLst/>
                          <a:latin typeface="Arial Nova Light" panose="020B0304020202020204" pitchFamily="34" charset="0"/>
                        </a:rPr>
                        <a:t> Market Capitalisation</a:t>
                      </a:r>
                    </a:p>
                  </a:txBody>
                  <a:tcPr marL="9525" marR="9525" marT="9525" marB="0" anchor="ctr">
                    <a:lnL>
                      <a:noFill/>
                    </a:lnL>
                    <a:lnR>
                      <a:noFill/>
                    </a:lnR>
                    <a:lnT>
                      <a:noFill/>
                    </a:lnT>
                    <a:lnB>
                      <a:noFill/>
                    </a:lnB>
                    <a:solidFill>
                      <a:srgbClr val="D9D9D9"/>
                    </a:solidFill>
                  </a:tcPr>
                </a:tc>
                <a:tc>
                  <a:txBody>
                    <a:bodyPr/>
                    <a:lstStyle/>
                    <a:p>
                      <a:pPr algn="l" rtl="0" fontAlgn="ctr"/>
                      <a:r>
                        <a:rPr lang="en-AU" sz="1200" b="0" i="0" u="none" strike="noStrike">
                          <a:solidFill>
                            <a:srgbClr val="6F6F6F"/>
                          </a:solidFill>
                          <a:effectLst/>
                          <a:latin typeface="Arial Nova Light" panose="020B0304020202020204" pitchFamily="34" charset="0"/>
                        </a:rPr>
                        <a:t> </a:t>
                      </a:r>
                    </a:p>
                  </a:txBody>
                  <a:tcPr marL="9525" marR="9525" marT="9525" marB="0" anchor="ctr">
                    <a:lnL>
                      <a:noFill/>
                    </a:lnL>
                    <a:lnR>
                      <a:noFill/>
                    </a:lnR>
                    <a:lnT>
                      <a:noFill/>
                    </a:lnT>
                    <a:lnB>
                      <a:noFill/>
                    </a:lnB>
                    <a:solidFill>
                      <a:srgbClr val="D9D9D9"/>
                    </a:solidFill>
                  </a:tcPr>
                </a:tc>
                <a:tc>
                  <a:txBody>
                    <a:bodyPr/>
                    <a:lstStyle/>
                    <a:p>
                      <a:pPr algn="l" rtl="0" fontAlgn="ctr"/>
                      <a:r>
                        <a:rPr lang="en-AU" sz="1200" b="0" i="0" u="none" strike="noStrike">
                          <a:solidFill>
                            <a:srgbClr val="6F6F6F"/>
                          </a:solidFill>
                          <a:effectLst/>
                          <a:latin typeface="Arial Nova Light" panose="020B0304020202020204" pitchFamily="34" charset="0"/>
                        </a:rPr>
                        <a:t> </a:t>
                      </a:r>
                    </a:p>
                  </a:txBody>
                  <a:tcPr marL="9525" marR="9525" marT="9525" marB="0" anchor="ctr">
                    <a:lnL>
                      <a:noFill/>
                    </a:lnL>
                    <a:lnR>
                      <a:noFill/>
                    </a:lnR>
                    <a:lnT>
                      <a:noFill/>
                    </a:lnT>
                    <a:lnB>
                      <a:noFill/>
                    </a:lnB>
                    <a:solidFill>
                      <a:srgbClr val="D9D9D9"/>
                    </a:solidFill>
                  </a:tcPr>
                </a:tc>
                <a:tc>
                  <a:txBody>
                    <a:bodyPr/>
                    <a:lstStyle/>
                    <a:p>
                      <a:pPr algn="l" rtl="0" fontAlgn="ctr"/>
                      <a:r>
                        <a:rPr lang="en-AU" sz="1200" b="0" i="0" u="none" strike="noStrike">
                          <a:solidFill>
                            <a:srgbClr val="6F6F6F"/>
                          </a:solidFill>
                          <a:effectLst/>
                          <a:latin typeface="Arial Nova Light" panose="020B0304020202020204" pitchFamily="34" charset="0"/>
                        </a:rPr>
                        <a:t> </a:t>
                      </a:r>
                    </a:p>
                  </a:txBody>
                  <a:tcPr marL="9525" marR="9525" marT="9525" marB="0" anchor="ctr">
                    <a:lnL>
                      <a:noFill/>
                    </a:lnL>
                    <a:lnR>
                      <a:noFill/>
                    </a:lnR>
                    <a:lnT>
                      <a:noFill/>
                    </a:lnT>
                    <a:lnB>
                      <a:noFill/>
                    </a:lnB>
                    <a:solidFill>
                      <a:srgbClr val="D9D9D9"/>
                    </a:solidFill>
                  </a:tcPr>
                </a:tc>
                <a:tc>
                  <a:txBody>
                    <a:bodyPr/>
                    <a:lstStyle/>
                    <a:p>
                      <a:pPr algn="l" rtl="0" fontAlgn="ctr"/>
                      <a:r>
                        <a:rPr lang="en-AU" sz="1200" b="0" i="0" u="none" strike="noStrike">
                          <a:solidFill>
                            <a:srgbClr val="6F6F6F"/>
                          </a:solidFill>
                          <a:effectLst/>
                          <a:latin typeface="Arial Nova Light" panose="020B0304020202020204" pitchFamily="34" charset="0"/>
                        </a:rPr>
                        <a:t> </a:t>
                      </a:r>
                    </a:p>
                  </a:txBody>
                  <a:tcPr marL="9525" marR="9525" marT="9525" marB="0" anchor="ctr">
                    <a:lnL>
                      <a:noFill/>
                    </a:lnL>
                    <a:lnR>
                      <a:noFill/>
                    </a:lnR>
                    <a:lnT>
                      <a:noFill/>
                    </a:lnT>
                    <a:lnB>
                      <a:noFill/>
                    </a:lnB>
                    <a:solidFill>
                      <a:srgbClr val="D9D9D9"/>
                    </a:solidFill>
                  </a:tcPr>
                </a:tc>
                <a:extLst>
                  <a:ext uri="{0D108BD9-81ED-4DB2-BD59-A6C34878D82A}">
                    <a16:rowId xmlns:a16="http://schemas.microsoft.com/office/drawing/2014/main" xmlns="" val="1590214655"/>
                  </a:ext>
                </a:extLst>
              </a:tr>
              <a:tr h="200025">
                <a:tc>
                  <a:txBody>
                    <a:bodyPr/>
                    <a:lstStyle/>
                    <a:p>
                      <a:pPr algn="l" rtl="0" fontAlgn="b"/>
                      <a:r>
                        <a:rPr lang="en-AU" sz="1200" b="0" i="0" u="none" strike="noStrike">
                          <a:solidFill>
                            <a:srgbClr val="6F6F6F"/>
                          </a:solidFill>
                          <a:effectLst/>
                          <a:latin typeface="Arial Nova Light" panose="020B0304020202020204" pitchFamily="34" charset="0"/>
                        </a:rPr>
                        <a:t>S&amp;P/ASX 300 Index</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8.05</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11.41</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12.82</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8.88</a:t>
                      </a:r>
                    </a:p>
                  </a:txBody>
                  <a:tcPr marL="9525" marR="9525" marT="9525" marB="0" anchor="b">
                    <a:lnL>
                      <a:noFill/>
                    </a:lnL>
                    <a:lnR>
                      <a:noFill/>
                    </a:lnR>
                    <a:lnT>
                      <a:noFill/>
                    </a:lnT>
                    <a:lnB>
                      <a:noFill/>
                    </a:lnB>
                  </a:tcPr>
                </a:tc>
                <a:extLst>
                  <a:ext uri="{0D108BD9-81ED-4DB2-BD59-A6C34878D82A}">
                    <a16:rowId xmlns:a16="http://schemas.microsoft.com/office/drawing/2014/main" xmlns="" val="432255705"/>
                  </a:ext>
                </a:extLst>
              </a:tr>
              <a:tr h="200025">
                <a:tc>
                  <a:txBody>
                    <a:bodyPr/>
                    <a:lstStyle/>
                    <a:p>
                      <a:pPr algn="l" rtl="0" fontAlgn="b"/>
                      <a:r>
                        <a:rPr lang="en-AU" sz="1200" b="0" i="0" u="none" strike="noStrike">
                          <a:solidFill>
                            <a:srgbClr val="6F6F6F"/>
                          </a:solidFill>
                          <a:effectLst/>
                          <a:latin typeface="Arial Nova Light" panose="020B0304020202020204" pitchFamily="34" charset="0"/>
                        </a:rPr>
                        <a:t>S&amp;P/ASX 50 Leaders Index</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9.17</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14.16</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13.31</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8.37</a:t>
                      </a:r>
                    </a:p>
                  </a:txBody>
                  <a:tcPr marL="9525" marR="9525" marT="9525" marB="0" anchor="b">
                    <a:lnL>
                      <a:noFill/>
                    </a:lnL>
                    <a:lnR>
                      <a:noFill/>
                    </a:lnR>
                    <a:lnT>
                      <a:noFill/>
                    </a:lnT>
                    <a:lnB>
                      <a:noFill/>
                    </a:lnB>
                  </a:tcPr>
                </a:tc>
                <a:extLst>
                  <a:ext uri="{0D108BD9-81ED-4DB2-BD59-A6C34878D82A}">
                    <a16:rowId xmlns:a16="http://schemas.microsoft.com/office/drawing/2014/main" xmlns="" val="2794265704"/>
                  </a:ext>
                </a:extLst>
              </a:tr>
              <a:tr h="200025">
                <a:tc>
                  <a:txBody>
                    <a:bodyPr/>
                    <a:lstStyle/>
                    <a:p>
                      <a:pPr algn="l" rtl="0" fontAlgn="b"/>
                      <a:r>
                        <a:rPr lang="en-AU" sz="1200" b="0" i="0" u="none" strike="noStrike">
                          <a:solidFill>
                            <a:srgbClr val="6F6F6F"/>
                          </a:solidFill>
                          <a:effectLst/>
                          <a:latin typeface="Arial Nova Light" panose="020B0304020202020204" pitchFamily="34" charset="0"/>
                        </a:rPr>
                        <a:t>S&amp;P/ASX Midcap 50 Index</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4.94</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3.70</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11.98</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12.85</a:t>
                      </a:r>
                    </a:p>
                  </a:txBody>
                  <a:tcPr marL="9525" marR="9525" marT="9525" marB="0" anchor="b">
                    <a:lnL>
                      <a:noFill/>
                    </a:lnL>
                    <a:lnR>
                      <a:noFill/>
                    </a:lnR>
                    <a:lnT>
                      <a:noFill/>
                    </a:lnT>
                    <a:lnB>
                      <a:noFill/>
                    </a:lnB>
                  </a:tcPr>
                </a:tc>
                <a:extLst>
                  <a:ext uri="{0D108BD9-81ED-4DB2-BD59-A6C34878D82A}">
                    <a16:rowId xmlns:a16="http://schemas.microsoft.com/office/drawing/2014/main" xmlns="" val="2535166909"/>
                  </a:ext>
                </a:extLst>
              </a:tr>
              <a:tr h="200025">
                <a:tc>
                  <a:txBody>
                    <a:bodyPr/>
                    <a:lstStyle/>
                    <a:p>
                      <a:pPr algn="l" rtl="0" fontAlgn="b"/>
                      <a:r>
                        <a:rPr lang="en-AU" sz="1200" b="0" i="0" u="none" strike="noStrike">
                          <a:solidFill>
                            <a:srgbClr val="6F6F6F"/>
                          </a:solidFill>
                          <a:effectLst/>
                          <a:latin typeface="Arial Nova Light" panose="020B0304020202020204" pitchFamily="34" charset="0"/>
                        </a:rPr>
                        <a:t>S&amp;P/ASX Small Ordinaries Index</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3.75</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1.92</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10.67</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9.27</a:t>
                      </a:r>
                    </a:p>
                  </a:txBody>
                  <a:tcPr marL="9525" marR="9525" marT="9525" marB="0" anchor="b">
                    <a:lnL>
                      <a:noFill/>
                    </a:lnL>
                    <a:lnR>
                      <a:noFill/>
                    </a:lnR>
                    <a:lnT>
                      <a:noFill/>
                    </a:lnT>
                    <a:lnB>
                      <a:noFill/>
                    </a:lnB>
                  </a:tcPr>
                </a:tc>
                <a:extLst>
                  <a:ext uri="{0D108BD9-81ED-4DB2-BD59-A6C34878D82A}">
                    <a16:rowId xmlns:a16="http://schemas.microsoft.com/office/drawing/2014/main" xmlns="" val="1766156648"/>
                  </a:ext>
                </a:extLst>
              </a:tr>
              <a:tr h="200025">
                <a:tc>
                  <a:txBody>
                    <a:bodyPr/>
                    <a:lstStyle/>
                    <a:p>
                      <a:pPr algn="l" rtl="0" fontAlgn="b"/>
                      <a:r>
                        <a:rPr lang="en-AU" sz="1200" b="0" i="0" u="none" strike="noStrike">
                          <a:solidFill>
                            <a:srgbClr val="6F6F6F"/>
                          </a:solidFill>
                          <a:effectLst/>
                          <a:latin typeface="Arial Nova Light" panose="020B0304020202020204" pitchFamily="34" charset="0"/>
                        </a:rPr>
                        <a:t>S&amp;P/ASX Emerging Companies Index</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6.08</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-2.87</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5.18</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7.80</a:t>
                      </a:r>
                    </a:p>
                  </a:txBody>
                  <a:tcPr marL="9525" marR="9525" marT="9525" marB="0" anchor="b">
                    <a:lnL>
                      <a:noFill/>
                    </a:lnL>
                    <a:lnR>
                      <a:noFill/>
                    </a:lnR>
                    <a:lnT>
                      <a:noFill/>
                    </a:lnT>
                    <a:lnB>
                      <a:noFill/>
                    </a:lnB>
                  </a:tcPr>
                </a:tc>
                <a:extLst>
                  <a:ext uri="{0D108BD9-81ED-4DB2-BD59-A6C34878D82A}">
                    <a16:rowId xmlns:a16="http://schemas.microsoft.com/office/drawing/2014/main" xmlns="" val="4193674013"/>
                  </a:ext>
                </a:extLst>
              </a:tr>
              <a:tr h="200025">
                <a:tc>
                  <a:txBody>
                    <a:bodyPr/>
                    <a:lstStyle/>
                    <a:p>
                      <a:pPr algn="l" rtl="0" fontAlgn="ctr"/>
                      <a:r>
                        <a:rPr lang="en-AU" sz="1200" b="0" i="0" u="none" strike="noStrike">
                          <a:solidFill>
                            <a:srgbClr val="6F6F6F"/>
                          </a:solidFill>
                          <a:effectLst/>
                          <a:latin typeface="Arial Nova Light" panose="020B0304020202020204" pitchFamily="34" charset="0"/>
                        </a:rPr>
                        <a:t>International Shares - Unhedged</a:t>
                      </a:r>
                    </a:p>
                  </a:txBody>
                  <a:tcPr marL="9525" marR="9525" marT="9525" marB="0" anchor="ctr">
                    <a:lnL>
                      <a:noFill/>
                    </a:lnL>
                    <a:lnR>
                      <a:noFill/>
                    </a:lnR>
                    <a:lnT>
                      <a:noFill/>
                    </a:lnT>
                    <a:lnB>
                      <a:noFill/>
                    </a:lnB>
                    <a:solidFill>
                      <a:srgbClr val="D9D9D9"/>
                    </a:solidFill>
                  </a:tcPr>
                </a:tc>
                <a:tc>
                  <a:txBody>
                    <a:bodyPr/>
                    <a:lstStyle/>
                    <a:p>
                      <a:pPr algn="ctr" rtl="0" fontAlgn="ctr"/>
                      <a:r>
                        <a:rPr lang="en-AU" sz="1200" b="0" i="0" u="none" strike="noStrike">
                          <a:solidFill>
                            <a:srgbClr val="6F6F6F"/>
                          </a:solidFill>
                          <a:effectLst/>
                          <a:latin typeface="Arial Nova Light" panose="020B0304020202020204" pitchFamily="34" charset="0"/>
                        </a:rPr>
                        <a:t> </a:t>
                      </a:r>
                    </a:p>
                  </a:txBody>
                  <a:tcPr marL="9525" marR="9525" marT="9525" marB="0" anchor="ctr">
                    <a:lnL>
                      <a:noFill/>
                    </a:lnL>
                    <a:lnR>
                      <a:noFill/>
                    </a:lnR>
                    <a:lnT>
                      <a:noFill/>
                    </a:lnT>
                    <a:lnB>
                      <a:noFill/>
                    </a:lnB>
                    <a:solidFill>
                      <a:srgbClr val="D9D9D9"/>
                    </a:solidFill>
                  </a:tcPr>
                </a:tc>
                <a:tc>
                  <a:txBody>
                    <a:bodyPr/>
                    <a:lstStyle/>
                    <a:p>
                      <a:pPr algn="ctr" rtl="0" fontAlgn="ctr"/>
                      <a:r>
                        <a:rPr lang="en-AU" sz="1200" b="0" i="0" u="none" strike="noStrike">
                          <a:solidFill>
                            <a:srgbClr val="6F6F6F"/>
                          </a:solidFill>
                          <a:effectLst/>
                          <a:latin typeface="Arial Nova Light" panose="020B0304020202020204" pitchFamily="34" charset="0"/>
                        </a:rPr>
                        <a:t> </a:t>
                      </a:r>
                    </a:p>
                  </a:txBody>
                  <a:tcPr marL="9525" marR="9525" marT="9525" marB="0" anchor="ctr">
                    <a:lnL>
                      <a:noFill/>
                    </a:lnL>
                    <a:lnR>
                      <a:noFill/>
                    </a:lnR>
                    <a:lnT>
                      <a:noFill/>
                    </a:lnT>
                    <a:lnB>
                      <a:noFill/>
                    </a:lnB>
                    <a:solidFill>
                      <a:srgbClr val="D9D9D9"/>
                    </a:solidFill>
                  </a:tcPr>
                </a:tc>
                <a:tc>
                  <a:txBody>
                    <a:bodyPr/>
                    <a:lstStyle/>
                    <a:p>
                      <a:pPr algn="ctr" rtl="0" fontAlgn="ctr"/>
                      <a:r>
                        <a:rPr lang="en-AU" sz="1200" b="0" i="0" u="none" strike="noStrike">
                          <a:solidFill>
                            <a:srgbClr val="6F6F6F"/>
                          </a:solidFill>
                          <a:effectLst/>
                          <a:latin typeface="Arial Nova Light" panose="020B0304020202020204" pitchFamily="34" charset="0"/>
                        </a:rPr>
                        <a:t> </a:t>
                      </a:r>
                    </a:p>
                  </a:txBody>
                  <a:tcPr marL="9525" marR="9525" marT="9525" marB="0" anchor="ctr">
                    <a:lnL>
                      <a:noFill/>
                    </a:lnL>
                    <a:lnR>
                      <a:noFill/>
                    </a:lnR>
                    <a:lnT>
                      <a:noFill/>
                    </a:lnT>
                    <a:lnB>
                      <a:noFill/>
                    </a:lnB>
                    <a:solidFill>
                      <a:srgbClr val="D9D9D9"/>
                    </a:solidFill>
                  </a:tcPr>
                </a:tc>
                <a:tc>
                  <a:txBody>
                    <a:bodyPr/>
                    <a:lstStyle/>
                    <a:p>
                      <a:pPr algn="ctr" rtl="0" fontAlgn="ctr"/>
                      <a:r>
                        <a:rPr lang="en-AU" sz="1200" b="0" i="0" u="none" strike="noStrike">
                          <a:solidFill>
                            <a:srgbClr val="6F6F6F"/>
                          </a:solidFill>
                          <a:effectLst/>
                          <a:latin typeface="Arial Nova Light" panose="020B0304020202020204" pitchFamily="34" charset="0"/>
                        </a:rPr>
                        <a:t> </a:t>
                      </a:r>
                    </a:p>
                  </a:txBody>
                  <a:tcPr marL="9525" marR="9525" marT="9525" marB="0" anchor="ctr">
                    <a:lnL>
                      <a:noFill/>
                    </a:lnL>
                    <a:lnR>
                      <a:noFill/>
                    </a:lnR>
                    <a:lnT>
                      <a:noFill/>
                    </a:lnT>
                    <a:lnB>
                      <a:noFill/>
                    </a:lnB>
                    <a:solidFill>
                      <a:srgbClr val="D9D9D9"/>
                    </a:solidFill>
                  </a:tcPr>
                </a:tc>
                <a:extLst>
                  <a:ext uri="{0D108BD9-81ED-4DB2-BD59-A6C34878D82A}">
                    <a16:rowId xmlns:a16="http://schemas.microsoft.com/office/drawing/2014/main" xmlns="" val="300215663"/>
                  </a:ext>
                </a:extLst>
              </a:tr>
              <a:tr h="200025">
                <a:tc>
                  <a:txBody>
                    <a:bodyPr/>
                    <a:lstStyle/>
                    <a:p>
                      <a:pPr algn="l" rtl="0" fontAlgn="b"/>
                      <a:r>
                        <a:rPr lang="en-AU" sz="1200" b="0" i="0" u="none" strike="noStrike">
                          <a:solidFill>
                            <a:srgbClr val="6F6F6F"/>
                          </a:solidFill>
                          <a:effectLst/>
                          <a:latin typeface="Arial Nova Light" panose="020B0304020202020204" pitchFamily="34" charset="0"/>
                        </a:rPr>
                        <a:t>MSCI World Ex-Au ($A) </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5.19</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11.95</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14.01</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13.25</a:t>
                      </a:r>
                    </a:p>
                  </a:txBody>
                  <a:tcPr marL="9525" marR="9525" marT="9525" marB="0" anchor="b">
                    <a:lnL>
                      <a:noFill/>
                    </a:lnL>
                    <a:lnR>
                      <a:noFill/>
                    </a:lnR>
                    <a:lnT>
                      <a:noFill/>
                    </a:lnT>
                    <a:lnB>
                      <a:noFill/>
                    </a:lnB>
                  </a:tcPr>
                </a:tc>
                <a:extLst>
                  <a:ext uri="{0D108BD9-81ED-4DB2-BD59-A6C34878D82A}">
                    <a16:rowId xmlns:a16="http://schemas.microsoft.com/office/drawing/2014/main" xmlns="" val="3093117675"/>
                  </a:ext>
                </a:extLst>
              </a:tr>
              <a:tr h="200025">
                <a:tc>
                  <a:txBody>
                    <a:bodyPr/>
                    <a:lstStyle/>
                    <a:p>
                      <a:pPr algn="l" rtl="0" fontAlgn="b"/>
                      <a:r>
                        <a:rPr lang="en-AU" sz="1200" b="0" i="0" u="none" strike="noStrike">
                          <a:solidFill>
                            <a:srgbClr val="6F6F6F"/>
                          </a:solidFill>
                          <a:effectLst/>
                          <a:latin typeface="Arial Nova Light" panose="020B0304020202020204" pitchFamily="34" charset="0"/>
                        </a:rPr>
                        <a:t>MSCI World ($A)</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5.28</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11.95</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14.00</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13.11</a:t>
                      </a:r>
                    </a:p>
                  </a:txBody>
                  <a:tcPr marL="9525" marR="9525" marT="9525" marB="0" anchor="b">
                    <a:lnL>
                      <a:noFill/>
                    </a:lnL>
                    <a:lnR>
                      <a:noFill/>
                    </a:lnR>
                    <a:lnT>
                      <a:noFill/>
                    </a:lnT>
                    <a:lnB>
                      <a:noFill/>
                    </a:lnB>
                  </a:tcPr>
                </a:tc>
                <a:extLst>
                  <a:ext uri="{0D108BD9-81ED-4DB2-BD59-A6C34878D82A}">
                    <a16:rowId xmlns:a16="http://schemas.microsoft.com/office/drawing/2014/main" xmlns="" val="2639832755"/>
                  </a:ext>
                </a:extLst>
              </a:tr>
              <a:tr h="200025">
                <a:tc>
                  <a:txBody>
                    <a:bodyPr/>
                    <a:lstStyle/>
                    <a:p>
                      <a:pPr algn="l" rtl="0" fontAlgn="b"/>
                      <a:r>
                        <a:rPr lang="en-AU" sz="1200" b="0" i="0" u="none" strike="noStrike">
                          <a:solidFill>
                            <a:srgbClr val="6F6F6F"/>
                          </a:solidFill>
                          <a:effectLst/>
                          <a:latin typeface="Arial Nova Light" panose="020B0304020202020204" pitchFamily="34" charset="0"/>
                        </a:rPr>
                        <a:t>MSCI Small Cap World Ex Aus ($A)</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3.22</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2.41</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12.73</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12.17</a:t>
                      </a:r>
                    </a:p>
                  </a:txBody>
                  <a:tcPr marL="9525" marR="9525" marT="9525" marB="0" anchor="b">
                    <a:lnL>
                      <a:noFill/>
                    </a:lnL>
                    <a:lnR>
                      <a:noFill/>
                    </a:lnR>
                    <a:lnT>
                      <a:noFill/>
                    </a:lnT>
                    <a:lnB>
                      <a:noFill/>
                    </a:lnB>
                  </a:tcPr>
                </a:tc>
                <a:extLst>
                  <a:ext uri="{0D108BD9-81ED-4DB2-BD59-A6C34878D82A}">
                    <a16:rowId xmlns:a16="http://schemas.microsoft.com/office/drawing/2014/main" xmlns="" val="3892432815"/>
                  </a:ext>
                </a:extLst>
              </a:tr>
              <a:tr h="200025">
                <a:tc>
                  <a:txBody>
                    <a:bodyPr/>
                    <a:lstStyle/>
                    <a:p>
                      <a:pPr algn="l" rtl="0" fontAlgn="b"/>
                      <a:r>
                        <a:rPr lang="en-AU" sz="1200" b="0" i="0" u="none" strike="noStrike">
                          <a:solidFill>
                            <a:srgbClr val="6F6F6F"/>
                          </a:solidFill>
                          <a:effectLst/>
                          <a:latin typeface="Arial Nova Light" panose="020B0304020202020204" pitchFamily="34" charset="0"/>
                        </a:rPr>
                        <a:t>MSCI AC World ($A)</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4.88</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11.33</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13.85</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12.65</a:t>
                      </a:r>
                    </a:p>
                  </a:txBody>
                  <a:tcPr marL="9525" marR="9525" marT="9525" marB="0" anchor="b">
                    <a:lnL>
                      <a:noFill/>
                    </a:lnL>
                    <a:lnR>
                      <a:noFill/>
                    </a:lnR>
                    <a:lnT>
                      <a:noFill/>
                    </a:lnT>
                    <a:lnB>
                      <a:noFill/>
                    </a:lnB>
                  </a:tcPr>
                </a:tc>
                <a:extLst>
                  <a:ext uri="{0D108BD9-81ED-4DB2-BD59-A6C34878D82A}">
                    <a16:rowId xmlns:a16="http://schemas.microsoft.com/office/drawing/2014/main" xmlns="" val="3473696786"/>
                  </a:ext>
                </a:extLst>
              </a:tr>
              <a:tr h="200025">
                <a:tc>
                  <a:txBody>
                    <a:bodyPr/>
                    <a:lstStyle/>
                    <a:p>
                      <a:pPr algn="l" rtl="0" fontAlgn="ctr"/>
                      <a:r>
                        <a:rPr lang="en-AU" sz="1200" b="0" i="0" u="none" strike="noStrike">
                          <a:solidFill>
                            <a:srgbClr val="6F6F6F"/>
                          </a:solidFill>
                          <a:effectLst/>
                          <a:latin typeface="Arial Nova Light" panose="020B0304020202020204" pitchFamily="34" charset="0"/>
                        </a:rPr>
                        <a:t>International Shares - Local Currency</a:t>
                      </a:r>
                    </a:p>
                  </a:txBody>
                  <a:tcPr marL="9525" marR="9525" marT="9525" marB="0" anchor="ctr">
                    <a:lnL>
                      <a:noFill/>
                    </a:lnL>
                    <a:lnR>
                      <a:noFill/>
                    </a:lnR>
                    <a:lnT>
                      <a:noFill/>
                    </a:lnT>
                    <a:lnB>
                      <a:noFill/>
                    </a:lnB>
                    <a:solidFill>
                      <a:srgbClr val="D9D9D9"/>
                    </a:solidFill>
                  </a:tcPr>
                </a:tc>
                <a:tc>
                  <a:txBody>
                    <a:bodyPr/>
                    <a:lstStyle/>
                    <a:p>
                      <a:pPr algn="ctr" rtl="0" fontAlgn="ctr"/>
                      <a:r>
                        <a:rPr lang="en-AU" sz="1200" b="0" i="0" u="none" strike="noStrike">
                          <a:solidFill>
                            <a:srgbClr val="6F6F6F"/>
                          </a:solidFill>
                          <a:effectLst/>
                          <a:latin typeface="Arial Nova Light" panose="020B0304020202020204" pitchFamily="34" charset="0"/>
                        </a:rPr>
                        <a:t> </a:t>
                      </a:r>
                    </a:p>
                  </a:txBody>
                  <a:tcPr marL="9525" marR="9525" marT="9525" marB="0" anchor="ctr">
                    <a:lnL>
                      <a:noFill/>
                    </a:lnL>
                    <a:lnR>
                      <a:noFill/>
                    </a:lnR>
                    <a:lnT>
                      <a:noFill/>
                    </a:lnT>
                    <a:lnB>
                      <a:noFill/>
                    </a:lnB>
                    <a:solidFill>
                      <a:srgbClr val="D9D9D9"/>
                    </a:solidFill>
                  </a:tcPr>
                </a:tc>
                <a:tc>
                  <a:txBody>
                    <a:bodyPr/>
                    <a:lstStyle/>
                    <a:p>
                      <a:pPr algn="ctr" rtl="0" fontAlgn="ctr"/>
                      <a:r>
                        <a:rPr lang="en-AU" sz="1200" b="0" i="0" u="none" strike="noStrike">
                          <a:solidFill>
                            <a:srgbClr val="6F6F6F"/>
                          </a:solidFill>
                          <a:effectLst/>
                          <a:latin typeface="Arial Nova Light" panose="020B0304020202020204" pitchFamily="34" charset="0"/>
                        </a:rPr>
                        <a:t> </a:t>
                      </a:r>
                    </a:p>
                  </a:txBody>
                  <a:tcPr marL="9525" marR="9525" marT="9525" marB="0" anchor="ctr">
                    <a:lnL>
                      <a:noFill/>
                    </a:lnL>
                    <a:lnR>
                      <a:noFill/>
                    </a:lnR>
                    <a:lnT>
                      <a:noFill/>
                    </a:lnT>
                    <a:lnB>
                      <a:noFill/>
                    </a:lnB>
                    <a:solidFill>
                      <a:srgbClr val="D9D9D9"/>
                    </a:solidFill>
                  </a:tcPr>
                </a:tc>
                <a:tc>
                  <a:txBody>
                    <a:bodyPr/>
                    <a:lstStyle/>
                    <a:p>
                      <a:pPr algn="ctr" rtl="0" fontAlgn="ctr"/>
                      <a:r>
                        <a:rPr lang="en-AU" sz="1200" b="0" i="0" u="none" strike="noStrike">
                          <a:solidFill>
                            <a:srgbClr val="6F6F6F"/>
                          </a:solidFill>
                          <a:effectLst/>
                          <a:latin typeface="Arial Nova Light" panose="020B0304020202020204" pitchFamily="34" charset="0"/>
                        </a:rPr>
                        <a:t> </a:t>
                      </a:r>
                    </a:p>
                  </a:txBody>
                  <a:tcPr marL="9525" marR="9525" marT="9525" marB="0" anchor="ctr">
                    <a:lnL>
                      <a:noFill/>
                    </a:lnL>
                    <a:lnR>
                      <a:noFill/>
                    </a:lnR>
                    <a:lnT>
                      <a:noFill/>
                    </a:lnT>
                    <a:lnB>
                      <a:noFill/>
                    </a:lnB>
                    <a:solidFill>
                      <a:srgbClr val="D9D9D9"/>
                    </a:solidFill>
                  </a:tcPr>
                </a:tc>
                <a:tc>
                  <a:txBody>
                    <a:bodyPr/>
                    <a:lstStyle/>
                    <a:p>
                      <a:pPr algn="ctr" rtl="0" fontAlgn="ctr"/>
                      <a:r>
                        <a:rPr lang="en-AU" sz="1200" b="0" i="0" u="none" strike="noStrike">
                          <a:solidFill>
                            <a:srgbClr val="6F6F6F"/>
                          </a:solidFill>
                          <a:effectLst/>
                          <a:latin typeface="Arial Nova Light" panose="020B0304020202020204" pitchFamily="34" charset="0"/>
                        </a:rPr>
                        <a:t> </a:t>
                      </a:r>
                    </a:p>
                  </a:txBody>
                  <a:tcPr marL="9525" marR="9525" marT="9525" marB="0" anchor="ctr">
                    <a:lnL>
                      <a:noFill/>
                    </a:lnL>
                    <a:lnR>
                      <a:noFill/>
                    </a:lnR>
                    <a:lnT>
                      <a:noFill/>
                    </a:lnT>
                    <a:lnB>
                      <a:noFill/>
                    </a:lnB>
                    <a:solidFill>
                      <a:srgbClr val="D9D9D9"/>
                    </a:solidFill>
                  </a:tcPr>
                </a:tc>
                <a:extLst>
                  <a:ext uri="{0D108BD9-81ED-4DB2-BD59-A6C34878D82A}">
                    <a16:rowId xmlns:a16="http://schemas.microsoft.com/office/drawing/2014/main" xmlns="" val="2062826732"/>
                  </a:ext>
                </a:extLst>
              </a:tr>
              <a:tr h="200025">
                <a:tc>
                  <a:txBody>
                    <a:bodyPr/>
                    <a:lstStyle/>
                    <a:p>
                      <a:pPr algn="l" rtl="0" fontAlgn="b"/>
                      <a:r>
                        <a:rPr lang="en-AU" sz="1200" b="0" i="0" u="none" strike="noStrike">
                          <a:solidFill>
                            <a:srgbClr val="6F6F6F"/>
                          </a:solidFill>
                          <a:effectLst/>
                          <a:latin typeface="Arial Nova Light" panose="020B0304020202020204" pitchFamily="34" charset="0"/>
                        </a:rPr>
                        <a:t>MSCI World ex-Au (Local Currency)</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3.51</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6.58</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11.99</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8.20</a:t>
                      </a:r>
                    </a:p>
                  </a:txBody>
                  <a:tcPr marL="9525" marR="9525" marT="9525" marB="0" anchor="b">
                    <a:lnL>
                      <a:noFill/>
                    </a:lnL>
                    <a:lnR>
                      <a:noFill/>
                    </a:lnR>
                    <a:lnT>
                      <a:noFill/>
                    </a:lnT>
                    <a:lnB>
                      <a:noFill/>
                    </a:lnB>
                  </a:tcPr>
                </a:tc>
                <a:extLst>
                  <a:ext uri="{0D108BD9-81ED-4DB2-BD59-A6C34878D82A}">
                    <a16:rowId xmlns:a16="http://schemas.microsoft.com/office/drawing/2014/main" xmlns="" val="2387685364"/>
                  </a:ext>
                </a:extLst>
              </a:tr>
              <a:tr h="200025">
                <a:tc>
                  <a:txBody>
                    <a:bodyPr/>
                    <a:lstStyle/>
                    <a:p>
                      <a:pPr algn="l" rtl="0" fontAlgn="b"/>
                      <a:r>
                        <a:rPr lang="en-AU" sz="1200" b="0" i="0" u="none" strike="noStrike">
                          <a:solidFill>
                            <a:srgbClr val="6F6F6F"/>
                          </a:solidFill>
                          <a:effectLst/>
                          <a:latin typeface="Arial Nova Light" panose="020B0304020202020204" pitchFamily="34" charset="0"/>
                        </a:rPr>
                        <a:t>MSCI World (Local Currency)</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3.62</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6.71</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12.02</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8.20</a:t>
                      </a:r>
                    </a:p>
                  </a:txBody>
                  <a:tcPr marL="9525" marR="9525" marT="9525" marB="0" anchor="b">
                    <a:lnL>
                      <a:noFill/>
                    </a:lnL>
                    <a:lnR>
                      <a:noFill/>
                    </a:lnR>
                    <a:lnT>
                      <a:noFill/>
                    </a:lnT>
                    <a:lnB>
                      <a:noFill/>
                    </a:lnB>
                  </a:tcPr>
                </a:tc>
                <a:extLst>
                  <a:ext uri="{0D108BD9-81ED-4DB2-BD59-A6C34878D82A}">
                    <a16:rowId xmlns:a16="http://schemas.microsoft.com/office/drawing/2014/main" xmlns="" val="1606228687"/>
                  </a:ext>
                </a:extLst>
              </a:tr>
              <a:tr h="200025">
                <a:tc>
                  <a:txBody>
                    <a:bodyPr/>
                    <a:lstStyle/>
                    <a:p>
                      <a:pPr algn="l" rtl="0" fontAlgn="b"/>
                      <a:r>
                        <a:rPr lang="en-AU" sz="1200" b="0" i="0" u="none" strike="noStrike">
                          <a:solidFill>
                            <a:srgbClr val="6F6F6F"/>
                          </a:solidFill>
                          <a:effectLst/>
                          <a:latin typeface="Arial Nova Light" panose="020B0304020202020204" pitchFamily="34" charset="0"/>
                        </a:rPr>
                        <a:t>MSCI World S. Cap ex-Au (Loc. Curr.)</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1.97</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-2.73</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10.52</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5.72</a:t>
                      </a:r>
                    </a:p>
                  </a:txBody>
                  <a:tcPr marL="9525" marR="9525" marT="9525" marB="0" anchor="b">
                    <a:lnL>
                      <a:noFill/>
                    </a:lnL>
                    <a:lnR>
                      <a:noFill/>
                    </a:lnR>
                    <a:lnT>
                      <a:noFill/>
                    </a:lnT>
                    <a:lnB>
                      <a:noFill/>
                    </a:lnB>
                  </a:tcPr>
                </a:tc>
                <a:extLst>
                  <a:ext uri="{0D108BD9-81ED-4DB2-BD59-A6C34878D82A}">
                    <a16:rowId xmlns:a16="http://schemas.microsoft.com/office/drawing/2014/main" xmlns="" val="2885984895"/>
                  </a:ext>
                </a:extLst>
              </a:tr>
              <a:tr h="200025">
                <a:tc>
                  <a:txBody>
                    <a:bodyPr/>
                    <a:lstStyle/>
                    <a:p>
                      <a:pPr algn="l" rtl="0" fontAlgn="b"/>
                      <a:r>
                        <a:rPr lang="en-AU" sz="1200" b="0" i="0" u="none" strike="noStrike">
                          <a:solidFill>
                            <a:srgbClr val="6F6F6F"/>
                          </a:solidFill>
                          <a:effectLst/>
                          <a:latin typeface="Arial Nova Light" panose="020B0304020202020204" pitchFamily="34" charset="0"/>
                        </a:rPr>
                        <a:t>MSCI AC World (Local Currency)</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3.61</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5.75</a:t>
                      </a:r>
                    </a:p>
                  </a:txBody>
                  <a:tcPr marL="9525" marR="9525" marT="9525" marB="0" anchor="b">
                    <a:lnL>
                      <a:noFill/>
                    </a:lnL>
                    <a:lnR>
                      <a:noFill/>
                    </a:lnR>
                    <a:lnT>
                      <a:noFill/>
                    </a:lnT>
                    <a:lnB>
                      <a:noFill/>
                    </a:lnB>
                  </a:tcPr>
                </a:tc>
                <a:tc>
                  <a:txBody>
                    <a:bodyPr/>
                    <a:lstStyle/>
                    <a:p>
                      <a:pPr algn="ctr" rtl="0" fontAlgn="b"/>
                      <a:r>
                        <a:rPr lang="en-AU" sz="1200" b="0" i="0" u="none" strike="noStrike">
                          <a:solidFill>
                            <a:srgbClr val="6F6F6F"/>
                          </a:solidFill>
                          <a:effectLst/>
                          <a:latin typeface="Arial Nova Light" panose="020B0304020202020204" pitchFamily="34" charset="0"/>
                        </a:rPr>
                        <a:t>11.62</a:t>
                      </a:r>
                    </a:p>
                  </a:txBody>
                  <a:tcPr marL="9525" marR="9525" marT="9525" marB="0" anchor="b">
                    <a:lnL>
                      <a:noFill/>
                    </a:lnL>
                    <a:lnR>
                      <a:noFill/>
                    </a:lnR>
                    <a:lnT>
                      <a:noFill/>
                    </a:lnT>
                    <a:lnB>
                      <a:noFill/>
                    </a:lnB>
                  </a:tcPr>
                </a:tc>
                <a:tc>
                  <a:txBody>
                    <a:bodyPr/>
                    <a:lstStyle/>
                    <a:p>
                      <a:pPr algn="ctr" rtl="0" fontAlgn="b"/>
                      <a:r>
                        <a:rPr lang="en-AU" sz="1200" b="0" i="0" u="none" strike="noStrike" dirty="0">
                          <a:solidFill>
                            <a:srgbClr val="6F6F6F"/>
                          </a:solidFill>
                          <a:effectLst/>
                          <a:latin typeface="Arial Nova Light" panose="020B0304020202020204" pitchFamily="34" charset="0"/>
                        </a:rPr>
                        <a:t>6.16</a:t>
                      </a:r>
                    </a:p>
                  </a:txBody>
                  <a:tcPr marL="9525" marR="9525" marT="9525" marB="0" anchor="b">
                    <a:lnL>
                      <a:noFill/>
                    </a:lnL>
                    <a:lnR>
                      <a:noFill/>
                    </a:lnR>
                    <a:lnT>
                      <a:noFill/>
                    </a:lnT>
                    <a:lnB>
                      <a:noFill/>
                    </a:lnB>
                  </a:tcPr>
                </a:tc>
                <a:extLst>
                  <a:ext uri="{0D108BD9-81ED-4DB2-BD59-A6C34878D82A}">
                    <a16:rowId xmlns:a16="http://schemas.microsoft.com/office/drawing/2014/main" xmlns="" val="2146799271"/>
                  </a:ext>
                </a:extLst>
              </a:tr>
            </a:tbl>
          </a:graphicData>
        </a:graphic>
      </p:graphicFrame>
    </p:spTree>
    <p:extLst>
      <p:ext uri="{BB962C8B-B14F-4D97-AF65-F5344CB8AC3E}">
        <p14:creationId xmlns:p14="http://schemas.microsoft.com/office/powerpoint/2010/main" val="144599059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fontScale="25000" lnSpcReduction="20000"/>
          </a:bodyPr>
          <a:lstStyle/>
          <a:p>
            <a:pPr>
              <a:lnSpc>
                <a:spcPts val="3300"/>
              </a:lnSpc>
              <a:spcBef>
                <a:spcPts val="1200"/>
              </a:spcBef>
              <a:spcAft>
                <a:spcPts val="1200"/>
              </a:spcAft>
            </a:pPr>
            <a:r>
              <a:rPr lang="en-AU" sz="9600" dirty="0">
                <a:solidFill>
                  <a:srgbClr val="005C6A"/>
                </a:solidFill>
              </a:rPr>
              <a:t>International Shares Strategy Review </a:t>
            </a:r>
            <a:r>
              <a:rPr lang="en-AU" sz="9600" b="0" dirty="0">
                <a:solidFill>
                  <a:schemeClr val="bg1">
                    <a:lumMod val="65000"/>
                  </a:schemeClr>
                </a:solidFill>
              </a:rPr>
              <a:t>Recommendations</a:t>
            </a:r>
            <a:r>
              <a:rPr lang="en-AU" sz="7200" dirty="0">
                <a:latin typeface="+mn-lt"/>
              </a:rPr>
              <a:t> </a:t>
            </a:r>
          </a:p>
          <a:p>
            <a:endParaRPr lang="en-AU" dirty="0"/>
          </a:p>
        </p:txBody>
      </p:sp>
      <p:sp>
        <p:nvSpPr>
          <p:cNvPr id="2" name="Rectangle 1">
            <a:extLst>
              <a:ext uri="{FF2B5EF4-FFF2-40B4-BE49-F238E27FC236}">
                <a16:creationId xmlns:a16="http://schemas.microsoft.com/office/drawing/2014/main" xmlns="" id="{942DA864-2B1E-41FB-A055-825670A17A06}"/>
              </a:ext>
            </a:extLst>
          </p:cNvPr>
          <p:cNvSpPr/>
          <p:nvPr/>
        </p:nvSpPr>
        <p:spPr>
          <a:xfrm>
            <a:off x="839416" y="1412776"/>
            <a:ext cx="10479613" cy="1508105"/>
          </a:xfrm>
          <a:prstGeom prst="rect">
            <a:avLst/>
          </a:prstGeom>
        </p:spPr>
        <p:txBody>
          <a:bodyPr wrap="square">
            <a:spAutoFit/>
          </a:bodyPr>
          <a:lstStyle/>
          <a:p>
            <a:pPr>
              <a:lnSpc>
                <a:spcPct val="150000"/>
              </a:lnSpc>
              <a:spcBef>
                <a:spcPts val="1000"/>
              </a:spcBef>
              <a:spcAft>
                <a:spcPts val="800"/>
              </a:spcAft>
              <a:buClr>
                <a:schemeClr val="tx1"/>
              </a:buClr>
            </a:pPr>
            <a:endParaRPr lang="en-AU" sz="1600" dirty="0">
              <a:latin typeface="Arial Nova Light" panose="020B0304020202020204" pitchFamily="34" charset="0"/>
            </a:endParaRPr>
          </a:p>
          <a:p>
            <a:pPr>
              <a:lnSpc>
                <a:spcPct val="150000"/>
              </a:lnSpc>
              <a:spcBef>
                <a:spcPts val="1000"/>
              </a:spcBef>
              <a:spcAft>
                <a:spcPts val="800"/>
              </a:spcAft>
              <a:buClr>
                <a:schemeClr val="tx1"/>
              </a:buClr>
            </a:pPr>
            <a:endParaRPr lang="en-AU" sz="1600" dirty="0">
              <a:latin typeface="Arial Nova Light" panose="020B0304020202020204" pitchFamily="34" charset="0"/>
            </a:endParaRPr>
          </a:p>
          <a:p>
            <a:pPr marL="285750" indent="-285750">
              <a:spcBef>
                <a:spcPts val="1000"/>
              </a:spcBef>
              <a:spcAft>
                <a:spcPts val="800"/>
              </a:spcAft>
              <a:buClr>
                <a:schemeClr val="tx1"/>
              </a:buClr>
              <a:buFont typeface="Arial" panose="020B0604020202020204" pitchFamily="34" charset="0"/>
              <a:buChar char="•"/>
            </a:pPr>
            <a:endParaRPr lang="en-AU" sz="1400" dirty="0">
              <a:latin typeface="Arial Nova Light" panose="020B0304020202020204" pitchFamily="34" charset="0"/>
            </a:endParaRPr>
          </a:p>
        </p:txBody>
      </p:sp>
      <p:graphicFrame>
        <p:nvGraphicFramePr>
          <p:cNvPr id="4" name="Table 3">
            <a:extLst>
              <a:ext uri="{FF2B5EF4-FFF2-40B4-BE49-F238E27FC236}">
                <a16:creationId xmlns:a16="http://schemas.microsoft.com/office/drawing/2014/main" xmlns="" id="{9ACDB72F-9C7F-445F-9C01-E45BE2208F4D}"/>
              </a:ext>
            </a:extLst>
          </p:cNvPr>
          <p:cNvGraphicFramePr>
            <a:graphicFrameLocks noGrp="1"/>
          </p:cNvGraphicFramePr>
          <p:nvPr>
            <p:extLst>
              <p:ext uri="{D42A27DB-BD31-4B8C-83A1-F6EECF244321}">
                <p14:modId xmlns:p14="http://schemas.microsoft.com/office/powerpoint/2010/main" val="824280547"/>
              </p:ext>
            </p:extLst>
          </p:nvPr>
        </p:nvGraphicFramePr>
        <p:xfrm>
          <a:off x="972821" y="1733307"/>
          <a:ext cx="10346208" cy="2014089"/>
        </p:xfrm>
        <a:graphic>
          <a:graphicData uri="http://schemas.openxmlformats.org/drawingml/2006/table">
            <a:tbl>
              <a:tblPr/>
              <a:tblGrid>
                <a:gridCol w="5184576">
                  <a:extLst>
                    <a:ext uri="{9D8B030D-6E8A-4147-A177-3AD203B41FA5}">
                      <a16:colId xmlns:a16="http://schemas.microsoft.com/office/drawing/2014/main" xmlns="" val="1062626378"/>
                    </a:ext>
                  </a:extLst>
                </a:gridCol>
                <a:gridCol w="5161632">
                  <a:extLst>
                    <a:ext uri="{9D8B030D-6E8A-4147-A177-3AD203B41FA5}">
                      <a16:colId xmlns:a16="http://schemas.microsoft.com/office/drawing/2014/main" xmlns="" val="1788435050"/>
                    </a:ext>
                  </a:extLst>
                </a:gridCol>
              </a:tblGrid>
              <a:tr h="341148">
                <a:tc>
                  <a:txBody>
                    <a:bodyPr/>
                    <a:lstStyle/>
                    <a:p>
                      <a:pPr algn="l" fontAlgn="ctr"/>
                      <a:r>
                        <a:rPr lang="en-AU" sz="1200" b="1" i="0" u="none" strike="noStrike" dirty="0">
                          <a:solidFill>
                            <a:srgbClr val="FFFFFF"/>
                          </a:solidFill>
                          <a:effectLst/>
                          <a:latin typeface="Arial Nova Light" panose="020B0304020202020204" pitchFamily="34" charset="0"/>
                        </a:rPr>
                        <a:t>Increase Weight </a:t>
                      </a:r>
                    </a:p>
                  </a:txBody>
                  <a:tcPr marL="857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92D050"/>
                    </a:solidFill>
                  </a:tcPr>
                </a:tc>
                <a:tc>
                  <a:txBody>
                    <a:bodyPr/>
                    <a:lstStyle/>
                    <a:p>
                      <a:pPr algn="l" fontAlgn="ctr"/>
                      <a:r>
                        <a:rPr lang="en-AU" sz="1200" b="1" i="0" u="none" strike="noStrike" dirty="0">
                          <a:solidFill>
                            <a:srgbClr val="FFFFFF"/>
                          </a:solidFill>
                          <a:effectLst/>
                          <a:latin typeface="Arial Nova Light" panose="020B0304020202020204" pitchFamily="34" charset="0"/>
                        </a:rPr>
                        <a:t>Out</a:t>
                      </a:r>
                    </a:p>
                  </a:txBody>
                  <a:tcPr marL="857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FF5050"/>
                    </a:solidFill>
                  </a:tcPr>
                </a:tc>
                <a:extLst>
                  <a:ext uri="{0D108BD9-81ED-4DB2-BD59-A6C34878D82A}">
                    <a16:rowId xmlns:a16="http://schemas.microsoft.com/office/drawing/2014/main" xmlns="" val="3430040072"/>
                  </a:ext>
                </a:extLst>
              </a:tr>
              <a:tr h="557647">
                <a:tc>
                  <a:txBody>
                    <a:bodyPr/>
                    <a:lstStyle/>
                    <a:p>
                      <a:pPr marL="0" marR="0" lvl="0" indent="0" algn="l" defTabSz="914377" rtl="0" eaLnBrk="1" fontAlgn="ctr" latinLnBrk="0" hangingPunct="1">
                        <a:lnSpc>
                          <a:spcPct val="100000"/>
                        </a:lnSpc>
                        <a:spcBef>
                          <a:spcPts val="0"/>
                        </a:spcBef>
                        <a:spcAft>
                          <a:spcPts val="0"/>
                        </a:spcAft>
                        <a:buClrTx/>
                        <a:buSzTx/>
                        <a:buFontTx/>
                        <a:buNone/>
                        <a:tabLst/>
                        <a:defRPr/>
                      </a:pPr>
                      <a:r>
                        <a:rPr lang="en-AU" sz="1200" b="0" i="0" u="none" strike="noStrike" dirty="0">
                          <a:solidFill>
                            <a:srgbClr val="000000"/>
                          </a:solidFill>
                          <a:effectLst/>
                          <a:latin typeface="Arial Nova Light" panose="020B0304020202020204" pitchFamily="34" charset="0"/>
                        </a:rPr>
                        <a:t>Antipodes Global Fund (SSB0122AU)</a:t>
                      </a:r>
                    </a:p>
                  </a:txBody>
                  <a:tcPr marL="857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r>
                        <a:rPr lang="en-AU" sz="1200" b="0" i="0" u="none" strike="noStrike" dirty="0">
                          <a:solidFill>
                            <a:srgbClr val="000000"/>
                          </a:solidFill>
                          <a:effectLst/>
                          <a:latin typeface="Arial Nova Light" panose="020B0304020202020204" pitchFamily="34" charset="0"/>
                        </a:rPr>
                        <a:t>C </a:t>
                      </a:r>
                      <a:r>
                        <a:rPr lang="en-AU" sz="1200" b="0" i="0" u="none" strike="noStrike" dirty="0" err="1">
                          <a:solidFill>
                            <a:srgbClr val="000000"/>
                          </a:solidFill>
                          <a:effectLst/>
                          <a:latin typeface="Arial Nova Light" panose="020B0304020202020204" pitchFamily="34" charset="0"/>
                        </a:rPr>
                        <a:t>WorldWide</a:t>
                      </a:r>
                      <a:r>
                        <a:rPr lang="en-AU" sz="1200" b="0" i="0" u="none" strike="noStrike" dirty="0">
                          <a:solidFill>
                            <a:srgbClr val="000000"/>
                          </a:solidFill>
                          <a:effectLst/>
                          <a:latin typeface="Arial Nova Light" panose="020B0304020202020204" pitchFamily="34" charset="0"/>
                        </a:rPr>
                        <a:t> Global Equity Trust (ARO0006AU)</a:t>
                      </a:r>
                    </a:p>
                  </a:txBody>
                  <a:tcPr marL="857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xmlns="" val="3013915525"/>
                  </a:ext>
                </a:extLst>
              </a:tr>
              <a:tr h="557647">
                <a:tc>
                  <a:txBody>
                    <a:bodyPr/>
                    <a:lstStyle/>
                    <a:p>
                      <a:pPr marL="0" marR="0" lvl="0" indent="0" algn="l" defTabSz="914377" rtl="0" eaLnBrk="1" fontAlgn="ctr" latinLnBrk="0" hangingPunct="1">
                        <a:lnSpc>
                          <a:spcPct val="100000"/>
                        </a:lnSpc>
                        <a:spcBef>
                          <a:spcPts val="0"/>
                        </a:spcBef>
                        <a:spcAft>
                          <a:spcPts val="0"/>
                        </a:spcAft>
                        <a:buClrTx/>
                        <a:buSzTx/>
                        <a:buFontTx/>
                        <a:buNone/>
                        <a:tabLst/>
                        <a:defRPr/>
                      </a:pPr>
                      <a:r>
                        <a:rPr lang="en-AU" sz="1200" b="0" i="0" u="none" strike="noStrike" dirty="0">
                          <a:solidFill>
                            <a:srgbClr val="000000"/>
                          </a:solidFill>
                          <a:effectLst/>
                          <a:latin typeface="Arial Nova Light" panose="020B0304020202020204" pitchFamily="34" charset="0"/>
                        </a:rPr>
                        <a:t>Magellan Global Fund (MGE0001AU)</a:t>
                      </a:r>
                    </a:p>
                  </a:txBody>
                  <a:tcPr marL="857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endParaRPr lang="en-AU" sz="1200" b="0" i="0" u="none" strike="noStrike" dirty="0">
                        <a:solidFill>
                          <a:srgbClr val="000000"/>
                        </a:solidFill>
                        <a:effectLst/>
                        <a:latin typeface="Arial Nova Light" panose="020B0304020202020204" pitchFamily="34" charset="0"/>
                      </a:endParaRPr>
                    </a:p>
                  </a:txBody>
                  <a:tcPr marL="857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xmlns="" val="4208229614"/>
                  </a:ext>
                </a:extLst>
              </a:tr>
              <a:tr h="557647">
                <a:tc>
                  <a:txBody>
                    <a:bodyPr/>
                    <a:lstStyle/>
                    <a:p>
                      <a:pPr marL="0" marR="0" lvl="0" indent="0" algn="l" defTabSz="914377" rtl="0" eaLnBrk="1" fontAlgn="ctr" latinLnBrk="0" hangingPunct="1">
                        <a:lnSpc>
                          <a:spcPct val="100000"/>
                        </a:lnSpc>
                        <a:spcBef>
                          <a:spcPts val="0"/>
                        </a:spcBef>
                        <a:spcAft>
                          <a:spcPts val="0"/>
                        </a:spcAft>
                        <a:buClrTx/>
                        <a:buSzTx/>
                        <a:buFontTx/>
                        <a:buNone/>
                        <a:tabLst/>
                        <a:defRPr/>
                      </a:pPr>
                      <a:r>
                        <a:rPr lang="en-AU" sz="1200" b="0" i="0" u="none" strike="noStrike" dirty="0">
                          <a:solidFill>
                            <a:srgbClr val="000000"/>
                          </a:solidFill>
                          <a:effectLst/>
                          <a:latin typeface="Arial Nova Light" panose="020B0304020202020204" pitchFamily="34" charset="0"/>
                        </a:rPr>
                        <a:t>MFS Fully Hedged Global Equity Trust (ETL0041AU)</a:t>
                      </a:r>
                    </a:p>
                  </a:txBody>
                  <a:tcPr marL="857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l" fontAlgn="ctr"/>
                      <a:endParaRPr lang="en-AU" sz="1200" b="0" i="0" u="none" strike="noStrike" dirty="0">
                        <a:solidFill>
                          <a:srgbClr val="000000"/>
                        </a:solidFill>
                        <a:effectLst/>
                        <a:latin typeface="Arial Nova Light" panose="020B0304020202020204" pitchFamily="34" charset="0"/>
                      </a:endParaRPr>
                    </a:p>
                  </a:txBody>
                  <a:tcPr marL="857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xmlns="" val="1761174066"/>
                  </a:ext>
                </a:extLst>
              </a:tr>
            </a:tbl>
          </a:graphicData>
        </a:graphic>
      </p:graphicFrame>
      <p:sp>
        <p:nvSpPr>
          <p:cNvPr id="8" name="Rectangle 7">
            <a:extLst>
              <a:ext uri="{FF2B5EF4-FFF2-40B4-BE49-F238E27FC236}">
                <a16:creationId xmlns:a16="http://schemas.microsoft.com/office/drawing/2014/main" xmlns="" id="{22953AF7-41D2-4DC3-A315-C59A2C77F93B}"/>
              </a:ext>
            </a:extLst>
          </p:cNvPr>
          <p:cNvSpPr/>
          <p:nvPr/>
        </p:nvSpPr>
        <p:spPr>
          <a:xfrm>
            <a:off x="902873" y="1254804"/>
            <a:ext cx="2658998" cy="369332"/>
          </a:xfrm>
          <a:prstGeom prst="rect">
            <a:avLst/>
          </a:prstGeom>
        </p:spPr>
        <p:txBody>
          <a:bodyPr wrap="none">
            <a:spAutoFit/>
          </a:bodyPr>
          <a:lstStyle/>
          <a:p>
            <a:r>
              <a:rPr lang="en-AU" sz="1800" b="1" dirty="0"/>
              <a:t>Growth and High Growth</a:t>
            </a:r>
          </a:p>
        </p:txBody>
      </p:sp>
    </p:spTree>
    <p:extLst>
      <p:ext uri="{BB962C8B-B14F-4D97-AF65-F5344CB8AC3E}">
        <p14:creationId xmlns:p14="http://schemas.microsoft.com/office/powerpoint/2010/main" val="195691909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xmlns="" id="{BDC430F9-2BB8-4315-AEAC-CBED0B8C33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67208" y="220153"/>
            <a:ext cx="1285299" cy="612120"/>
          </a:xfrm>
          <a:prstGeom prst="rect">
            <a:avLst/>
          </a:prstGeom>
        </p:spPr>
      </p:pic>
      <p:sp>
        <p:nvSpPr>
          <p:cNvPr id="15" name="Rectangle 14">
            <a:extLst>
              <a:ext uri="{FF2B5EF4-FFF2-40B4-BE49-F238E27FC236}">
                <a16:creationId xmlns:a16="http://schemas.microsoft.com/office/drawing/2014/main" xmlns="" id="{5C237BF5-B0EC-4E6A-9C51-B58821A0F28D}"/>
              </a:ext>
            </a:extLst>
          </p:cNvPr>
          <p:cNvSpPr/>
          <p:nvPr/>
        </p:nvSpPr>
        <p:spPr>
          <a:xfrm>
            <a:off x="2" y="2359500"/>
            <a:ext cx="12191999" cy="2139000"/>
          </a:xfrm>
          <a:prstGeom prst="rect">
            <a:avLst/>
          </a:prstGeom>
          <a:solidFill>
            <a:srgbClr val="E29C00"/>
          </a:solidFill>
          <a:ln w="762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
        <p:nvSpPr>
          <p:cNvPr id="16" name="TextBox 15">
            <a:extLst>
              <a:ext uri="{FF2B5EF4-FFF2-40B4-BE49-F238E27FC236}">
                <a16:creationId xmlns:a16="http://schemas.microsoft.com/office/drawing/2014/main" xmlns="" id="{FE852A9F-5E27-41E2-88A7-60D2114F131F}"/>
              </a:ext>
            </a:extLst>
          </p:cNvPr>
          <p:cNvSpPr txBox="1"/>
          <p:nvPr/>
        </p:nvSpPr>
        <p:spPr>
          <a:xfrm>
            <a:off x="2432705" y="2846829"/>
            <a:ext cx="8050852" cy="1077218"/>
          </a:xfrm>
          <a:prstGeom prst="rect">
            <a:avLst/>
          </a:prstGeom>
          <a:noFill/>
        </p:spPr>
        <p:txBody>
          <a:bodyPr wrap="square" rtlCol="0">
            <a:spAutoFit/>
          </a:bodyPr>
          <a:lstStyle/>
          <a:p>
            <a:pPr>
              <a:defRPr/>
            </a:pPr>
            <a:r>
              <a:rPr lang="en-AU" sz="3500" b="1">
                <a:solidFill>
                  <a:schemeClr val="bg1"/>
                </a:solidFill>
                <a:latin typeface="Segoe UI" panose="020B0502040204020203" pitchFamily="34" charset="0"/>
                <a:cs typeface="Segoe UI" panose="020B0502040204020203" pitchFamily="34" charset="0"/>
              </a:rPr>
              <a:t>Factor Investing &amp; Research</a:t>
            </a:r>
          </a:p>
          <a:p>
            <a:pPr defTabSz="1219170">
              <a:defRPr/>
            </a:pPr>
            <a:endParaRPr lang="en-US" sz="2667">
              <a:solidFill>
                <a:srgbClr val="FFFFFF"/>
              </a:solidFill>
              <a:latin typeface="Montserrat SemiBold" panose="00000700000000000000" pitchFamily="50" charset="0"/>
              <a:ea typeface="Roboto" panose="02000000000000000000" pitchFamily="2" charset="0"/>
            </a:endParaRPr>
          </a:p>
        </p:txBody>
      </p:sp>
      <p:sp>
        <p:nvSpPr>
          <p:cNvPr id="17" name="Rectangle 16">
            <a:extLst>
              <a:ext uri="{FF2B5EF4-FFF2-40B4-BE49-F238E27FC236}">
                <a16:creationId xmlns:a16="http://schemas.microsoft.com/office/drawing/2014/main" xmlns="" id="{CB3C399E-96AE-489C-994A-02DD6F622B3A}"/>
              </a:ext>
            </a:extLst>
          </p:cNvPr>
          <p:cNvSpPr/>
          <p:nvPr/>
        </p:nvSpPr>
        <p:spPr>
          <a:xfrm>
            <a:off x="1413308" y="2359500"/>
            <a:ext cx="603565"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
        <p:nvSpPr>
          <p:cNvPr id="19" name="Rectangle 18">
            <a:extLst>
              <a:ext uri="{FF2B5EF4-FFF2-40B4-BE49-F238E27FC236}">
                <a16:creationId xmlns:a16="http://schemas.microsoft.com/office/drawing/2014/main" xmlns="" id="{38BA68A2-04EA-4DB9-BBAF-30C27EA29486}"/>
              </a:ext>
            </a:extLst>
          </p:cNvPr>
          <p:cNvSpPr/>
          <p:nvPr/>
        </p:nvSpPr>
        <p:spPr>
          <a:xfrm>
            <a:off x="633117" y="2359500"/>
            <a:ext cx="364359"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
        <p:nvSpPr>
          <p:cNvPr id="20" name="Rectangle 19">
            <a:extLst>
              <a:ext uri="{FF2B5EF4-FFF2-40B4-BE49-F238E27FC236}">
                <a16:creationId xmlns:a16="http://schemas.microsoft.com/office/drawing/2014/main" xmlns="" id="{86C7DE97-1232-480C-95C4-906B55B595A5}"/>
              </a:ext>
            </a:extLst>
          </p:cNvPr>
          <p:cNvSpPr/>
          <p:nvPr/>
        </p:nvSpPr>
        <p:spPr>
          <a:xfrm>
            <a:off x="0" y="2359500"/>
            <a:ext cx="217283"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Tree>
    <p:extLst>
      <p:ext uri="{BB962C8B-B14F-4D97-AF65-F5344CB8AC3E}">
        <p14:creationId xmlns:p14="http://schemas.microsoft.com/office/powerpoint/2010/main" val="94653766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fontScale="25000" lnSpcReduction="20000"/>
          </a:bodyPr>
          <a:lstStyle/>
          <a:p>
            <a:pPr>
              <a:lnSpc>
                <a:spcPts val="3300"/>
              </a:lnSpc>
              <a:spcBef>
                <a:spcPts val="1200"/>
              </a:spcBef>
              <a:spcAft>
                <a:spcPts val="1200"/>
              </a:spcAft>
            </a:pPr>
            <a:r>
              <a:rPr lang="en-AU" sz="9600" dirty="0">
                <a:solidFill>
                  <a:srgbClr val="005C6A"/>
                </a:solidFill>
                <a:latin typeface="Segoe UI" panose="020B0502040204020203" pitchFamily="34" charset="0"/>
                <a:cs typeface="Segoe UI" panose="020B0502040204020203" pitchFamily="34" charset="0"/>
              </a:rPr>
              <a:t>Factor Analysis  </a:t>
            </a:r>
            <a:r>
              <a:rPr lang="en-AU" sz="9600" b="0">
                <a:solidFill>
                  <a:schemeClr val="bg1">
                    <a:lumMod val="65000"/>
                  </a:schemeClr>
                </a:solidFill>
                <a:latin typeface="Segoe UI" panose="020B0502040204020203" pitchFamily="34" charset="0"/>
                <a:cs typeface="Segoe UI" panose="020B0502040204020203" pitchFamily="34" charset="0"/>
              </a:rPr>
              <a:t>Balanced (Elite) - </a:t>
            </a:r>
            <a:r>
              <a:rPr lang="en-AU" sz="9600" b="0" dirty="0">
                <a:solidFill>
                  <a:schemeClr val="bg1">
                    <a:lumMod val="65000"/>
                  </a:schemeClr>
                </a:solidFill>
                <a:latin typeface="Segoe UI" panose="020B0502040204020203" pitchFamily="34" charset="0"/>
                <a:cs typeface="Segoe UI" panose="020B0502040204020203" pitchFamily="34" charset="0"/>
              </a:rPr>
              <a:t>Australian Shares</a:t>
            </a:r>
            <a:r>
              <a:rPr lang="en-AU" sz="9600" b="0">
                <a:solidFill>
                  <a:schemeClr val="bg1">
                    <a:lumMod val="65000"/>
                  </a:schemeClr>
                </a:solidFill>
                <a:latin typeface="Segoe UI" panose="020B0502040204020203" pitchFamily="34" charset="0"/>
                <a:cs typeface="Segoe UI" panose="020B0502040204020203" pitchFamily="34" charset="0"/>
              </a:rPr>
              <a:t>  </a:t>
            </a:r>
            <a:endParaRPr lang="en-AU" sz="9600" b="0" dirty="0">
              <a:solidFill>
                <a:schemeClr val="bg1">
                  <a:lumMod val="65000"/>
                </a:schemeClr>
              </a:solidFill>
              <a:latin typeface="Segoe UI" panose="020B0502040204020203" pitchFamily="34" charset="0"/>
              <a:cs typeface="Segoe UI" panose="020B0502040204020203" pitchFamily="34" charset="0"/>
            </a:endParaRPr>
          </a:p>
          <a:p>
            <a:pPr>
              <a:lnSpc>
                <a:spcPts val="3300"/>
              </a:lnSpc>
              <a:spcBef>
                <a:spcPts val="1200"/>
              </a:spcBef>
              <a:spcAft>
                <a:spcPts val="1200"/>
              </a:spcAft>
            </a:pPr>
            <a:endParaRPr lang="en-AU" sz="9600" b="0" dirty="0">
              <a:solidFill>
                <a:schemeClr val="bg1">
                  <a:lumMod val="65000"/>
                </a:schemeClr>
              </a:solidFill>
              <a:latin typeface="Montserrat" panose="00000500000000000000" pitchFamily="2" charset="0"/>
            </a:endParaRPr>
          </a:p>
          <a:p>
            <a:endParaRPr lang="en-AU" dirty="0"/>
          </a:p>
        </p:txBody>
      </p:sp>
      <p:pic>
        <p:nvPicPr>
          <p:cNvPr id="4" name="Picture 3">
            <a:extLst>
              <a:ext uri="{FF2B5EF4-FFF2-40B4-BE49-F238E27FC236}">
                <a16:creationId xmlns:a16="http://schemas.microsoft.com/office/drawing/2014/main" xmlns="" id="{0148486F-D5FD-4F7B-9A8A-A66B33D0FD13}"/>
              </a:ext>
            </a:extLst>
          </p:cNvPr>
          <p:cNvPicPr>
            <a:picLocks noChangeAspect="1"/>
          </p:cNvPicPr>
          <p:nvPr/>
        </p:nvPicPr>
        <p:blipFill>
          <a:blip r:embed="rId3"/>
          <a:stretch>
            <a:fillRect/>
          </a:stretch>
        </p:blipFill>
        <p:spPr>
          <a:xfrm>
            <a:off x="829805" y="1168827"/>
            <a:ext cx="10773489" cy="4627539"/>
          </a:xfrm>
          <a:prstGeom prst="rect">
            <a:avLst/>
          </a:prstGeom>
        </p:spPr>
      </p:pic>
    </p:spTree>
    <p:extLst>
      <p:ext uri="{BB962C8B-B14F-4D97-AF65-F5344CB8AC3E}">
        <p14:creationId xmlns:p14="http://schemas.microsoft.com/office/powerpoint/2010/main" val="17205570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fontScale="25000" lnSpcReduction="20000"/>
          </a:bodyPr>
          <a:lstStyle/>
          <a:p>
            <a:pPr>
              <a:lnSpc>
                <a:spcPts val="3300"/>
              </a:lnSpc>
              <a:spcBef>
                <a:spcPts val="1200"/>
              </a:spcBef>
              <a:spcAft>
                <a:spcPts val="1200"/>
              </a:spcAft>
            </a:pPr>
            <a:r>
              <a:rPr lang="en-AU" sz="9600" dirty="0">
                <a:solidFill>
                  <a:srgbClr val="005C6A"/>
                </a:solidFill>
                <a:latin typeface="Segoe UI" panose="020B0502040204020203" pitchFamily="34" charset="0"/>
                <a:cs typeface="Segoe UI" panose="020B0502040204020203" pitchFamily="34" charset="0"/>
              </a:rPr>
              <a:t>Factor Analysis  </a:t>
            </a:r>
            <a:r>
              <a:rPr lang="en-AU" sz="9600" b="0">
                <a:solidFill>
                  <a:schemeClr val="bg1">
                    <a:lumMod val="65000"/>
                  </a:schemeClr>
                </a:solidFill>
                <a:latin typeface="Segoe UI" panose="020B0502040204020203" pitchFamily="34" charset="0"/>
                <a:cs typeface="Segoe UI" panose="020B0502040204020203" pitchFamily="34" charset="0"/>
              </a:rPr>
              <a:t>Balanced (Elite) - </a:t>
            </a:r>
            <a:r>
              <a:rPr lang="en-AU" sz="9600" b="0" dirty="0">
                <a:solidFill>
                  <a:schemeClr val="bg1">
                    <a:lumMod val="65000"/>
                  </a:schemeClr>
                </a:solidFill>
                <a:latin typeface="Segoe UI" panose="020B0502040204020203" pitchFamily="34" charset="0"/>
                <a:cs typeface="Segoe UI" panose="020B0502040204020203" pitchFamily="34" charset="0"/>
              </a:rPr>
              <a:t>International Shares </a:t>
            </a:r>
          </a:p>
          <a:p>
            <a:pPr>
              <a:lnSpc>
                <a:spcPts val="3300"/>
              </a:lnSpc>
              <a:spcBef>
                <a:spcPts val="1200"/>
              </a:spcBef>
              <a:spcAft>
                <a:spcPts val="1200"/>
              </a:spcAft>
            </a:pPr>
            <a:endParaRPr lang="en-AU" sz="9600" b="0" dirty="0">
              <a:solidFill>
                <a:schemeClr val="bg1">
                  <a:lumMod val="65000"/>
                </a:schemeClr>
              </a:solidFill>
              <a:latin typeface="Montserrat" panose="00000500000000000000" pitchFamily="2" charset="0"/>
            </a:endParaRPr>
          </a:p>
          <a:p>
            <a:endParaRPr lang="en-AU" dirty="0"/>
          </a:p>
        </p:txBody>
      </p:sp>
      <p:pic>
        <p:nvPicPr>
          <p:cNvPr id="4" name="Picture 3">
            <a:extLst>
              <a:ext uri="{FF2B5EF4-FFF2-40B4-BE49-F238E27FC236}">
                <a16:creationId xmlns:a16="http://schemas.microsoft.com/office/drawing/2014/main" xmlns="" id="{08C708D9-57D0-4944-A7C2-3BC9B09E8BC9}"/>
              </a:ext>
            </a:extLst>
          </p:cNvPr>
          <p:cNvPicPr>
            <a:picLocks noChangeAspect="1"/>
          </p:cNvPicPr>
          <p:nvPr/>
        </p:nvPicPr>
        <p:blipFill>
          <a:blip r:embed="rId3"/>
          <a:stretch>
            <a:fillRect/>
          </a:stretch>
        </p:blipFill>
        <p:spPr>
          <a:xfrm>
            <a:off x="814303" y="1224768"/>
            <a:ext cx="10778625" cy="4494108"/>
          </a:xfrm>
          <a:prstGeom prst="rect">
            <a:avLst/>
          </a:prstGeom>
        </p:spPr>
      </p:pic>
    </p:spTree>
    <p:extLst>
      <p:ext uri="{BB962C8B-B14F-4D97-AF65-F5344CB8AC3E}">
        <p14:creationId xmlns:p14="http://schemas.microsoft.com/office/powerpoint/2010/main" val="114315689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fontScale="25000" lnSpcReduction="20000"/>
          </a:bodyPr>
          <a:lstStyle/>
          <a:p>
            <a:pPr>
              <a:lnSpc>
                <a:spcPts val="3300"/>
              </a:lnSpc>
              <a:spcBef>
                <a:spcPts val="1200"/>
              </a:spcBef>
              <a:spcAft>
                <a:spcPts val="1200"/>
              </a:spcAft>
            </a:pPr>
            <a:r>
              <a:rPr lang="en-AU" sz="9600">
                <a:solidFill>
                  <a:srgbClr val="005C6A"/>
                </a:solidFill>
                <a:latin typeface="Segoe UI" panose="020B0502040204020203" pitchFamily="34" charset="0"/>
                <a:cs typeface="Segoe UI" panose="020B0502040204020203" pitchFamily="34" charset="0"/>
              </a:rPr>
              <a:t>Factor Analysis  </a:t>
            </a:r>
            <a:r>
              <a:rPr lang="en-AU" sz="9600" b="0">
                <a:solidFill>
                  <a:schemeClr val="bg1">
                    <a:lumMod val="65000"/>
                  </a:schemeClr>
                </a:solidFill>
                <a:latin typeface="Segoe UI" panose="020B0502040204020203" pitchFamily="34" charset="0"/>
                <a:cs typeface="Segoe UI" panose="020B0502040204020203" pitchFamily="34" charset="0"/>
              </a:rPr>
              <a:t>Enhanced Income - Australian Shares </a:t>
            </a:r>
          </a:p>
          <a:p>
            <a:pPr>
              <a:lnSpc>
                <a:spcPts val="3300"/>
              </a:lnSpc>
              <a:spcBef>
                <a:spcPts val="1200"/>
              </a:spcBef>
              <a:spcAft>
                <a:spcPts val="1200"/>
              </a:spcAft>
            </a:pPr>
            <a:endParaRPr lang="en-AU" sz="9600" b="0">
              <a:solidFill>
                <a:schemeClr val="bg1">
                  <a:lumMod val="65000"/>
                </a:schemeClr>
              </a:solidFill>
              <a:latin typeface="Montserrat" panose="00000500000000000000" pitchFamily="2" charset="0"/>
            </a:endParaRPr>
          </a:p>
          <a:p>
            <a:endParaRPr lang="en-AU"/>
          </a:p>
        </p:txBody>
      </p:sp>
      <p:pic>
        <p:nvPicPr>
          <p:cNvPr id="5" name="Picture 4">
            <a:extLst>
              <a:ext uri="{FF2B5EF4-FFF2-40B4-BE49-F238E27FC236}">
                <a16:creationId xmlns:a16="http://schemas.microsoft.com/office/drawing/2014/main" xmlns="" id="{1C3B26B7-AB4A-4CFE-9F08-ADF8521C3A08}"/>
              </a:ext>
            </a:extLst>
          </p:cNvPr>
          <p:cNvPicPr>
            <a:picLocks noChangeAspect="1"/>
          </p:cNvPicPr>
          <p:nvPr/>
        </p:nvPicPr>
        <p:blipFill>
          <a:blip r:embed="rId3"/>
          <a:stretch>
            <a:fillRect/>
          </a:stretch>
        </p:blipFill>
        <p:spPr>
          <a:xfrm>
            <a:off x="814300" y="1181904"/>
            <a:ext cx="10786181" cy="4578698"/>
          </a:xfrm>
          <a:prstGeom prst="rect">
            <a:avLst/>
          </a:prstGeom>
        </p:spPr>
      </p:pic>
    </p:spTree>
    <p:extLst>
      <p:ext uri="{BB962C8B-B14F-4D97-AF65-F5344CB8AC3E}">
        <p14:creationId xmlns:p14="http://schemas.microsoft.com/office/powerpoint/2010/main" val="329365896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fontScale="25000" lnSpcReduction="20000"/>
          </a:bodyPr>
          <a:lstStyle/>
          <a:p>
            <a:pPr>
              <a:lnSpc>
                <a:spcPts val="3300"/>
              </a:lnSpc>
              <a:spcBef>
                <a:spcPts val="1200"/>
              </a:spcBef>
              <a:spcAft>
                <a:spcPts val="1200"/>
              </a:spcAft>
            </a:pPr>
            <a:r>
              <a:rPr lang="en-AU" sz="9600">
                <a:solidFill>
                  <a:srgbClr val="005C6A"/>
                </a:solidFill>
                <a:latin typeface="Segoe UI" panose="020B0502040204020203" pitchFamily="34" charset="0"/>
                <a:cs typeface="Segoe UI" panose="020B0502040204020203" pitchFamily="34" charset="0"/>
              </a:rPr>
              <a:t>Factor Analysis  </a:t>
            </a:r>
            <a:r>
              <a:rPr lang="en-AU" sz="9600" b="0">
                <a:solidFill>
                  <a:schemeClr val="bg1">
                    <a:lumMod val="65000"/>
                  </a:schemeClr>
                </a:solidFill>
                <a:latin typeface="Segoe UI" panose="020B0502040204020203" pitchFamily="34" charset="0"/>
                <a:cs typeface="Segoe UI" panose="020B0502040204020203" pitchFamily="34" charset="0"/>
              </a:rPr>
              <a:t>Enhanced Income - International Shares </a:t>
            </a:r>
          </a:p>
          <a:p>
            <a:pPr>
              <a:lnSpc>
                <a:spcPts val="3300"/>
              </a:lnSpc>
              <a:spcBef>
                <a:spcPts val="1200"/>
              </a:spcBef>
              <a:spcAft>
                <a:spcPts val="1200"/>
              </a:spcAft>
            </a:pPr>
            <a:endParaRPr lang="en-AU" sz="9600" b="0">
              <a:solidFill>
                <a:schemeClr val="bg1">
                  <a:lumMod val="65000"/>
                </a:schemeClr>
              </a:solidFill>
              <a:latin typeface="Montserrat" panose="00000500000000000000" pitchFamily="2" charset="0"/>
            </a:endParaRPr>
          </a:p>
          <a:p>
            <a:endParaRPr lang="en-AU"/>
          </a:p>
        </p:txBody>
      </p:sp>
      <p:pic>
        <p:nvPicPr>
          <p:cNvPr id="2" name="Picture 1">
            <a:extLst>
              <a:ext uri="{FF2B5EF4-FFF2-40B4-BE49-F238E27FC236}">
                <a16:creationId xmlns:a16="http://schemas.microsoft.com/office/drawing/2014/main" xmlns="" id="{BC3D3536-AD93-4BD9-B93F-63F82F3E8CC4}"/>
              </a:ext>
            </a:extLst>
          </p:cNvPr>
          <p:cNvPicPr>
            <a:picLocks noChangeAspect="1"/>
          </p:cNvPicPr>
          <p:nvPr/>
        </p:nvPicPr>
        <p:blipFill>
          <a:blip r:embed="rId3"/>
          <a:stretch>
            <a:fillRect/>
          </a:stretch>
        </p:blipFill>
        <p:spPr>
          <a:xfrm>
            <a:off x="850630" y="1189653"/>
            <a:ext cx="10726604" cy="4576443"/>
          </a:xfrm>
          <a:prstGeom prst="rect">
            <a:avLst/>
          </a:prstGeom>
        </p:spPr>
      </p:pic>
    </p:spTree>
    <p:extLst>
      <p:ext uri="{BB962C8B-B14F-4D97-AF65-F5344CB8AC3E}">
        <p14:creationId xmlns:p14="http://schemas.microsoft.com/office/powerpoint/2010/main" val="254123638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xmlns="" id="{BDC430F9-2BB8-4315-AEAC-CBED0B8C33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67208" y="220153"/>
            <a:ext cx="1285299" cy="612120"/>
          </a:xfrm>
          <a:prstGeom prst="rect">
            <a:avLst/>
          </a:prstGeom>
        </p:spPr>
      </p:pic>
      <p:sp>
        <p:nvSpPr>
          <p:cNvPr id="15" name="Rectangle 14">
            <a:extLst>
              <a:ext uri="{FF2B5EF4-FFF2-40B4-BE49-F238E27FC236}">
                <a16:creationId xmlns:a16="http://schemas.microsoft.com/office/drawing/2014/main" xmlns="" id="{5C237BF5-B0EC-4E6A-9C51-B58821A0F28D}"/>
              </a:ext>
            </a:extLst>
          </p:cNvPr>
          <p:cNvSpPr/>
          <p:nvPr/>
        </p:nvSpPr>
        <p:spPr>
          <a:xfrm>
            <a:off x="2" y="2359500"/>
            <a:ext cx="12191999" cy="2139000"/>
          </a:xfrm>
          <a:prstGeom prst="rect">
            <a:avLst/>
          </a:prstGeom>
          <a:solidFill>
            <a:srgbClr val="E29C00"/>
          </a:solidFill>
          <a:ln w="76200" cap="flat" cmpd="sng" algn="ctr">
            <a:noFill/>
            <a:prstDash val="solid"/>
            <a:miter lim="800000"/>
          </a:ln>
          <a:effectLst/>
        </p:spPr>
        <p:txBody>
          <a:bodyPr rtlCol="0" anchor="ctr"/>
          <a:lstStyle/>
          <a:p>
            <a:pPr algn="ctr" defTabSz="1219170">
              <a:defRPr/>
            </a:pPr>
            <a:endParaRPr lang="en-AU" sz="2400" kern="0" dirty="0">
              <a:solidFill>
                <a:srgbClr val="FFFFFF"/>
              </a:solidFill>
              <a:latin typeface="Calibri" panose="020F0502020204030204"/>
            </a:endParaRPr>
          </a:p>
        </p:txBody>
      </p:sp>
      <p:sp>
        <p:nvSpPr>
          <p:cNvPr id="16" name="TextBox 15">
            <a:extLst>
              <a:ext uri="{FF2B5EF4-FFF2-40B4-BE49-F238E27FC236}">
                <a16:creationId xmlns:a16="http://schemas.microsoft.com/office/drawing/2014/main" xmlns="" id="{FE852A9F-5E27-41E2-88A7-60D2114F131F}"/>
              </a:ext>
            </a:extLst>
          </p:cNvPr>
          <p:cNvSpPr txBox="1"/>
          <p:nvPr/>
        </p:nvSpPr>
        <p:spPr>
          <a:xfrm>
            <a:off x="2432705" y="2846829"/>
            <a:ext cx="8050852" cy="1118319"/>
          </a:xfrm>
          <a:prstGeom prst="rect">
            <a:avLst/>
          </a:prstGeom>
          <a:noFill/>
        </p:spPr>
        <p:txBody>
          <a:bodyPr wrap="square" rtlCol="0">
            <a:spAutoFit/>
          </a:bodyPr>
          <a:lstStyle/>
          <a:p>
            <a:pPr>
              <a:defRPr/>
            </a:pPr>
            <a:r>
              <a:rPr lang="en-US" sz="3500" b="1" dirty="0">
                <a:solidFill>
                  <a:schemeClr val="bg1"/>
                </a:solidFill>
                <a:latin typeface="Segoe UI" panose="020B0502040204020203" pitchFamily="34" charset="0"/>
                <a:cs typeface="Segoe UI" panose="020B0502040204020203" pitchFamily="34" charset="0"/>
              </a:rPr>
              <a:t>Economic</a:t>
            </a:r>
            <a:r>
              <a:rPr lang="en-US" sz="4000" dirty="0">
                <a:solidFill>
                  <a:schemeClr val="bg1"/>
                </a:solidFill>
                <a:latin typeface="Montserrat SemiBold" panose="00000700000000000000" pitchFamily="50" charset="0"/>
                <a:ea typeface="Roboto" panose="02000000000000000000" pitchFamily="2" charset="0"/>
              </a:rPr>
              <a:t> </a:t>
            </a:r>
            <a:r>
              <a:rPr lang="en-US" sz="3500" b="1" dirty="0">
                <a:solidFill>
                  <a:schemeClr val="bg1"/>
                </a:solidFill>
                <a:latin typeface="Segoe UI" panose="020B0502040204020203" pitchFamily="34" charset="0"/>
                <a:cs typeface="Segoe UI" panose="020B0502040204020203" pitchFamily="34" charset="0"/>
              </a:rPr>
              <a:t>Update</a:t>
            </a:r>
          </a:p>
          <a:p>
            <a:pPr defTabSz="1219170">
              <a:defRPr/>
            </a:pPr>
            <a:endParaRPr lang="en-US" sz="2667" dirty="0">
              <a:solidFill>
                <a:srgbClr val="FFFFFF"/>
              </a:solidFill>
              <a:latin typeface="Montserrat SemiBold" panose="00000700000000000000" pitchFamily="50" charset="0"/>
              <a:ea typeface="Roboto" panose="02000000000000000000" pitchFamily="2" charset="0"/>
            </a:endParaRPr>
          </a:p>
        </p:txBody>
      </p:sp>
      <p:sp>
        <p:nvSpPr>
          <p:cNvPr id="17" name="Rectangle 16">
            <a:extLst>
              <a:ext uri="{FF2B5EF4-FFF2-40B4-BE49-F238E27FC236}">
                <a16:creationId xmlns:a16="http://schemas.microsoft.com/office/drawing/2014/main" xmlns="" id="{CB3C399E-96AE-489C-994A-02DD6F622B3A}"/>
              </a:ext>
            </a:extLst>
          </p:cNvPr>
          <p:cNvSpPr/>
          <p:nvPr/>
        </p:nvSpPr>
        <p:spPr>
          <a:xfrm>
            <a:off x="1413308" y="2359500"/>
            <a:ext cx="603565"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dirty="0">
              <a:solidFill>
                <a:srgbClr val="FFFFFF"/>
              </a:solidFill>
              <a:latin typeface="Calibri" panose="020F0502020204030204"/>
            </a:endParaRPr>
          </a:p>
        </p:txBody>
      </p:sp>
      <p:sp>
        <p:nvSpPr>
          <p:cNvPr id="19" name="Rectangle 18">
            <a:extLst>
              <a:ext uri="{FF2B5EF4-FFF2-40B4-BE49-F238E27FC236}">
                <a16:creationId xmlns:a16="http://schemas.microsoft.com/office/drawing/2014/main" xmlns="" id="{38BA68A2-04EA-4DB9-BBAF-30C27EA29486}"/>
              </a:ext>
            </a:extLst>
          </p:cNvPr>
          <p:cNvSpPr/>
          <p:nvPr/>
        </p:nvSpPr>
        <p:spPr>
          <a:xfrm>
            <a:off x="633117" y="2359500"/>
            <a:ext cx="364359"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dirty="0">
              <a:solidFill>
                <a:srgbClr val="FFFFFF"/>
              </a:solidFill>
              <a:latin typeface="Calibri" panose="020F0502020204030204"/>
            </a:endParaRPr>
          </a:p>
        </p:txBody>
      </p:sp>
      <p:sp>
        <p:nvSpPr>
          <p:cNvPr id="20" name="Rectangle 19">
            <a:extLst>
              <a:ext uri="{FF2B5EF4-FFF2-40B4-BE49-F238E27FC236}">
                <a16:creationId xmlns:a16="http://schemas.microsoft.com/office/drawing/2014/main" xmlns="" id="{86C7DE97-1232-480C-95C4-906B55B595A5}"/>
              </a:ext>
            </a:extLst>
          </p:cNvPr>
          <p:cNvSpPr/>
          <p:nvPr/>
        </p:nvSpPr>
        <p:spPr>
          <a:xfrm>
            <a:off x="0" y="2359500"/>
            <a:ext cx="217283"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dirty="0">
              <a:solidFill>
                <a:srgbClr val="FFFFFF"/>
              </a:solidFill>
              <a:latin typeface="Calibri" panose="020F0502020204030204"/>
            </a:endParaRPr>
          </a:p>
        </p:txBody>
      </p:sp>
    </p:spTree>
    <p:extLst>
      <p:ext uri="{BB962C8B-B14F-4D97-AF65-F5344CB8AC3E}">
        <p14:creationId xmlns:p14="http://schemas.microsoft.com/office/powerpoint/2010/main" val="282358008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a:bodyPr>
          <a:lstStyle/>
          <a:p>
            <a:pPr>
              <a:lnSpc>
                <a:spcPts val="3300"/>
              </a:lnSpc>
              <a:spcBef>
                <a:spcPts val="1200"/>
              </a:spcBef>
              <a:spcAft>
                <a:spcPts val="1200"/>
              </a:spcAft>
            </a:pPr>
            <a:r>
              <a:rPr lang="en-AU" sz="2400" dirty="0">
                <a:solidFill>
                  <a:srgbClr val="005C6A"/>
                </a:solidFill>
                <a:latin typeface="Segoe UI" panose="020B0502040204020203" pitchFamily="34" charset="0"/>
                <a:cs typeface="Segoe UI" panose="020B0502040204020203" pitchFamily="34" charset="0"/>
              </a:rPr>
              <a:t>Economics</a:t>
            </a:r>
            <a:r>
              <a:rPr lang="en-AU" sz="2400" dirty="0">
                <a:solidFill>
                  <a:srgbClr val="007A71"/>
                </a:solidFill>
                <a:latin typeface="Montserrat" panose="00000500000000000000" pitchFamily="2" charset="0"/>
              </a:rPr>
              <a:t>    </a:t>
            </a:r>
            <a:r>
              <a:rPr lang="en-AU" sz="2400" b="0" dirty="0">
                <a:solidFill>
                  <a:schemeClr val="bg1">
                    <a:lumMod val="65000"/>
                  </a:schemeClr>
                </a:solidFill>
              </a:rPr>
              <a:t>G</a:t>
            </a:r>
            <a:r>
              <a:rPr lang="en-AU" sz="2400" b="0" dirty="0">
                <a:solidFill>
                  <a:schemeClr val="bg1">
                    <a:lumMod val="65000"/>
                  </a:schemeClr>
                </a:solidFill>
                <a:latin typeface="Segoe UI" panose="020B0502040204020203" pitchFamily="34" charset="0"/>
                <a:cs typeface="Segoe UI" panose="020B0502040204020203" pitchFamily="34" charset="0"/>
              </a:rPr>
              <a:t>lobal Backdrop</a:t>
            </a:r>
            <a:endParaRPr lang="en-AU" sz="2400" dirty="0"/>
          </a:p>
        </p:txBody>
      </p:sp>
      <p:sp>
        <p:nvSpPr>
          <p:cNvPr id="6" name="TextBox 5">
            <a:extLst>
              <a:ext uri="{FF2B5EF4-FFF2-40B4-BE49-F238E27FC236}">
                <a16:creationId xmlns:a16="http://schemas.microsoft.com/office/drawing/2014/main" xmlns="" id="{26A63275-7E48-4B99-93E4-9E6BF841DA0B}"/>
              </a:ext>
            </a:extLst>
          </p:cNvPr>
          <p:cNvSpPr txBox="1"/>
          <p:nvPr/>
        </p:nvSpPr>
        <p:spPr>
          <a:xfrm>
            <a:off x="1053984" y="5834697"/>
            <a:ext cx="1191608" cy="484748"/>
          </a:xfrm>
          <a:prstGeom prst="rect">
            <a:avLst/>
          </a:prstGeom>
          <a:noFill/>
        </p:spPr>
        <p:txBody>
          <a:bodyPr wrap="none" rtlCol="0">
            <a:spAutoFit/>
          </a:bodyPr>
          <a:lstStyle/>
          <a:p>
            <a:r>
              <a:rPr lang="en-AU" sz="1200" dirty="0">
                <a:latin typeface="Arial Nova Light" panose="020B0304020202020204" pitchFamily="34" charset="0"/>
                <a:ea typeface="Arial Unicode MS"/>
                <a:cs typeface="Arial" panose="020B0604020202020204" pitchFamily="34" charset="0"/>
              </a:rPr>
              <a:t>Source: Fidelity</a:t>
            </a:r>
          </a:p>
          <a:p>
            <a:endParaRPr lang="en-AU" dirty="0">
              <a:latin typeface="Arial Nova Light" panose="020B0304020202020204" pitchFamily="34" charset="0"/>
            </a:endParaRPr>
          </a:p>
        </p:txBody>
      </p:sp>
      <p:graphicFrame>
        <p:nvGraphicFramePr>
          <p:cNvPr id="9" name="Chart 8">
            <a:extLst>
              <a:ext uri="{FF2B5EF4-FFF2-40B4-BE49-F238E27FC236}">
                <a16:creationId xmlns:a16="http://schemas.microsoft.com/office/drawing/2014/main" xmlns="" id="{34AE4D74-28F0-4607-B1CF-B9542761835C}"/>
              </a:ext>
            </a:extLst>
          </p:cNvPr>
          <p:cNvGraphicFramePr>
            <a:graphicFrameLocks/>
          </p:cNvGraphicFramePr>
          <p:nvPr>
            <p:extLst>
              <p:ext uri="{D42A27DB-BD31-4B8C-83A1-F6EECF244321}">
                <p14:modId xmlns:p14="http://schemas.microsoft.com/office/powerpoint/2010/main" val="1195440004"/>
              </p:ext>
            </p:extLst>
          </p:nvPr>
        </p:nvGraphicFramePr>
        <p:xfrm>
          <a:off x="839416" y="538555"/>
          <a:ext cx="10004425" cy="54737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9201125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fontScale="25000" lnSpcReduction="20000"/>
          </a:bodyPr>
          <a:lstStyle/>
          <a:p>
            <a:pPr>
              <a:lnSpc>
                <a:spcPts val="3300"/>
              </a:lnSpc>
              <a:spcBef>
                <a:spcPts val="1200"/>
              </a:spcBef>
              <a:spcAft>
                <a:spcPts val="1200"/>
              </a:spcAft>
            </a:pPr>
            <a:r>
              <a:rPr lang="en-AU" sz="9600" dirty="0">
                <a:solidFill>
                  <a:srgbClr val="005C6A"/>
                </a:solidFill>
              </a:rPr>
              <a:t>Economics</a:t>
            </a:r>
            <a:r>
              <a:rPr lang="en-AU" sz="9600" dirty="0">
                <a:solidFill>
                  <a:srgbClr val="007A71"/>
                </a:solidFill>
                <a:latin typeface="Montserrat" panose="00000500000000000000" pitchFamily="2" charset="0"/>
              </a:rPr>
              <a:t>    </a:t>
            </a:r>
            <a:r>
              <a:rPr lang="en-AU" sz="9600" b="0" dirty="0">
                <a:solidFill>
                  <a:schemeClr val="bg1">
                    <a:lumMod val="65000"/>
                  </a:schemeClr>
                </a:solidFill>
                <a:latin typeface="Montserrat" panose="00000500000000000000" pitchFamily="2" charset="0"/>
              </a:rPr>
              <a:t>Trade War</a:t>
            </a:r>
            <a:endParaRPr lang="en-AU" sz="9600" dirty="0"/>
          </a:p>
          <a:p>
            <a:endParaRPr lang="en-AU" dirty="0"/>
          </a:p>
        </p:txBody>
      </p:sp>
      <p:graphicFrame>
        <p:nvGraphicFramePr>
          <p:cNvPr id="4" name="Chart 3">
            <a:extLst>
              <a:ext uri="{FF2B5EF4-FFF2-40B4-BE49-F238E27FC236}">
                <a16:creationId xmlns:a16="http://schemas.microsoft.com/office/drawing/2014/main" xmlns="" id="{37C180D2-61F6-45DE-B633-EBADF8E0EEA3}"/>
              </a:ext>
            </a:extLst>
          </p:cNvPr>
          <p:cNvGraphicFramePr>
            <a:graphicFrameLocks/>
          </p:cNvGraphicFramePr>
          <p:nvPr>
            <p:extLst>
              <p:ext uri="{D42A27DB-BD31-4B8C-83A1-F6EECF244321}">
                <p14:modId xmlns:p14="http://schemas.microsoft.com/office/powerpoint/2010/main" val="2844666283"/>
              </p:ext>
            </p:extLst>
          </p:nvPr>
        </p:nvGraphicFramePr>
        <p:xfrm>
          <a:off x="1001811" y="1753228"/>
          <a:ext cx="5040000" cy="3600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hart 5">
            <a:extLst>
              <a:ext uri="{FF2B5EF4-FFF2-40B4-BE49-F238E27FC236}">
                <a16:creationId xmlns:a16="http://schemas.microsoft.com/office/drawing/2014/main" xmlns="" id="{CED1BCB8-7175-4F56-A617-B9733D30B2FA}"/>
              </a:ext>
            </a:extLst>
          </p:cNvPr>
          <p:cNvGraphicFramePr>
            <a:graphicFrameLocks/>
          </p:cNvGraphicFramePr>
          <p:nvPr>
            <p:extLst>
              <p:ext uri="{D42A27DB-BD31-4B8C-83A1-F6EECF244321}">
                <p14:modId xmlns:p14="http://schemas.microsoft.com/office/powerpoint/2010/main" val="2320360042"/>
              </p:ext>
            </p:extLst>
          </p:nvPr>
        </p:nvGraphicFramePr>
        <p:xfrm>
          <a:off x="6522520" y="1753228"/>
          <a:ext cx="5040000" cy="3600000"/>
        </p:xfrm>
        <a:graphic>
          <a:graphicData uri="http://schemas.openxmlformats.org/drawingml/2006/chart">
            <c:chart xmlns:c="http://schemas.openxmlformats.org/drawingml/2006/chart" xmlns:r="http://schemas.openxmlformats.org/officeDocument/2006/relationships" r:id="rId4"/>
          </a:graphicData>
        </a:graphic>
      </p:graphicFrame>
      <p:sp>
        <p:nvSpPr>
          <p:cNvPr id="7" name="Rectangle 6">
            <a:extLst>
              <a:ext uri="{FF2B5EF4-FFF2-40B4-BE49-F238E27FC236}">
                <a16:creationId xmlns:a16="http://schemas.microsoft.com/office/drawing/2014/main" xmlns="" id="{47C4DEF4-4D73-485B-BE44-F77A1B154CC7}"/>
              </a:ext>
            </a:extLst>
          </p:cNvPr>
          <p:cNvSpPr/>
          <p:nvPr/>
        </p:nvSpPr>
        <p:spPr>
          <a:xfrm>
            <a:off x="1080969" y="1223081"/>
            <a:ext cx="4144826" cy="369332"/>
          </a:xfrm>
          <a:prstGeom prst="rect">
            <a:avLst/>
          </a:prstGeom>
        </p:spPr>
        <p:txBody>
          <a:bodyPr wrap="square">
            <a:spAutoFit/>
          </a:bodyPr>
          <a:lstStyle/>
          <a:p>
            <a:r>
              <a:rPr lang="en-US" sz="1800" b="1" dirty="0">
                <a:solidFill>
                  <a:srgbClr val="000000"/>
                </a:solidFill>
                <a:cs typeface="Arial" pitchFamily="34" charset="0"/>
              </a:rPr>
              <a:t>Employment Reliance on Foreign Trade</a:t>
            </a:r>
          </a:p>
        </p:txBody>
      </p:sp>
      <p:sp>
        <p:nvSpPr>
          <p:cNvPr id="8" name="Rectangle 7">
            <a:extLst>
              <a:ext uri="{FF2B5EF4-FFF2-40B4-BE49-F238E27FC236}">
                <a16:creationId xmlns:a16="http://schemas.microsoft.com/office/drawing/2014/main" xmlns="" id="{1DD30DC0-5F64-47DC-97FC-3B32A73BD147}"/>
              </a:ext>
            </a:extLst>
          </p:cNvPr>
          <p:cNvSpPr/>
          <p:nvPr/>
        </p:nvSpPr>
        <p:spPr>
          <a:xfrm>
            <a:off x="6789476" y="1210633"/>
            <a:ext cx="4267200" cy="369332"/>
          </a:xfrm>
          <a:prstGeom prst="rect">
            <a:avLst/>
          </a:prstGeom>
        </p:spPr>
        <p:txBody>
          <a:bodyPr wrap="square">
            <a:spAutoFit/>
          </a:bodyPr>
          <a:lstStyle/>
          <a:p>
            <a:pPr>
              <a:spcBef>
                <a:spcPct val="20000"/>
              </a:spcBef>
              <a:defRPr sz="1200" b="0" i="0" u="none" strike="noStrike" kern="1200" baseline="0">
                <a:solidFill>
                  <a:srgbClr val="677718"/>
                </a:solidFill>
                <a:latin typeface="Arial" pitchFamily="34" charset="0"/>
                <a:ea typeface="+mn-ea"/>
                <a:cs typeface="Arial" pitchFamily="34" charset="0"/>
              </a:defRPr>
            </a:pPr>
            <a:r>
              <a:rPr lang="en-US" sz="1800" dirty="0">
                <a:solidFill>
                  <a:srgbClr val="000000"/>
                </a:solidFill>
                <a:cs typeface="Arial" pitchFamily="34" charset="0"/>
              </a:rPr>
              <a:t>Inventory to Shipments</a:t>
            </a:r>
          </a:p>
        </p:txBody>
      </p:sp>
    </p:spTree>
    <p:extLst>
      <p:ext uri="{BB962C8B-B14F-4D97-AF65-F5344CB8AC3E}">
        <p14:creationId xmlns:p14="http://schemas.microsoft.com/office/powerpoint/2010/main" val="86093196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fontScale="25000" lnSpcReduction="20000"/>
          </a:bodyPr>
          <a:lstStyle/>
          <a:p>
            <a:pPr>
              <a:lnSpc>
                <a:spcPts val="3300"/>
              </a:lnSpc>
              <a:spcBef>
                <a:spcPts val="1200"/>
              </a:spcBef>
              <a:spcAft>
                <a:spcPts val="1200"/>
              </a:spcAft>
            </a:pPr>
            <a:r>
              <a:rPr lang="en-AU" sz="9600" dirty="0">
                <a:solidFill>
                  <a:srgbClr val="005C6A"/>
                </a:solidFill>
                <a:latin typeface="Segoe UI" panose="020B0502040204020203" pitchFamily="34" charset="0"/>
                <a:cs typeface="Segoe UI" panose="020B0502040204020203" pitchFamily="34" charset="0"/>
              </a:rPr>
              <a:t>Central  Banks</a:t>
            </a:r>
            <a:endParaRPr lang="en-AU" sz="9600" b="0" dirty="0">
              <a:solidFill>
                <a:schemeClr val="bg1">
                  <a:lumMod val="65000"/>
                </a:schemeClr>
              </a:solidFill>
              <a:latin typeface="Segoe UI" panose="020B0502040204020203" pitchFamily="34" charset="0"/>
              <a:cs typeface="Segoe UI" panose="020B0502040204020203" pitchFamily="34" charset="0"/>
            </a:endParaRPr>
          </a:p>
          <a:p>
            <a:endParaRPr lang="en-AU" dirty="0"/>
          </a:p>
        </p:txBody>
      </p:sp>
      <p:sp>
        <p:nvSpPr>
          <p:cNvPr id="6" name="TextBox 5">
            <a:extLst>
              <a:ext uri="{FF2B5EF4-FFF2-40B4-BE49-F238E27FC236}">
                <a16:creationId xmlns:a16="http://schemas.microsoft.com/office/drawing/2014/main" xmlns="" id="{D1A65D76-3AB5-45DD-991D-B866C3E9DD71}"/>
              </a:ext>
            </a:extLst>
          </p:cNvPr>
          <p:cNvSpPr txBox="1"/>
          <p:nvPr/>
        </p:nvSpPr>
        <p:spPr>
          <a:xfrm>
            <a:off x="925782" y="5752564"/>
            <a:ext cx="1763624" cy="484748"/>
          </a:xfrm>
          <a:prstGeom prst="rect">
            <a:avLst/>
          </a:prstGeom>
          <a:noFill/>
        </p:spPr>
        <p:txBody>
          <a:bodyPr wrap="none" rtlCol="0">
            <a:spAutoFit/>
          </a:bodyPr>
          <a:lstStyle/>
          <a:p>
            <a:r>
              <a:rPr lang="en-AU" sz="1200" dirty="0">
                <a:latin typeface="Arial Nova Light" panose="020B0304020202020204" pitchFamily="34" charset="0"/>
                <a:ea typeface="Arial Unicode MS"/>
                <a:cs typeface="Arial" panose="020B0604020202020204" pitchFamily="34" charset="0"/>
              </a:rPr>
              <a:t>Source: Haver Analytics</a:t>
            </a:r>
          </a:p>
          <a:p>
            <a:endParaRPr lang="en-AU" dirty="0">
              <a:latin typeface="Arial Nova Light" panose="020B0304020202020204" pitchFamily="34" charset="0"/>
            </a:endParaRPr>
          </a:p>
        </p:txBody>
      </p:sp>
      <p:graphicFrame>
        <p:nvGraphicFramePr>
          <p:cNvPr id="14" name="Chart 13">
            <a:extLst>
              <a:ext uri="{FF2B5EF4-FFF2-40B4-BE49-F238E27FC236}">
                <a16:creationId xmlns:a16="http://schemas.microsoft.com/office/drawing/2014/main" xmlns="" id="{EE34B669-681D-4C43-A03F-2EC3C583287B}"/>
              </a:ext>
            </a:extLst>
          </p:cNvPr>
          <p:cNvGraphicFramePr>
            <a:graphicFrameLocks/>
          </p:cNvGraphicFramePr>
          <p:nvPr>
            <p:extLst>
              <p:ext uri="{D42A27DB-BD31-4B8C-83A1-F6EECF244321}">
                <p14:modId xmlns:p14="http://schemas.microsoft.com/office/powerpoint/2010/main" val="482552359"/>
              </p:ext>
            </p:extLst>
          </p:nvPr>
        </p:nvGraphicFramePr>
        <p:xfrm>
          <a:off x="742902" y="1357177"/>
          <a:ext cx="9873762" cy="4371368"/>
        </p:xfrm>
        <a:graphic>
          <a:graphicData uri="http://schemas.openxmlformats.org/drawingml/2006/chart">
            <c:chart xmlns:c="http://schemas.openxmlformats.org/drawingml/2006/chart" xmlns:r="http://schemas.openxmlformats.org/officeDocument/2006/relationships" r:id="rId3"/>
          </a:graphicData>
        </a:graphic>
      </p:graphicFrame>
      <p:sp>
        <p:nvSpPr>
          <p:cNvPr id="16" name="Rectangle 15">
            <a:extLst>
              <a:ext uri="{FF2B5EF4-FFF2-40B4-BE49-F238E27FC236}">
                <a16:creationId xmlns:a16="http://schemas.microsoft.com/office/drawing/2014/main" xmlns="" id="{F5A2E485-67FA-4714-BB74-2CCA35D30C21}"/>
              </a:ext>
            </a:extLst>
          </p:cNvPr>
          <p:cNvSpPr/>
          <p:nvPr/>
        </p:nvSpPr>
        <p:spPr>
          <a:xfrm>
            <a:off x="839416" y="1049400"/>
            <a:ext cx="5257800" cy="307777"/>
          </a:xfrm>
          <a:prstGeom prst="rect">
            <a:avLst/>
          </a:prstGeom>
        </p:spPr>
        <p:txBody>
          <a:bodyPr wrap="square">
            <a:spAutoFit/>
          </a:bodyPr>
          <a:lstStyle/>
          <a:p>
            <a:pPr fontAlgn="base">
              <a:spcBef>
                <a:spcPct val="0"/>
              </a:spcBef>
              <a:spcAft>
                <a:spcPct val="0"/>
              </a:spcAft>
            </a:pPr>
            <a:r>
              <a:rPr lang="en-US" sz="1400" b="1" dirty="0">
                <a:solidFill>
                  <a:srgbClr val="000000"/>
                </a:solidFill>
              </a:rPr>
              <a:t>Central Bank Balance Sheets</a:t>
            </a:r>
          </a:p>
        </p:txBody>
      </p:sp>
    </p:spTree>
    <p:extLst>
      <p:ext uri="{BB962C8B-B14F-4D97-AF65-F5344CB8AC3E}">
        <p14:creationId xmlns:p14="http://schemas.microsoft.com/office/powerpoint/2010/main" val="30679617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fontScale="25000" lnSpcReduction="20000"/>
          </a:bodyPr>
          <a:lstStyle/>
          <a:p>
            <a:pPr>
              <a:lnSpc>
                <a:spcPts val="3300"/>
              </a:lnSpc>
              <a:spcBef>
                <a:spcPts val="1200"/>
              </a:spcBef>
              <a:spcAft>
                <a:spcPts val="1200"/>
              </a:spcAft>
            </a:pPr>
            <a:r>
              <a:rPr lang="en-AU" sz="9600" dirty="0">
                <a:solidFill>
                  <a:srgbClr val="005C6A"/>
                </a:solidFill>
                <a:latin typeface="Segoe UI" panose="020B0502040204020203" pitchFamily="34" charset="0"/>
                <a:cs typeface="Segoe UI" panose="020B0502040204020203" pitchFamily="34" charset="0"/>
              </a:rPr>
              <a:t>Fixed Income</a:t>
            </a:r>
            <a:endParaRPr lang="en-AU" sz="9600" b="0" dirty="0">
              <a:solidFill>
                <a:schemeClr val="bg1">
                  <a:lumMod val="65000"/>
                </a:schemeClr>
              </a:solidFill>
              <a:latin typeface="Segoe UI" panose="020B0502040204020203" pitchFamily="34" charset="0"/>
              <a:cs typeface="Segoe UI" panose="020B0502040204020203" pitchFamily="34" charset="0"/>
            </a:endParaRPr>
          </a:p>
          <a:p>
            <a:endParaRPr lang="en-AU" dirty="0"/>
          </a:p>
        </p:txBody>
      </p:sp>
      <p:sp>
        <p:nvSpPr>
          <p:cNvPr id="5" name="Rectangle 4">
            <a:extLst>
              <a:ext uri="{FF2B5EF4-FFF2-40B4-BE49-F238E27FC236}">
                <a16:creationId xmlns:a16="http://schemas.microsoft.com/office/drawing/2014/main" xmlns="" id="{1A926377-CED8-4B8E-B938-B8FF7EACC240}"/>
              </a:ext>
            </a:extLst>
          </p:cNvPr>
          <p:cNvSpPr/>
          <p:nvPr/>
        </p:nvSpPr>
        <p:spPr>
          <a:xfrm>
            <a:off x="888545" y="1143908"/>
            <a:ext cx="4680520" cy="879984"/>
          </a:xfrm>
          <a:prstGeom prst="rect">
            <a:avLst/>
          </a:prstGeom>
        </p:spPr>
        <p:txBody>
          <a:bodyPr wrap="square">
            <a:spAutoFit/>
          </a:bodyPr>
          <a:lstStyle/>
          <a:p>
            <a:pPr>
              <a:lnSpc>
                <a:spcPct val="110000"/>
              </a:lnSpc>
              <a:spcBef>
                <a:spcPts val="1800"/>
              </a:spcBef>
            </a:pPr>
            <a:r>
              <a:rPr lang="en-AU" sz="2000" b="1" dirty="0">
                <a:latin typeface="Arial" panose="020B0604020202020204" pitchFamily="34" charset="0"/>
                <a:cs typeface="Arial" panose="020B0604020202020204" pitchFamily="34" charset="0"/>
              </a:rPr>
              <a:t>10-Year Government Bond Yields</a:t>
            </a:r>
          </a:p>
          <a:p>
            <a:pPr>
              <a:lnSpc>
                <a:spcPct val="110000"/>
              </a:lnSpc>
              <a:spcBef>
                <a:spcPts val="1800"/>
              </a:spcBef>
            </a:pPr>
            <a:endParaRPr lang="en-AU" sz="1400" dirty="0">
              <a:latin typeface="Arial Nova Light" panose="020B0304020202020204" pitchFamily="34" charset="0"/>
            </a:endParaRPr>
          </a:p>
        </p:txBody>
      </p:sp>
      <p:sp>
        <p:nvSpPr>
          <p:cNvPr id="6" name="TextBox 5">
            <a:extLst>
              <a:ext uri="{FF2B5EF4-FFF2-40B4-BE49-F238E27FC236}">
                <a16:creationId xmlns:a16="http://schemas.microsoft.com/office/drawing/2014/main" xmlns="" id="{9894D48E-994D-4715-8630-5107EFE55D0A}"/>
              </a:ext>
            </a:extLst>
          </p:cNvPr>
          <p:cNvSpPr txBox="1"/>
          <p:nvPr/>
        </p:nvSpPr>
        <p:spPr>
          <a:xfrm>
            <a:off x="1050462" y="5752564"/>
            <a:ext cx="1497526" cy="484748"/>
          </a:xfrm>
          <a:prstGeom prst="rect">
            <a:avLst/>
          </a:prstGeom>
          <a:noFill/>
        </p:spPr>
        <p:txBody>
          <a:bodyPr wrap="none" rtlCol="0">
            <a:spAutoFit/>
          </a:bodyPr>
          <a:lstStyle/>
          <a:p>
            <a:r>
              <a:rPr lang="en-AU" sz="1200">
                <a:latin typeface="Arial Nova Light" panose="020B0304020202020204" pitchFamily="34" charset="0"/>
                <a:ea typeface="Arial Unicode MS"/>
                <a:cs typeface="Arial" panose="020B0604020202020204" pitchFamily="34" charset="0"/>
              </a:rPr>
              <a:t>Source: Bloomberg</a:t>
            </a:r>
          </a:p>
          <a:p>
            <a:endParaRPr lang="en-AU">
              <a:latin typeface="Arial Nova Light" panose="020B0304020202020204" pitchFamily="34" charset="0"/>
            </a:endParaRPr>
          </a:p>
        </p:txBody>
      </p:sp>
      <p:graphicFrame>
        <p:nvGraphicFramePr>
          <p:cNvPr id="7" name="Chart 6">
            <a:extLst>
              <a:ext uri="{FF2B5EF4-FFF2-40B4-BE49-F238E27FC236}">
                <a16:creationId xmlns:a16="http://schemas.microsoft.com/office/drawing/2014/main" xmlns="" id="{3BE0D239-C598-4779-8C52-CC9452D52A7F}"/>
              </a:ext>
            </a:extLst>
          </p:cNvPr>
          <p:cNvGraphicFramePr>
            <a:graphicFrameLocks/>
          </p:cNvGraphicFramePr>
          <p:nvPr>
            <p:extLst>
              <p:ext uri="{D42A27DB-BD31-4B8C-83A1-F6EECF244321}">
                <p14:modId xmlns:p14="http://schemas.microsoft.com/office/powerpoint/2010/main" val="3922979828"/>
              </p:ext>
            </p:extLst>
          </p:nvPr>
        </p:nvGraphicFramePr>
        <p:xfrm>
          <a:off x="888545" y="1394092"/>
          <a:ext cx="5040000" cy="4320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Chart 8">
            <a:extLst>
              <a:ext uri="{FF2B5EF4-FFF2-40B4-BE49-F238E27FC236}">
                <a16:creationId xmlns:a16="http://schemas.microsoft.com/office/drawing/2014/main" xmlns="" id="{180BAEBE-BCD9-42D7-AD5A-3CB520E4D016}"/>
              </a:ext>
            </a:extLst>
          </p:cNvPr>
          <p:cNvGraphicFramePr/>
          <p:nvPr>
            <p:extLst>
              <p:ext uri="{D42A27DB-BD31-4B8C-83A1-F6EECF244321}">
                <p14:modId xmlns:p14="http://schemas.microsoft.com/office/powerpoint/2010/main" val="146835557"/>
              </p:ext>
            </p:extLst>
          </p:nvPr>
        </p:nvGraphicFramePr>
        <p:xfrm>
          <a:off x="6517060" y="1744304"/>
          <a:ext cx="5040000" cy="4320000"/>
        </p:xfrm>
        <a:graphic>
          <a:graphicData uri="http://schemas.openxmlformats.org/drawingml/2006/chart">
            <c:chart xmlns:c="http://schemas.openxmlformats.org/drawingml/2006/chart" xmlns:r="http://schemas.openxmlformats.org/officeDocument/2006/relationships" r:id="rId4"/>
          </a:graphicData>
        </a:graphic>
      </p:graphicFrame>
      <p:sp>
        <p:nvSpPr>
          <p:cNvPr id="3" name="Rectangle 2">
            <a:extLst>
              <a:ext uri="{FF2B5EF4-FFF2-40B4-BE49-F238E27FC236}">
                <a16:creationId xmlns:a16="http://schemas.microsoft.com/office/drawing/2014/main" xmlns="" id="{FC0362A2-7AE8-4622-9F0E-1C256D6B14E0}"/>
              </a:ext>
            </a:extLst>
          </p:cNvPr>
          <p:cNvSpPr/>
          <p:nvPr/>
        </p:nvSpPr>
        <p:spPr>
          <a:xfrm>
            <a:off x="6622937" y="1183790"/>
            <a:ext cx="4315925" cy="400110"/>
          </a:xfrm>
          <a:prstGeom prst="rect">
            <a:avLst/>
          </a:prstGeom>
        </p:spPr>
        <p:txBody>
          <a:bodyPr wrap="none">
            <a:spAutoFit/>
          </a:bodyPr>
          <a:lstStyle/>
          <a:p>
            <a:r>
              <a:rPr lang="en-AU" sz="2000" b="1" dirty="0">
                <a:latin typeface="Arial" panose="020B0604020202020204" pitchFamily="34" charset="0"/>
                <a:cs typeface="Arial" panose="020B0604020202020204" pitchFamily="34" charset="0"/>
              </a:rPr>
              <a:t>Fixed Income Yields and Spreads </a:t>
            </a:r>
          </a:p>
        </p:txBody>
      </p:sp>
    </p:spTree>
    <p:extLst>
      <p:ext uri="{BB962C8B-B14F-4D97-AF65-F5344CB8AC3E}">
        <p14:creationId xmlns:p14="http://schemas.microsoft.com/office/powerpoint/2010/main" val="206182201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a:bodyPr>
          <a:lstStyle/>
          <a:p>
            <a:pPr>
              <a:lnSpc>
                <a:spcPts val="3300"/>
              </a:lnSpc>
              <a:spcBef>
                <a:spcPts val="1200"/>
              </a:spcBef>
              <a:spcAft>
                <a:spcPts val="1200"/>
              </a:spcAft>
            </a:pPr>
            <a:r>
              <a:rPr lang="en-AU" sz="2400" dirty="0">
                <a:solidFill>
                  <a:srgbClr val="005C6A"/>
                </a:solidFill>
                <a:latin typeface="Segoe UI" panose="020B0502040204020203" pitchFamily="34" charset="0"/>
                <a:cs typeface="Segoe UI" panose="020B0502040204020203" pitchFamily="34" charset="0"/>
              </a:rPr>
              <a:t>Economics</a:t>
            </a:r>
            <a:r>
              <a:rPr lang="en-AU" sz="2400" dirty="0">
                <a:solidFill>
                  <a:srgbClr val="007A71"/>
                </a:solidFill>
                <a:latin typeface="Montserrat" panose="00000500000000000000" pitchFamily="2" charset="0"/>
              </a:rPr>
              <a:t>    </a:t>
            </a:r>
            <a:r>
              <a:rPr lang="en-AU" sz="2400" b="0" dirty="0">
                <a:solidFill>
                  <a:schemeClr val="bg1">
                    <a:lumMod val="65000"/>
                  </a:schemeClr>
                </a:solidFill>
                <a:latin typeface="Segoe UI" panose="020B0502040204020203" pitchFamily="34" charset="0"/>
                <a:cs typeface="Segoe UI" panose="020B0502040204020203" pitchFamily="34" charset="0"/>
              </a:rPr>
              <a:t>US</a:t>
            </a:r>
            <a:endParaRPr lang="en-AU" sz="2400" dirty="0"/>
          </a:p>
        </p:txBody>
      </p:sp>
      <p:sp>
        <p:nvSpPr>
          <p:cNvPr id="5" name="Rectangle 4">
            <a:extLst>
              <a:ext uri="{FF2B5EF4-FFF2-40B4-BE49-F238E27FC236}">
                <a16:creationId xmlns:a16="http://schemas.microsoft.com/office/drawing/2014/main" xmlns="" id="{1A926377-CED8-4B8E-B938-B8FF7EACC240}"/>
              </a:ext>
            </a:extLst>
          </p:cNvPr>
          <p:cNvSpPr/>
          <p:nvPr/>
        </p:nvSpPr>
        <p:spPr>
          <a:xfrm>
            <a:off x="6538899" y="1165946"/>
            <a:ext cx="4680520" cy="404150"/>
          </a:xfrm>
          <a:prstGeom prst="rect">
            <a:avLst/>
          </a:prstGeom>
        </p:spPr>
        <p:txBody>
          <a:bodyPr wrap="square">
            <a:spAutoFit/>
          </a:bodyPr>
          <a:lstStyle/>
          <a:p>
            <a:pPr>
              <a:lnSpc>
                <a:spcPct val="110000"/>
              </a:lnSpc>
              <a:spcBef>
                <a:spcPts val="1800"/>
              </a:spcBef>
            </a:pPr>
            <a:r>
              <a:rPr lang="en-AU" sz="2000" b="1" dirty="0">
                <a:latin typeface="Arial Nova Light" panose="020B0304020202020204" pitchFamily="34" charset="0"/>
              </a:rPr>
              <a:t>U.S. Wage Growth</a:t>
            </a:r>
          </a:p>
        </p:txBody>
      </p:sp>
      <p:sp>
        <p:nvSpPr>
          <p:cNvPr id="6" name="TextBox 5">
            <a:extLst>
              <a:ext uri="{FF2B5EF4-FFF2-40B4-BE49-F238E27FC236}">
                <a16:creationId xmlns:a16="http://schemas.microsoft.com/office/drawing/2014/main" xmlns="" id="{26A63275-7E48-4B99-93E4-9E6BF841DA0B}"/>
              </a:ext>
            </a:extLst>
          </p:cNvPr>
          <p:cNvSpPr txBox="1"/>
          <p:nvPr/>
        </p:nvSpPr>
        <p:spPr>
          <a:xfrm>
            <a:off x="6707581" y="5515072"/>
            <a:ext cx="1191608" cy="484748"/>
          </a:xfrm>
          <a:prstGeom prst="rect">
            <a:avLst/>
          </a:prstGeom>
          <a:noFill/>
        </p:spPr>
        <p:txBody>
          <a:bodyPr wrap="none" rtlCol="0">
            <a:spAutoFit/>
          </a:bodyPr>
          <a:lstStyle/>
          <a:p>
            <a:r>
              <a:rPr lang="en-AU" sz="1200" dirty="0">
                <a:latin typeface="Arial Nova Light" panose="020B0304020202020204" pitchFamily="34" charset="0"/>
                <a:ea typeface="Arial Unicode MS"/>
                <a:cs typeface="Arial" panose="020B0604020202020204" pitchFamily="34" charset="0"/>
              </a:rPr>
              <a:t>Source: Fidelity</a:t>
            </a:r>
          </a:p>
          <a:p>
            <a:endParaRPr lang="en-AU" dirty="0">
              <a:latin typeface="Arial Nova Light" panose="020B0304020202020204" pitchFamily="34" charset="0"/>
            </a:endParaRPr>
          </a:p>
        </p:txBody>
      </p:sp>
      <p:graphicFrame>
        <p:nvGraphicFramePr>
          <p:cNvPr id="8" name="Chart 7">
            <a:extLst>
              <a:ext uri="{FF2B5EF4-FFF2-40B4-BE49-F238E27FC236}">
                <a16:creationId xmlns:a16="http://schemas.microsoft.com/office/drawing/2014/main" xmlns="" id="{BBBDA1CE-F93E-4C31-A261-C185DC5B7F41}"/>
              </a:ext>
            </a:extLst>
          </p:cNvPr>
          <p:cNvGraphicFramePr>
            <a:graphicFrameLocks/>
          </p:cNvGraphicFramePr>
          <p:nvPr>
            <p:extLst>
              <p:ext uri="{D42A27DB-BD31-4B8C-83A1-F6EECF244321}">
                <p14:modId xmlns:p14="http://schemas.microsoft.com/office/powerpoint/2010/main" val="3883006284"/>
              </p:ext>
            </p:extLst>
          </p:nvPr>
        </p:nvGraphicFramePr>
        <p:xfrm>
          <a:off x="6204207" y="1742584"/>
          <a:ext cx="5040000" cy="3600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Chart 8">
            <a:extLst>
              <a:ext uri="{FF2B5EF4-FFF2-40B4-BE49-F238E27FC236}">
                <a16:creationId xmlns:a16="http://schemas.microsoft.com/office/drawing/2014/main" xmlns="" id="{260B95BA-BD3C-4500-9DC8-5D9B797FED88}"/>
              </a:ext>
            </a:extLst>
          </p:cNvPr>
          <p:cNvGraphicFramePr>
            <a:graphicFrameLocks/>
          </p:cNvGraphicFramePr>
          <p:nvPr>
            <p:extLst>
              <p:ext uri="{D42A27DB-BD31-4B8C-83A1-F6EECF244321}">
                <p14:modId xmlns:p14="http://schemas.microsoft.com/office/powerpoint/2010/main" val="2578770107"/>
              </p:ext>
            </p:extLst>
          </p:nvPr>
        </p:nvGraphicFramePr>
        <p:xfrm>
          <a:off x="972581" y="1760120"/>
          <a:ext cx="5040000" cy="3600000"/>
        </p:xfrm>
        <a:graphic>
          <a:graphicData uri="http://schemas.openxmlformats.org/drawingml/2006/chart">
            <c:chart xmlns:c="http://schemas.openxmlformats.org/drawingml/2006/chart" xmlns:r="http://schemas.openxmlformats.org/officeDocument/2006/relationships" r:id="rId4"/>
          </a:graphicData>
        </a:graphic>
      </p:graphicFrame>
      <p:sp>
        <p:nvSpPr>
          <p:cNvPr id="12" name="Rectangle 11">
            <a:extLst>
              <a:ext uri="{FF2B5EF4-FFF2-40B4-BE49-F238E27FC236}">
                <a16:creationId xmlns:a16="http://schemas.microsoft.com/office/drawing/2014/main" xmlns="" id="{AF8AA11B-A5D0-4EEF-BAB2-B8A5C5C44313}"/>
              </a:ext>
            </a:extLst>
          </p:cNvPr>
          <p:cNvSpPr/>
          <p:nvPr/>
        </p:nvSpPr>
        <p:spPr>
          <a:xfrm>
            <a:off x="972581" y="1165946"/>
            <a:ext cx="4680520" cy="404150"/>
          </a:xfrm>
          <a:prstGeom prst="rect">
            <a:avLst/>
          </a:prstGeom>
        </p:spPr>
        <p:txBody>
          <a:bodyPr wrap="square">
            <a:spAutoFit/>
          </a:bodyPr>
          <a:lstStyle/>
          <a:p>
            <a:pPr>
              <a:lnSpc>
                <a:spcPct val="110000"/>
              </a:lnSpc>
              <a:spcBef>
                <a:spcPts val="1800"/>
              </a:spcBef>
            </a:pPr>
            <a:r>
              <a:rPr lang="en-AU" sz="2000" b="1" dirty="0">
                <a:latin typeface="Arial Nova Light" panose="020B0304020202020204" pitchFamily="34" charset="0"/>
              </a:rPr>
              <a:t>Trimmed Mean PCE Inflation Rate</a:t>
            </a:r>
          </a:p>
        </p:txBody>
      </p:sp>
      <p:sp>
        <p:nvSpPr>
          <p:cNvPr id="13" name="TextBox 12">
            <a:extLst>
              <a:ext uri="{FF2B5EF4-FFF2-40B4-BE49-F238E27FC236}">
                <a16:creationId xmlns:a16="http://schemas.microsoft.com/office/drawing/2014/main" xmlns="" id="{AF8D5F76-3375-4C8D-8A28-9F1A44FFE38C}"/>
              </a:ext>
            </a:extLst>
          </p:cNvPr>
          <p:cNvSpPr txBox="1"/>
          <p:nvPr/>
        </p:nvSpPr>
        <p:spPr>
          <a:xfrm>
            <a:off x="1088085" y="5550144"/>
            <a:ext cx="3006913" cy="484748"/>
          </a:xfrm>
          <a:prstGeom prst="rect">
            <a:avLst/>
          </a:prstGeom>
          <a:noFill/>
        </p:spPr>
        <p:txBody>
          <a:bodyPr wrap="none" rtlCol="0">
            <a:spAutoFit/>
          </a:bodyPr>
          <a:lstStyle/>
          <a:p>
            <a:r>
              <a:rPr lang="en-AU" sz="1200" dirty="0">
                <a:latin typeface="Arial Nova Light" panose="020B0304020202020204" pitchFamily="34" charset="0"/>
                <a:ea typeface="Arial Unicode MS"/>
                <a:cs typeface="Arial" panose="020B0604020202020204" pitchFamily="34" charset="0"/>
              </a:rPr>
              <a:t>Source:  U.S. Bureau of Economic Analysis</a:t>
            </a:r>
          </a:p>
          <a:p>
            <a:endParaRPr lang="en-AU" dirty="0">
              <a:latin typeface="Arial Nova Light" panose="020B0304020202020204" pitchFamily="34" charset="0"/>
            </a:endParaRPr>
          </a:p>
        </p:txBody>
      </p:sp>
    </p:spTree>
    <p:extLst>
      <p:ext uri="{BB962C8B-B14F-4D97-AF65-F5344CB8AC3E}">
        <p14:creationId xmlns:p14="http://schemas.microsoft.com/office/powerpoint/2010/main" val="115955921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a:bodyPr>
          <a:lstStyle/>
          <a:p>
            <a:pPr>
              <a:lnSpc>
                <a:spcPts val="3300"/>
              </a:lnSpc>
              <a:spcBef>
                <a:spcPts val="1200"/>
              </a:spcBef>
              <a:spcAft>
                <a:spcPts val="1200"/>
              </a:spcAft>
            </a:pPr>
            <a:r>
              <a:rPr lang="en-AU" sz="2400" dirty="0">
                <a:solidFill>
                  <a:srgbClr val="005C6A"/>
                </a:solidFill>
                <a:latin typeface="Segoe UI" panose="020B0502040204020203" pitchFamily="34" charset="0"/>
                <a:cs typeface="Segoe UI" panose="020B0502040204020203" pitchFamily="34" charset="0"/>
              </a:rPr>
              <a:t>Economics</a:t>
            </a:r>
            <a:r>
              <a:rPr lang="en-AU" sz="2400" dirty="0">
                <a:solidFill>
                  <a:srgbClr val="007A71"/>
                </a:solidFill>
                <a:latin typeface="Montserrat" panose="00000500000000000000" pitchFamily="2" charset="0"/>
              </a:rPr>
              <a:t>    </a:t>
            </a:r>
            <a:r>
              <a:rPr lang="en-AU" sz="2400" b="0" dirty="0">
                <a:solidFill>
                  <a:schemeClr val="bg1">
                    <a:lumMod val="65000"/>
                  </a:schemeClr>
                </a:solidFill>
                <a:latin typeface="Segoe UI" panose="020B0502040204020203" pitchFamily="34" charset="0"/>
                <a:cs typeface="Segoe UI" panose="020B0502040204020203" pitchFamily="34" charset="0"/>
              </a:rPr>
              <a:t>Europe / UK</a:t>
            </a:r>
            <a:endParaRPr lang="en-AU" sz="2400" dirty="0"/>
          </a:p>
        </p:txBody>
      </p:sp>
      <p:sp>
        <p:nvSpPr>
          <p:cNvPr id="6" name="TextBox 5">
            <a:extLst>
              <a:ext uri="{FF2B5EF4-FFF2-40B4-BE49-F238E27FC236}">
                <a16:creationId xmlns:a16="http://schemas.microsoft.com/office/drawing/2014/main" xmlns="" id="{A316E4C2-BDFA-4054-8F96-A5DEE387287D}"/>
              </a:ext>
            </a:extLst>
          </p:cNvPr>
          <p:cNvSpPr txBox="1"/>
          <p:nvPr/>
        </p:nvSpPr>
        <p:spPr>
          <a:xfrm>
            <a:off x="6665526" y="5994938"/>
            <a:ext cx="982898" cy="484748"/>
          </a:xfrm>
          <a:prstGeom prst="rect">
            <a:avLst/>
          </a:prstGeom>
          <a:noFill/>
        </p:spPr>
        <p:txBody>
          <a:bodyPr wrap="none" rtlCol="0">
            <a:spAutoFit/>
          </a:bodyPr>
          <a:lstStyle/>
          <a:p>
            <a:r>
              <a:rPr lang="en-AU" sz="1200" dirty="0">
                <a:latin typeface="Arial Nova Light" panose="020B0304020202020204" pitchFamily="34" charset="0"/>
                <a:ea typeface="Arial Unicode MS"/>
                <a:cs typeface="Arial" panose="020B0604020202020204" pitchFamily="34" charset="0"/>
              </a:rPr>
              <a:t>Source: IFM</a:t>
            </a:r>
          </a:p>
          <a:p>
            <a:endParaRPr lang="en-AU" dirty="0">
              <a:latin typeface="Arial Nova Light" panose="020B0304020202020204" pitchFamily="34" charset="0"/>
            </a:endParaRPr>
          </a:p>
        </p:txBody>
      </p:sp>
      <p:pic>
        <p:nvPicPr>
          <p:cNvPr id="2" name="Picture 1">
            <a:extLst>
              <a:ext uri="{FF2B5EF4-FFF2-40B4-BE49-F238E27FC236}">
                <a16:creationId xmlns:a16="http://schemas.microsoft.com/office/drawing/2014/main" xmlns="" id="{609233E9-255B-4634-BD74-84BF2624A352}"/>
              </a:ext>
            </a:extLst>
          </p:cNvPr>
          <p:cNvPicPr>
            <a:picLocks noChangeAspect="1"/>
          </p:cNvPicPr>
          <p:nvPr/>
        </p:nvPicPr>
        <p:blipFill>
          <a:blip r:embed="rId3"/>
          <a:stretch>
            <a:fillRect/>
          </a:stretch>
        </p:blipFill>
        <p:spPr>
          <a:xfrm>
            <a:off x="1302368" y="1250995"/>
            <a:ext cx="4578668" cy="4832657"/>
          </a:xfrm>
          <a:prstGeom prst="rect">
            <a:avLst/>
          </a:prstGeom>
        </p:spPr>
      </p:pic>
      <p:pic>
        <p:nvPicPr>
          <p:cNvPr id="3" name="Picture 2">
            <a:extLst>
              <a:ext uri="{FF2B5EF4-FFF2-40B4-BE49-F238E27FC236}">
                <a16:creationId xmlns:a16="http://schemas.microsoft.com/office/drawing/2014/main" xmlns="" id="{6070347E-4772-4E0C-8221-51EEF109B744}"/>
              </a:ext>
            </a:extLst>
          </p:cNvPr>
          <p:cNvPicPr>
            <a:picLocks noChangeAspect="1"/>
          </p:cNvPicPr>
          <p:nvPr/>
        </p:nvPicPr>
        <p:blipFill>
          <a:blip r:embed="rId4"/>
          <a:stretch>
            <a:fillRect/>
          </a:stretch>
        </p:blipFill>
        <p:spPr>
          <a:xfrm>
            <a:off x="6176213" y="1575833"/>
            <a:ext cx="5245064" cy="4182979"/>
          </a:xfrm>
          <a:prstGeom prst="rect">
            <a:avLst/>
          </a:prstGeom>
        </p:spPr>
      </p:pic>
      <p:sp>
        <p:nvSpPr>
          <p:cNvPr id="9" name="TextBox 8">
            <a:extLst>
              <a:ext uri="{FF2B5EF4-FFF2-40B4-BE49-F238E27FC236}">
                <a16:creationId xmlns:a16="http://schemas.microsoft.com/office/drawing/2014/main" xmlns="" id="{5E9C5A9F-A4C1-4DB7-92DB-B1733958CCA7}"/>
              </a:ext>
            </a:extLst>
          </p:cNvPr>
          <p:cNvSpPr txBox="1"/>
          <p:nvPr/>
        </p:nvSpPr>
        <p:spPr>
          <a:xfrm>
            <a:off x="1533656" y="6050068"/>
            <a:ext cx="1409553" cy="484748"/>
          </a:xfrm>
          <a:prstGeom prst="rect">
            <a:avLst/>
          </a:prstGeom>
          <a:noFill/>
        </p:spPr>
        <p:txBody>
          <a:bodyPr wrap="none" rtlCol="0">
            <a:spAutoFit/>
          </a:bodyPr>
          <a:lstStyle/>
          <a:p>
            <a:r>
              <a:rPr lang="en-AU" sz="1200" dirty="0">
                <a:latin typeface="Arial Nova Light" panose="020B0304020202020204" pitchFamily="34" charset="0"/>
                <a:ea typeface="Arial Unicode MS"/>
                <a:cs typeface="Arial" panose="020B0604020202020204" pitchFamily="34" charset="0"/>
              </a:rPr>
              <a:t>Source: JPMorgan</a:t>
            </a:r>
          </a:p>
          <a:p>
            <a:endParaRPr lang="en-AU" dirty="0">
              <a:latin typeface="Arial Nova Light" panose="020B0304020202020204" pitchFamily="34" charset="0"/>
            </a:endParaRPr>
          </a:p>
        </p:txBody>
      </p:sp>
    </p:spTree>
    <p:extLst>
      <p:ext uri="{BB962C8B-B14F-4D97-AF65-F5344CB8AC3E}">
        <p14:creationId xmlns:p14="http://schemas.microsoft.com/office/powerpoint/2010/main" val="152651929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fontScale="25000" lnSpcReduction="20000"/>
          </a:bodyPr>
          <a:lstStyle/>
          <a:p>
            <a:pPr>
              <a:lnSpc>
                <a:spcPts val="3300"/>
              </a:lnSpc>
              <a:spcBef>
                <a:spcPts val="1200"/>
              </a:spcBef>
              <a:spcAft>
                <a:spcPts val="1200"/>
              </a:spcAft>
            </a:pPr>
            <a:r>
              <a:rPr lang="en-AU" sz="9600" dirty="0">
                <a:solidFill>
                  <a:srgbClr val="005C6A"/>
                </a:solidFill>
                <a:latin typeface="Segoe UI" panose="020B0502040204020203" pitchFamily="34" charset="0"/>
                <a:cs typeface="Segoe UI" panose="020B0502040204020203" pitchFamily="34" charset="0"/>
              </a:rPr>
              <a:t>Economics</a:t>
            </a:r>
            <a:r>
              <a:rPr lang="en-AU" sz="9600" dirty="0">
                <a:solidFill>
                  <a:srgbClr val="007A71"/>
                </a:solidFill>
                <a:latin typeface="Montserrat" panose="00000500000000000000" pitchFamily="2" charset="0"/>
              </a:rPr>
              <a:t>    </a:t>
            </a:r>
            <a:r>
              <a:rPr lang="en-AU" sz="9600" b="0" dirty="0">
                <a:solidFill>
                  <a:schemeClr val="bg1">
                    <a:lumMod val="65000"/>
                  </a:schemeClr>
                </a:solidFill>
                <a:latin typeface="Segoe UI" panose="020B0502040204020203" pitchFamily="34" charset="0"/>
                <a:cs typeface="Segoe UI" panose="020B0502040204020203" pitchFamily="34" charset="0"/>
              </a:rPr>
              <a:t>China</a:t>
            </a:r>
          </a:p>
          <a:p>
            <a:endParaRPr lang="en-AU" dirty="0"/>
          </a:p>
        </p:txBody>
      </p:sp>
      <p:sp>
        <p:nvSpPr>
          <p:cNvPr id="5" name="Rectangle 4">
            <a:extLst>
              <a:ext uri="{FF2B5EF4-FFF2-40B4-BE49-F238E27FC236}">
                <a16:creationId xmlns:a16="http://schemas.microsoft.com/office/drawing/2014/main" xmlns="" id="{1A926377-CED8-4B8E-B938-B8FF7EACC240}"/>
              </a:ext>
            </a:extLst>
          </p:cNvPr>
          <p:cNvSpPr/>
          <p:nvPr/>
        </p:nvSpPr>
        <p:spPr>
          <a:xfrm>
            <a:off x="6851115" y="1118183"/>
            <a:ext cx="4689576" cy="879984"/>
          </a:xfrm>
          <a:prstGeom prst="rect">
            <a:avLst/>
          </a:prstGeom>
        </p:spPr>
        <p:txBody>
          <a:bodyPr wrap="square">
            <a:spAutoFit/>
          </a:bodyPr>
          <a:lstStyle/>
          <a:p>
            <a:pPr>
              <a:lnSpc>
                <a:spcPct val="110000"/>
              </a:lnSpc>
              <a:spcBef>
                <a:spcPts val="800"/>
              </a:spcBef>
            </a:pPr>
            <a:r>
              <a:rPr lang="en-AU" sz="2000" b="1" dirty="0">
                <a:latin typeface="Arial Nova Light" panose="020B0304020202020204" pitchFamily="34" charset="0"/>
              </a:rPr>
              <a:t>Chinese Property Market</a:t>
            </a:r>
          </a:p>
          <a:p>
            <a:pPr>
              <a:lnSpc>
                <a:spcPct val="110000"/>
              </a:lnSpc>
              <a:spcBef>
                <a:spcPts val="1800"/>
              </a:spcBef>
            </a:pPr>
            <a:endParaRPr lang="en-AU" sz="1400" dirty="0">
              <a:latin typeface="Arial Nova Light" panose="020B0304020202020204" pitchFamily="34" charset="0"/>
            </a:endParaRPr>
          </a:p>
        </p:txBody>
      </p:sp>
      <p:sp>
        <p:nvSpPr>
          <p:cNvPr id="9" name="TextBox 8">
            <a:extLst>
              <a:ext uri="{FF2B5EF4-FFF2-40B4-BE49-F238E27FC236}">
                <a16:creationId xmlns:a16="http://schemas.microsoft.com/office/drawing/2014/main" xmlns="" id="{E12D4C57-0980-4119-9369-64A724D1340D}"/>
              </a:ext>
            </a:extLst>
          </p:cNvPr>
          <p:cNvSpPr txBox="1"/>
          <p:nvPr/>
        </p:nvSpPr>
        <p:spPr>
          <a:xfrm>
            <a:off x="6851115" y="5731874"/>
            <a:ext cx="3053144" cy="276999"/>
          </a:xfrm>
          <a:prstGeom prst="rect">
            <a:avLst/>
          </a:prstGeom>
          <a:noFill/>
        </p:spPr>
        <p:txBody>
          <a:bodyPr wrap="none" rtlCol="0">
            <a:spAutoFit/>
          </a:bodyPr>
          <a:lstStyle/>
          <a:p>
            <a:r>
              <a:rPr lang="en-AU" sz="1200" dirty="0">
                <a:latin typeface="Arial Nova Light" panose="020B0304020202020204" pitchFamily="34" charset="0"/>
                <a:ea typeface="Arial Unicode MS"/>
                <a:cs typeface="Arial" panose="020B0604020202020204" pitchFamily="34" charset="0"/>
              </a:rPr>
              <a:t>Source: China National Bureau of Statistics </a:t>
            </a:r>
            <a:endParaRPr lang="en-AU" dirty="0">
              <a:latin typeface="Arial Nova Light" panose="020B0304020202020204" pitchFamily="34" charset="0"/>
            </a:endParaRPr>
          </a:p>
        </p:txBody>
      </p:sp>
      <p:graphicFrame>
        <p:nvGraphicFramePr>
          <p:cNvPr id="11" name="Chart 10">
            <a:extLst>
              <a:ext uri="{FF2B5EF4-FFF2-40B4-BE49-F238E27FC236}">
                <a16:creationId xmlns:a16="http://schemas.microsoft.com/office/drawing/2014/main" xmlns="" id="{B72ECD5C-56CC-4D3A-9AA6-DD0AFC2563F7}"/>
              </a:ext>
            </a:extLst>
          </p:cNvPr>
          <p:cNvGraphicFramePr>
            <a:graphicFrameLocks/>
          </p:cNvGraphicFramePr>
          <p:nvPr>
            <p:extLst>
              <p:ext uri="{D42A27DB-BD31-4B8C-83A1-F6EECF244321}">
                <p14:modId xmlns:p14="http://schemas.microsoft.com/office/powerpoint/2010/main" val="2974201429"/>
              </p:ext>
            </p:extLst>
          </p:nvPr>
        </p:nvGraphicFramePr>
        <p:xfrm>
          <a:off x="6426469" y="1579133"/>
          <a:ext cx="5008344" cy="3994515"/>
        </p:xfrm>
        <a:graphic>
          <a:graphicData uri="http://schemas.openxmlformats.org/drawingml/2006/chart">
            <c:chart xmlns:c="http://schemas.openxmlformats.org/drawingml/2006/chart" xmlns:r="http://schemas.openxmlformats.org/officeDocument/2006/relationships" r:id="rId3"/>
          </a:graphicData>
        </a:graphic>
      </p:graphicFrame>
      <p:pic>
        <p:nvPicPr>
          <p:cNvPr id="6" name="Picture 5">
            <a:extLst>
              <a:ext uri="{FF2B5EF4-FFF2-40B4-BE49-F238E27FC236}">
                <a16:creationId xmlns:a16="http://schemas.microsoft.com/office/drawing/2014/main" xmlns="" id="{FDB74F34-B9A5-4E21-8CFA-0D5D9C74C2CE}"/>
              </a:ext>
            </a:extLst>
          </p:cNvPr>
          <p:cNvPicPr>
            <a:picLocks noChangeAspect="1"/>
          </p:cNvPicPr>
          <p:nvPr/>
        </p:nvPicPr>
        <p:blipFill>
          <a:blip r:embed="rId4"/>
          <a:stretch>
            <a:fillRect/>
          </a:stretch>
        </p:blipFill>
        <p:spPr>
          <a:xfrm>
            <a:off x="1152425" y="1218703"/>
            <a:ext cx="4613108" cy="4818292"/>
          </a:xfrm>
          <a:prstGeom prst="rect">
            <a:avLst/>
          </a:prstGeom>
        </p:spPr>
      </p:pic>
    </p:spTree>
    <p:extLst>
      <p:ext uri="{BB962C8B-B14F-4D97-AF65-F5344CB8AC3E}">
        <p14:creationId xmlns:p14="http://schemas.microsoft.com/office/powerpoint/2010/main" val="382918309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a:bodyPr>
          <a:lstStyle/>
          <a:p>
            <a:pPr>
              <a:lnSpc>
                <a:spcPts val="3300"/>
              </a:lnSpc>
              <a:spcBef>
                <a:spcPts val="1200"/>
              </a:spcBef>
              <a:spcAft>
                <a:spcPts val="1200"/>
              </a:spcAft>
            </a:pPr>
            <a:r>
              <a:rPr lang="en-AU" sz="2400" dirty="0">
                <a:solidFill>
                  <a:srgbClr val="005C6A"/>
                </a:solidFill>
                <a:latin typeface="Segoe UI" panose="020B0502040204020203" pitchFamily="34" charset="0"/>
                <a:cs typeface="Segoe UI" panose="020B0502040204020203" pitchFamily="34" charset="0"/>
              </a:rPr>
              <a:t>Economics</a:t>
            </a:r>
            <a:r>
              <a:rPr lang="en-AU" sz="2400" dirty="0">
                <a:solidFill>
                  <a:srgbClr val="007A71"/>
                </a:solidFill>
                <a:latin typeface="Montserrat" panose="00000500000000000000" pitchFamily="2" charset="0"/>
              </a:rPr>
              <a:t>    </a:t>
            </a:r>
            <a:r>
              <a:rPr lang="en-AU" sz="2400" b="0" dirty="0">
                <a:solidFill>
                  <a:schemeClr val="bg1">
                    <a:lumMod val="65000"/>
                  </a:schemeClr>
                </a:solidFill>
                <a:latin typeface="Segoe UI" panose="020B0502040204020203" pitchFamily="34" charset="0"/>
                <a:cs typeface="Segoe UI" panose="020B0502040204020203" pitchFamily="34" charset="0"/>
              </a:rPr>
              <a:t>Australia</a:t>
            </a:r>
            <a:endParaRPr lang="en-AU" sz="2400" dirty="0"/>
          </a:p>
        </p:txBody>
      </p:sp>
      <p:sp>
        <p:nvSpPr>
          <p:cNvPr id="7" name="TextBox 6">
            <a:extLst>
              <a:ext uri="{FF2B5EF4-FFF2-40B4-BE49-F238E27FC236}">
                <a16:creationId xmlns:a16="http://schemas.microsoft.com/office/drawing/2014/main" xmlns="" id="{117DEC08-2D53-4A58-B9DD-494398AF05A6}"/>
              </a:ext>
            </a:extLst>
          </p:cNvPr>
          <p:cNvSpPr txBox="1"/>
          <p:nvPr/>
        </p:nvSpPr>
        <p:spPr>
          <a:xfrm>
            <a:off x="6697531" y="5993461"/>
            <a:ext cx="982898" cy="484748"/>
          </a:xfrm>
          <a:prstGeom prst="rect">
            <a:avLst/>
          </a:prstGeom>
          <a:noFill/>
        </p:spPr>
        <p:txBody>
          <a:bodyPr wrap="none" rtlCol="0">
            <a:spAutoFit/>
          </a:bodyPr>
          <a:lstStyle/>
          <a:p>
            <a:r>
              <a:rPr lang="en-AU" sz="1200" dirty="0">
                <a:latin typeface="Arial Nova Light" panose="020B0304020202020204" pitchFamily="34" charset="0"/>
                <a:ea typeface="Arial Unicode MS"/>
                <a:cs typeface="Arial" panose="020B0604020202020204" pitchFamily="34" charset="0"/>
              </a:rPr>
              <a:t>Source: IFM</a:t>
            </a:r>
          </a:p>
          <a:p>
            <a:endParaRPr lang="en-AU" dirty="0">
              <a:latin typeface="Arial Nova Light" panose="020B0304020202020204" pitchFamily="34" charset="0"/>
            </a:endParaRPr>
          </a:p>
        </p:txBody>
      </p:sp>
      <p:pic>
        <p:nvPicPr>
          <p:cNvPr id="8" name="Picture 7">
            <a:extLst>
              <a:ext uri="{FF2B5EF4-FFF2-40B4-BE49-F238E27FC236}">
                <a16:creationId xmlns:a16="http://schemas.microsoft.com/office/drawing/2014/main" xmlns="" id="{FADB7529-D440-413F-BC03-3059CB247670}"/>
              </a:ext>
            </a:extLst>
          </p:cNvPr>
          <p:cNvPicPr>
            <a:picLocks noChangeAspect="1"/>
          </p:cNvPicPr>
          <p:nvPr/>
        </p:nvPicPr>
        <p:blipFill>
          <a:blip r:embed="rId3"/>
          <a:stretch>
            <a:fillRect/>
          </a:stretch>
        </p:blipFill>
        <p:spPr>
          <a:xfrm>
            <a:off x="1440947" y="1143908"/>
            <a:ext cx="4655053" cy="4849553"/>
          </a:xfrm>
          <a:prstGeom prst="rect">
            <a:avLst/>
          </a:prstGeom>
        </p:spPr>
      </p:pic>
      <p:pic>
        <p:nvPicPr>
          <p:cNvPr id="2" name="Picture 1">
            <a:extLst>
              <a:ext uri="{FF2B5EF4-FFF2-40B4-BE49-F238E27FC236}">
                <a16:creationId xmlns:a16="http://schemas.microsoft.com/office/drawing/2014/main" xmlns="" id="{C990BF14-4CCB-4EAF-B6D0-67631E916E9D}"/>
              </a:ext>
            </a:extLst>
          </p:cNvPr>
          <p:cNvPicPr>
            <a:picLocks noChangeAspect="1"/>
          </p:cNvPicPr>
          <p:nvPr/>
        </p:nvPicPr>
        <p:blipFill>
          <a:blip r:embed="rId4"/>
          <a:stretch>
            <a:fillRect/>
          </a:stretch>
        </p:blipFill>
        <p:spPr>
          <a:xfrm>
            <a:off x="6294421" y="1458077"/>
            <a:ext cx="5240692" cy="3941846"/>
          </a:xfrm>
          <a:prstGeom prst="rect">
            <a:avLst/>
          </a:prstGeom>
        </p:spPr>
      </p:pic>
      <p:sp>
        <p:nvSpPr>
          <p:cNvPr id="9" name="TextBox 8">
            <a:extLst>
              <a:ext uri="{FF2B5EF4-FFF2-40B4-BE49-F238E27FC236}">
                <a16:creationId xmlns:a16="http://schemas.microsoft.com/office/drawing/2014/main" xmlns="" id="{541C835B-EC78-4CE7-A97B-76A52C9EEB47}"/>
              </a:ext>
            </a:extLst>
          </p:cNvPr>
          <p:cNvSpPr txBox="1"/>
          <p:nvPr/>
        </p:nvSpPr>
        <p:spPr>
          <a:xfrm>
            <a:off x="1593347" y="6031933"/>
            <a:ext cx="1409553" cy="484748"/>
          </a:xfrm>
          <a:prstGeom prst="rect">
            <a:avLst/>
          </a:prstGeom>
          <a:noFill/>
        </p:spPr>
        <p:txBody>
          <a:bodyPr wrap="none" rtlCol="0">
            <a:spAutoFit/>
          </a:bodyPr>
          <a:lstStyle/>
          <a:p>
            <a:r>
              <a:rPr lang="en-AU" sz="1200" dirty="0">
                <a:latin typeface="Arial Nova Light" panose="020B0304020202020204" pitchFamily="34" charset="0"/>
                <a:ea typeface="Arial Unicode MS"/>
                <a:cs typeface="Arial" panose="020B0604020202020204" pitchFamily="34" charset="0"/>
              </a:rPr>
              <a:t>Source: JPMorgan</a:t>
            </a:r>
          </a:p>
          <a:p>
            <a:endParaRPr lang="en-AU" dirty="0">
              <a:latin typeface="Arial Nova Light" panose="020B0304020202020204" pitchFamily="34" charset="0"/>
            </a:endParaRPr>
          </a:p>
        </p:txBody>
      </p:sp>
    </p:spTree>
    <p:extLst>
      <p:ext uri="{BB962C8B-B14F-4D97-AF65-F5344CB8AC3E}">
        <p14:creationId xmlns:p14="http://schemas.microsoft.com/office/powerpoint/2010/main" val="176915361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fontScale="25000" lnSpcReduction="20000"/>
          </a:bodyPr>
          <a:lstStyle/>
          <a:p>
            <a:pPr>
              <a:lnSpc>
                <a:spcPts val="3300"/>
              </a:lnSpc>
              <a:spcBef>
                <a:spcPts val="1200"/>
              </a:spcBef>
              <a:spcAft>
                <a:spcPts val="1200"/>
              </a:spcAft>
            </a:pPr>
            <a:r>
              <a:rPr lang="en-AU" sz="9600" dirty="0">
                <a:solidFill>
                  <a:srgbClr val="005C6A"/>
                </a:solidFill>
                <a:latin typeface="Segoe UI" panose="020B0502040204020203" pitchFamily="34" charset="0"/>
                <a:cs typeface="Segoe UI" panose="020B0502040204020203" pitchFamily="34" charset="0"/>
              </a:rPr>
              <a:t>Economics</a:t>
            </a:r>
            <a:r>
              <a:rPr lang="en-AU" sz="9600" dirty="0">
                <a:solidFill>
                  <a:srgbClr val="007A71"/>
                </a:solidFill>
                <a:latin typeface="Montserrat" panose="00000500000000000000" pitchFamily="2" charset="0"/>
              </a:rPr>
              <a:t>    </a:t>
            </a:r>
            <a:r>
              <a:rPr lang="en-AU" sz="9600" b="0" dirty="0">
                <a:solidFill>
                  <a:schemeClr val="bg1">
                    <a:lumMod val="65000"/>
                  </a:schemeClr>
                </a:solidFill>
              </a:rPr>
              <a:t>Australia - Housing</a:t>
            </a:r>
            <a:endParaRPr lang="en-AU" sz="9600" b="0" dirty="0">
              <a:solidFill>
                <a:schemeClr val="bg1">
                  <a:lumMod val="65000"/>
                </a:schemeClr>
              </a:solidFill>
              <a:latin typeface="Segoe UI" panose="020B0502040204020203" pitchFamily="34" charset="0"/>
              <a:cs typeface="Segoe UI" panose="020B0502040204020203" pitchFamily="34" charset="0"/>
            </a:endParaRPr>
          </a:p>
          <a:p>
            <a:endParaRPr lang="en-AU" dirty="0"/>
          </a:p>
        </p:txBody>
      </p:sp>
      <p:pic>
        <p:nvPicPr>
          <p:cNvPr id="4" name="Picture 3">
            <a:extLst>
              <a:ext uri="{FF2B5EF4-FFF2-40B4-BE49-F238E27FC236}">
                <a16:creationId xmlns:a16="http://schemas.microsoft.com/office/drawing/2014/main" xmlns="" id="{B120CA65-F803-4845-9546-25A45B93C987}"/>
              </a:ext>
            </a:extLst>
          </p:cNvPr>
          <p:cNvPicPr>
            <a:picLocks noChangeAspect="1"/>
          </p:cNvPicPr>
          <p:nvPr/>
        </p:nvPicPr>
        <p:blipFill>
          <a:blip r:embed="rId3"/>
          <a:stretch>
            <a:fillRect/>
          </a:stretch>
        </p:blipFill>
        <p:spPr>
          <a:xfrm>
            <a:off x="1415739" y="1053966"/>
            <a:ext cx="4686300" cy="4899903"/>
          </a:xfrm>
          <a:prstGeom prst="rect">
            <a:avLst/>
          </a:prstGeom>
        </p:spPr>
      </p:pic>
      <p:pic>
        <p:nvPicPr>
          <p:cNvPr id="6" name="Picture 5">
            <a:extLst>
              <a:ext uri="{FF2B5EF4-FFF2-40B4-BE49-F238E27FC236}">
                <a16:creationId xmlns:a16="http://schemas.microsoft.com/office/drawing/2014/main" xmlns="" id="{EC417E73-7F13-46D4-BE4B-CC57557ACC2B}"/>
              </a:ext>
            </a:extLst>
          </p:cNvPr>
          <p:cNvPicPr>
            <a:picLocks noChangeAspect="1"/>
          </p:cNvPicPr>
          <p:nvPr/>
        </p:nvPicPr>
        <p:blipFill>
          <a:blip r:embed="rId4"/>
          <a:stretch>
            <a:fillRect/>
          </a:stretch>
        </p:blipFill>
        <p:spPr>
          <a:xfrm>
            <a:off x="6252556" y="1053966"/>
            <a:ext cx="4729872" cy="4959797"/>
          </a:xfrm>
          <a:prstGeom prst="rect">
            <a:avLst/>
          </a:prstGeom>
        </p:spPr>
      </p:pic>
    </p:spTree>
    <p:extLst>
      <p:ext uri="{BB962C8B-B14F-4D97-AF65-F5344CB8AC3E}">
        <p14:creationId xmlns:p14="http://schemas.microsoft.com/office/powerpoint/2010/main" val="388919445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fontScale="25000" lnSpcReduction="20000"/>
          </a:bodyPr>
          <a:lstStyle/>
          <a:p>
            <a:pPr>
              <a:lnSpc>
                <a:spcPts val="3300"/>
              </a:lnSpc>
              <a:spcBef>
                <a:spcPts val="1200"/>
              </a:spcBef>
              <a:spcAft>
                <a:spcPts val="1200"/>
              </a:spcAft>
            </a:pPr>
            <a:r>
              <a:rPr lang="en-AU" sz="9600" dirty="0">
                <a:solidFill>
                  <a:srgbClr val="005C6A"/>
                </a:solidFill>
              </a:rPr>
              <a:t>International Shares Strategy Review </a:t>
            </a:r>
            <a:r>
              <a:rPr lang="en-AU" sz="9600" b="0" dirty="0">
                <a:solidFill>
                  <a:schemeClr val="bg1">
                    <a:lumMod val="65000"/>
                  </a:schemeClr>
                </a:solidFill>
              </a:rPr>
              <a:t>Recommendations</a:t>
            </a:r>
            <a:r>
              <a:rPr lang="en-AU" sz="7200" dirty="0">
                <a:latin typeface="+mn-lt"/>
              </a:rPr>
              <a:t> </a:t>
            </a:r>
          </a:p>
          <a:p>
            <a:endParaRPr lang="en-AU" dirty="0"/>
          </a:p>
        </p:txBody>
      </p:sp>
      <p:sp>
        <p:nvSpPr>
          <p:cNvPr id="2" name="Rectangle 1">
            <a:extLst>
              <a:ext uri="{FF2B5EF4-FFF2-40B4-BE49-F238E27FC236}">
                <a16:creationId xmlns:a16="http://schemas.microsoft.com/office/drawing/2014/main" xmlns="" id="{942DA864-2B1E-41FB-A055-825670A17A06}"/>
              </a:ext>
            </a:extLst>
          </p:cNvPr>
          <p:cNvSpPr/>
          <p:nvPr/>
        </p:nvSpPr>
        <p:spPr>
          <a:xfrm>
            <a:off x="839416" y="1412776"/>
            <a:ext cx="10479613" cy="1508105"/>
          </a:xfrm>
          <a:prstGeom prst="rect">
            <a:avLst/>
          </a:prstGeom>
        </p:spPr>
        <p:txBody>
          <a:bodyPr wrap="square">
            <a:spAutoFit/>
          </a:bodyPr>
          <a:lstStyle/>
          <a:p>
            <a:pPr>
              <a:lnSpc>
                <a:spcPct val="150000"/>
              </a:lnSpc>
              <a:spcBef>
                <a:spcPts val="1000"/>
              </a:spcBef>
              <a:spcAft>
                <a:spcPts val="800"/>
              </a:spcAft>
              <a:buClr>
                <a:schemeClr val="tx1"/>
              </a:buClr>
            </a:pPr>
            <a:endParaRPr lang="en-AU" sz="1600" dirty="0">
              <a:latin typeface="Arial Nova Light" panose="020B0304020202020204" pitchFamily="34" charset="0"/>
            </a:endParaRPr>
          </a:p>
          <a:p>
            <a:pPr>
              <a:lnSpc>
                <a:spcPct val="150000"/>
              </a:lnSpc>
              <a:spcBef>
                <a:spcPts val="1000"/>
              </a:spcBef>
              <a:spcAft>
                <a:spcPts val="800"/>
              </a:spcAft>
              <a:buClr>
                <a:schemeClr val="tx1"/>
              </a:buClr>
            </a:pPr>
            <a:endParaRPr lang="en-AU" sz="1600" dirty="0">
              <a:latin typeface="Arial Nova Light" panose="020B0304020202020204" pitchFamily="34" charset="0"/>
            </a:endParaRPr>
          </a:p>
          <a:p>
            <a:pPr marL="285750" indent="-285750">
              <a:spcBef>
                <a:spcPts val="1000"/>
              </a:spcBef>
              <a:spcAft>
                <a:spcPts val="800"/>
              </a:spcAft>
              <a:buClr>
                <a:schemeClr val="tx1"/>
              </a:buClr>
              <a:buFont typeface="Arial" panose="020B0604020202020204" pitchFamily="34" charset="0"/>
              <a:buChar char="•"/>
            </a:pPr>
            <a:endParaRPr lang="en-AU" sz="1400" dirty="0">
              <a:latin typeface="Arial Nova Light" panose="020B0304020202020204" pitchFamily="34" charset="0"/>
            </a:endParaRPr>
          </a:p>
        </p:txBody>
      </p:sp>
      <p:graphicFrame>
        <p:nvGraphicFramePr>
          <p:cNvPr id="4" name="Table 3">
            <a:extLst>
              <a:ext uri="{FF2B5EF4-FFF2-40B4-BE49-F238E27FC236}">
                <a16:creationId xmlns:a16="http://schemas.microsoft.com/office/drawing/2014/main" xmlns="" id="{E341961D-12A5-4ACC-BB1D-A3FEC7A8DDFF}"/>
              </a:ext>
            </a:extLst>
          </p:cNvPr>
          <p:cNvGraphicFramePr>
            <a:graphicFrameLocks noGrp="1"/>
          </p:cNvGraphicFramePr>
          <p:nvPr>
            <p:extLst>
              <p:ext uri="{D42A27DB-BD31-4B8C-83A1-F6EECF244321}">
                <p14:modId xmlns:p14="http://schemas.microsoft.com/office/powerpoint/2010/main" val="3691182280"/>
              </p:ext>
            </p:extLst>
          </p:nvPr>
        </p:nvGraphicFramePr>
        <p:xfrm>
          <a:off x="1095343" y="1412776"/>
          <a:ext cx="10001314" cy="4593392"/>
        </p:xfrm>
        <a:graphic>
          <a:graphicData uri="http://schemas.openxmlformats.org/drawingml/2006/table">
            <a:tbl>
              <a:tblPr/>
              <a:tblGrid>
                <a:gridCol w="3633075">
                  <a:extLst>
                    <a:ext uri="{9D8B030D-6E8A-4147-A177-3AD203B41FA5}">
                      <a16:colId xmlns:a16="http://schemas.microsoft.com/office/drawing/2014/main" xmlns="" val="3667489750"/>
                    </a:ext>
                  </a:extLst>
                </a:gridCol>
                <a:gridCol w="870281">
                  <a:extLst>
                    <a:ext uri="{9D8B030D-6E8A-4147-A177-3AD203B41FA5}">
                      <a16:colId xmlns:a16="http://schemas.microsoft.com/office/drawing/2014/main" xmlns="" val="945374305"/>
                    </a:ext>
                  </a:extLst>
                </a:gridCol>
                <a:gridCol w="2182608">
                  <a:extLst>
                    <a:ext uri="{9D8B030D-6E8A-4147-A177-3AD203B41FA5}">
                      <a16:colId xmlns:a16="http://schemas.microsoft.com/office/drawing/2014/main" xmlns="" val="3307177175"/>
                    </a:ext>
                  </a:extLst>
                </a:gridCol>
                <a:gridCol w="663070">
                  <a:extLst>
                    <a:ext uri="{9D8B030D-6E8A-4147-A177-3AD203B41FA5}">
                      <a16:colId xmlns:a16="http://schemas.microsoft.com/office/drawing/2014/main" xmlns="" val="1241055192"/>
                    </a:ext>
                  </a:extLst>
                </a:gridCol>
                <a:gridCol w="663070">
                  <a:extLst>
                    <a:ext uri="{9D8B030D-6E8A-4147-A177-3AD203B41FA5}">
                      <a16:colId xmlns:a16="http://schemas.microsoft.com/office/drawing/2014/main" xmlns="" val="845213565"/>
                    </a:ext>
                  </a:extLst>
                </a:gridCol>
                <a:gridCol w="663070">
                  <a:extLst>
                    <a:ext uri="{9D8B030D-6E8A-4147-A177-3AD203B41FA5}">
                      <a16:colId xmlns:a16="http://schemas.microsoft.com/office/drawing/2014/main" xmlns="" val="367991134"/>
                    </a:ext>
                  </a:extLst>
                </a:gridCol>
                <a:gridCol w="663070">
                  <a:extLst>
                    <a:ext uri="{9D8B030D-6E8A-4147-A177-3AD203B41FA5}">
                      <a16:colId xmlns:a16="http://schemas.microsoft.com/office/drawing/2014/main" xmlns="" val="784700120"/>
                    </a:ext>
                  </a:extLst>
                </a:gridCol>
                <a:gridCol w="663070">
                  <a:extLst>
                    <a:ext uri="{9D8B030D-6E8A-4147-A177-3AD203B41FA5}">
                      <a16:colId xmlns:a16="http://schemas.microsoft.com/office/drawing/2014/main" xmlns="" val="2162664481"/>
                    </a:ext>
                  </a:extLst>
                </a:gridCol>
              </a:tblGrid>
              <a:tr h="1635244">
                <a:tc>
                  <a:txBody>
                    <a:bodyPr/>
                    <a:lstStyle/>
                    <a:p>
                      <a:pPr algn="l" fontAlgn="b"/>
                      <a:r>
                        <a:rPr lang="en-AU" sz="1000" b="1" i="0" u="none" strike="noStrike" dirty="0">
                          <a:solidFill>
                            <a:srgbClr val="FFFFFF"/>
                          </a:solidFill>
                          <a:effectLst/>
                          <a:latin typeface="Arial" panose="020B0604020202020204" pitchFamily="34" charset="0"/>
                        </a:rPr>
                        <a:t>Name</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3333"/>
                    </a:solidFill>
                  </a:tcPr>
                </a:tc>
                <a:tc>
                  <a:txBody>
                    <a:bodyPr/>
                    <a:lstStyle/>
                    <a:p>
                      <a:pPr algn="ctr" fontAlgn="b"/>
                      <a:r>
                        <a:rPr lang="en-AU" sz="1000" b="1" i="0" u="none" strike="noStrike">
                          <a:solidFill>
                            <a:srgbClr val="FFFFFF"/>
                          </a:solidFill>
                          <a:effectLst/>
                          <a:latin typeface="Arial" panose="020B0604020202020204" pitchFamily="34" charset="0"/>
                        </a:rPr>
                        <a:t>APIR</a:t>
                      </a: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3333"/>
                    </a:solidFill>
                  </a:tcPr>
                </a:tc>
                <a:tc>
                  <a:txBody>
                    <a:bodyPr/>
                    <a:lstStyle/>
                    <a:p>
                      <a:pPr algn="ctr" fontAlgn="b"/>
                      <a:r>
                        <a:rPr lang="en-AU" sz="1000" b="1" i="0" u="none" strike="noStrike">
                          <a:solidFill>
                            <a:srgbClr val="FFFFFF"/>
                          </a:solidFill>
                          <a:effectLst/>
                          <a:latin typeface="Arial" panose="020B0604020202020204" pitchFamily="34" charset="0"/>
                        </a:rPr>
                        <a:t>Rating</a:t>
                      </a:r>
                    </a:p>
                  </a:txBody>
                  <a:tcPr marL="0" marR="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3333"/>
                    </a:solidFill>
                  </a:tcPr>
                </a:tc>
                <a:tc>
                  <a:txBody>
                    <a:bodyPr/>
                    <a:lstStyle/>
                    <a:p>
                      <a:pPr algn="ctr" fontAlgn="b"/>
                      <a:r>
                        <a:rPr lang="en-AU" sz="1000" b="1" i="0" u="none" strike="noStrike">
                          <a:solidFill>
                            <a:srgbClr val="FFFFFF"/>
                          </a:solidFill>
                          <a:effectLst/>
                          <a:latin typeface="Arial" panose="020B0604020202020204" pitchFamily="34" charset="0"/>
                        </a:rPr>
                        <a:t>Mgt. Cost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3333"/>
                    </a:solidFill>
                  </a:tcPr>
                </a:tc>
                <a:tc>
                  <a:txBody>
                    <a:bodyPr/>
                    <a:lstStyle/>
                    <a:p>
                      <a:pPr algn="ctr" fontAlgn="b"/>
                      <a:r>
                        <a:rPr lang="en-AU" sz="1000" b="1" i="0" u="none" strike="noStrike">
                          <a:solidFill>
                            <a:srgbClr val="FFFFFF"/>
                          </a:solidFill>
                          <a:effectLst/>
                          <a:latin typeface="Arial" panose="020B0604020202020204" pitchFamily="34" charset="0"/>
                        </a:rPr>
                        <a:t>  Elite Blend (Growth)</a:t>
                      </a:r>
                    </a:p>
                  </a:txBody>
                  <a:tcPr marL="0" marR="0" marT="0" marB="0" vert="vert27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3333"/>
                    </a:solidFill>
                  </a:tcPr>
                </a:tc>
                <a:tc>
                  <a:txBody>
                    <a:bodyPr/>
                    <a:lstStyle/>
                    <a:p>
                      <a:pPr algn="ctr" fontAlgn="b"/>
                      <a:r>
                        <a:rPr lang="en-AU" sz="1000" b="1" i="0" u="none" strike="noStrike">
                          <a:solidFill>
                            <a:srgbClr val="FFFFFF"/>
                          </a:solidFill>
                          <a:effectLst/>
                          <a:latin typeface="Arial" panose="020B0604020202020204" pitchFamily="34" charset="0"/>
                        </a:rPr>
                        <a:t>Proposed 1</a:t>
                      </a:r>
                    </a:p>
                  </a:txBody>
                  <a:tcPr marL="0" marR="0" marT="0" marB="0" vert="vert27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3333"/>
                    </a:solidFill>
                  </a:tcPr>
                </a:tc>
                <a:tc>
                  <a:txBody>
                    <a:bodyPr/>
                    <a:lstStyle/>
                    <a:p>
                      <a:pPr algn="ctr" fontAlgn="b"/>
                      <a:r>
                        <a:rPr lang="en-AU" sz="1000" b="1" i="0" u="none" strike="noStrike">
                          <a:solidFill>
                            <a:srgbClr val="FFFFFF"/>
                          </a:solidFill>
                          <a:effectLst/>
                          <a:latin typeface="Arial" panose="020B0604020202020204" pitchFamily="34" charset="0"/>
                        </a:rPr>
                        <a:t>  Elite Blend (High Growth)</a:t>
                      </a:r>
                    </a:p>
                  </a:txBody>
                  <a:tcPr marL="0" marR="0" marT="0" marB="0" vert="vert27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3333"/>
                    </a:solidFill>
                  </a:tcPr>
                </a:tc>
                <a:tc>
                  <a:txBody>
                    <a:bodyPr/>
                    <a:lstStyle/>
                    <a:p>
                      <a:pPr algn="ctr" fontAlgn="b"/>
                      <a:r>
                        <a:rPr lang="en-AU" sz="1000" b="1" i="0" u="none" strike="noStrike">
                          <a:solidFill>
                            <a:srgbClr val="FFFFFF"/>
                          </a:solidFill>
                          <a:effectLst/>
                          <a:latin typeface="Arial" panose="020B0604020202020204" pitchFamily="34" charset="0"/>
                        </a:rPr>
                        <a:t>Proposed 1</a:t>
                      </a:r>
                    </a:p>
                  </a:txBody>
                  <a:tcPr marL="0" marR="0" marT="0" marB="0" vert="vert27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3333"/>
                    </a:solidFill>
                  </a:tcPr>
                </a:tc>
                <a:extLst>
                  <a:ext uri="{0D108BD9-81ED-4DB2-BD59-A6C34878D82A}">
                    <a16:rowId xmlns:a16="http://schemas.microsoft.com/office/drawing/2014/main" xmlns="" val="4050429720"/>
                  </a:ext>
                </a:extLst>
              </a:tr>
              <a:tr h="192922">
                <a:tc>
                  <a:txBody>
                    <a:bodyPr/>
                    <a:lstStyle/>
                    <a:p>
                      <a:pPr algn="l" fontAlgn="t"/>
                      <a:r>
                        <a:rPr lang="en-AU" sz="1000" b="1" i="0" u="none" strike="noStrike">
                          <a:solidFill>
                            <a:srgbClr val="FFFFFF"/>
                          </a:solidFill>
                          <a:effectLst/>
                          <a:latin typeface="Arial" panose="020B0604020202020204" pitchFamily="34" charset="0"/>
                        </a:rPr>
                        <a:t>International Shares</a:t>
                      </a:r>
                    </a:p>
                  </a:txBody>
                  <a:tcPr marL="0" marR="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A405F"/>
                    </a:solidFill>
                  </a:tcPr>
                </a:tc>
                <a:tc>
                  <a:txBody>
                    <a:bodyPr/>
                    <a:lstStyle/>
                    <a:p>
                      <a:pPr algn="l" fontAlgn="t"/>
                      <a:r>
                        <a:rPr lang="en-AU" sz="1000" b="1" i="0" u="none" strike="noStrike">
                          <a:solidFill>
                            <a:srgbClr val="FFFFFF"/>
                          </a:solidFill>
                          <a:effectLst/>
                          <a:latin typeface="Arial" panose="020B0604020202020204" pitchFamily="34" charset="0"/>
                        </a:rPr>
                        <a:t> </a:t>
                      </a: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A405F"/>
                    </a:solidFill>
                  </a:tcPr>
                </a:tc>
                <a:tc>
                  <a:txBody>
                    <a:bodyPr/>
                    <a:lstStyle/>
                    <a:p>
                      <a:pPr algn="l" fontAlgn="t"/>
                      <a:r>
                        <a:rPr lang="en-AU" sz="1000" b="1" i="0" u="none" strike="noStrike">
                          <a:solidFill>
                            <a:srgbClr val="FFFFFF"/>
                          </a:solidFill>
                          <a:effectLst/>
                          <a:latin typeface="Arial" panose="020B0604020202020204" pitchFamily="34" charset="0"/>
                        </a:rPr>
                        <a:t> </a:t>
                      </a: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A405F"/>
                    </a:solidFill>
                  </a:tcPr>
                </a:tc>
                <a:tc>
                  <a:txBody>
                    <a:bodyPr/>
                    <a:lstStyle/>
                    <a:p>
                      <a:pPr algn="l" fontAlgn="t"/>
                      <a:r>
                        <a:rPr lang="en-AU" sz="1000" b="1" i="0" u="none" strike="noStrike">
                          <a:solidFill>
                            <a:srgbClr val="FFFFFF"/>
                          </a:solidFill>
                          <a:effectLst/>
                          <a:latin typeface="Arial" panose="020B0604020202020204" pitchFamily="34" charset="0"/>
                        </a:rPr>
                        <a:t> </a:t>
                      </a:r>
                    </a:p>
                  </a:txBody>
                  <a:tcPr marL="0" marR="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A405F"/>
                    </a:solidFill>
                  </a:tcPr>
                </a:tc>
                <a:tc>
                  <a:txBody>
                    <a:bodyPr/>
                    <a:lstStyle/>
                    <a:p>
                      <a:pPr algn="l" fontAlgn="t"/>
                      <a:r>
                        <a:rPr lang="en-AU" sz="1000" b="1" i="0" u="none" strike="noStrike">
                          <a:solidFill>
                            <a:srgbClr val="FFFFFF"/>
                          </a:solidFill>
                          <a:effectLst/>
                          <a:latin typeface="Arial" panose="020B0604020202020204" pitchFamily="34" charset="0"/>
                        </a:rPr>
                        <a:t> </a:t>
                      </a:r>
                    </a:p>
                  </a:txBody>
                  <a:tcPr marL="0" marR="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A405F"/>
                    </a:solidFill>
                  </a:tcPr>
                </a:tc>
                <a:tc>
                  <a:txBody>
                    <a:bodyPr/>
                    <a:lstStyle/>
                    <a:p>
                      <a:pPr algn="l" fontAlgn="t"/>
                      <a:r>
                        <a:rPr lang="en-AU" sz="1000" b="1" i="0" u="none" strike="noStrike">
                          <a:solidFill>
                            <a:srgbClr val="FFFFFF"/>
                          </a:solidFill>
                          <a:effectLst/>
                          <a:latin typeface="Arial" panose="020B0604020202020204" pitchFamily="34" charset="0"/>
                        </a:rPr>
                        <a:t> </a:t>
                      </a: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A405F"/>
                    </a:solidFill>
                  </a:tcPr>
                </a:tc>
                <a:tc>
                  <a:txBody>
                    <a:bodyPr/>
                    <a:lstStyle/>
                    <a:p>
                      <a:pPr algn="l" fontAlgn="t"/>
                      <a:r>
                        <a:rPr lang="en-AU" sz="1000" b="1" i="0" u="none" strike="noStrike">
                          <a:solidFill>
                            <a:srgbClr val="FFFFFF"/>
                          </a:solidFill>
                          <a:effectLst/>
                          <a:latin typeface="Arial" panose="020B0604020202020204" pitchFamily="34" charset="0"/>
                        </a:rPr>
                        <a:t> </a:t>
                      </a: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A405F"/>
                    </a:solidFill>
                  </a:tcPr>
                </a:tc>
                <a:tc>
                  <a:txBody>
                    <a:bodyPr/>
                    <a:lstStyle/>
                    <a:p>
                      <a:pPr algn="l" fontAlgn="t"/>
                      <a:r>
                        <a:rPr lang="en-AU" sz="1000" b="1" i="0" u="none" strike="noStrike">
                          <a:solidFill>
                            <a:srgbClr val="FFFFFF"/>
                          </a:solidFill>
                          <a:effectLst/>
                          <a:latin typeface="Arial" panose="020B0604020202020204" pitchFamily="34" charset="0"/>
                        </a:rPr>
                        <a:t> </a:t>
                      </a:r>
                    </a:p>
                  </a:txBody>
                  <a:tcPr marL="0" marR="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A405F"/>
                    </a:solidFill>
                  </a:tcPr>
                </a:tc>
                <a:extLst>
                  <a:ext uri="{0D108BD9-81ED-4DB2-BD59-A6C34878D82A}">
                    <a16:rowId xmlns:a16="http://schemas.microsoft.com/office/drawing/2014/main" xmlns="" val="1855563410"/>
                  </a:ext>
                </a:extLst>
              </a:tr>
              <a:tr h="183736">
                <a:tc>
                  <a:txBody>
                    <a:bodyPr/>
                    <a:lstStyle/>
                    <a:p>
                      <a:pPr algn="l" fontAlgn="t"/>
                      <a:r>
                        <a:rPr lang="en-AU" sz="1000" b="0" i="0" u="none" strike="noStrike">
                          <a:solidFill>
                            <a:srgbClr val="000000"/>
                          </a:solidFill>
                          <a:effectLst/>
                          <a:latin typeface="Arial" panose="020B0604020202020204" pitchFamily="34" charset="0"/>
                        </a:rPr>
                        <a:t>Antipodes Global Fund</a:t>
                      </a:r>
                    </a:p>
                  </a:txBody>
                  <a:tcPr marL="0" marR="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t"/>
                      <a:r>
                        <a:rPr lang="en-AU" sz="1000" b="0" i="0" u="none" strike="noStrike">
                          <a:solidFill>
                            <a:srgbClr val="000000"/>
                          </a:solidFill>
                          <a:effectLst/>
                          <a:latin typeface="Arial" panose="020B0604020202020204" pitchFamily="34" charset="0"/>
                        </a:rPr>
                        <a:t>IOF0045AU</a:t>
                      </a:r>
                    </a:p>
                  </a:txBody>
                  <a:tcPr marL="0" marR="0"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t"/>
                      <a:r>
                        <a:rPr lang="en-AU" sz="1000" b="0" i="0" u="none" strike="noStrike">
                          <a:solidFill>
                            <a:srgbClr val="000000"/>
                          </a:solidFill>
                          <a:effectLst/>
                          <a:latin typeface="Arial" panose="020B0604020202020204" pitchFamily="34" charset="0"/>
                        </a:rPr>
                        <a:t>Highly Recommended</a:t>
                      </a:r>
                    </a:p>
                  </a:txBody>
                  <a:tcPr marL="0" marR="0"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t"/>
                      <a:r>
                        <a:rPr lang="en-AU" sz="1000" b="0" i="0" u="none" strike="noStrike">
                          <a:solidFill>
                            <a:srgbClr val="000000"/>
                          </a:solidFill>
                          <a:effectLst/>
                          <a:latin typeface="Arial" panose="020B0604020202020204" pitchFamily="34" charset="0"/>
                        </a:rPr>
                        <a:t>1.20</a:t>
                      </a:r>
                    </a:p>
                  </a:txBody>
                  <a:tcPr marL="0" marR="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t"/>
                      <a:r>
                        <a:rPr lang="en-AU" sz="1000" b="0" i="0" u="none" strike="noStrike">
                          <a:solidFill>
                            <a:srgbClr val="000000"/>
                          </a:solidFill>
                          <a:effectLst/>
                          <a:latin typeface="Arial" panose="020B0604020202020204" pitchFamily="34" charset="0"/>
                        </a:rPr>
                        <a:t>6.00</a:t>
                      </a:r>
                    </a:p>
                  </a:txBody>
                  <a:tcPr marL="0" marR="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t"/>
                      <a:r>
                        <a:rPr lang="en-AU" sz="1000" b="0" i="0" u="none" strike="noStrike">
                          <a:solidFill>
                            <a:srgbClr val="000000"/>
                          </a:solidFill>
                          <a:effectLst/>
                          <a:latin typeface="Arial" panose="020B0604020202020204" pitchFamily="34" charset="0"/>
                        </a:rPr>
                        <a:t>7.00</a:t>
                      </a:r>
                    </a:p>
                  </a:txBody>
                  <a:tcPr marL="0" marR="0"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t"/>
                      <a:r>
                        <a:rPr lang="en-AU" sz="1000" b="0" i="0" u="none" strike="noStrike">
                          <a:solidFill>
                            <a:srgbClr val="000000"/>
                          </a:solidFill>
                          <a:effectLst/>
                          <a:latin typeface="Arial" panose="020B0604020202020204" pitchFamily="34" charset="0"/>
                        </a:rPr>
                        <a:t>7.50</a:t>
                      </a:r>
                    </a:p>
                  </a:txBody>
                  <a:tcPr marL="0" marR="0"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t"/>
                      <a:r>
                        <a:rPr lang="en-AU" sz="1000" b="0" i="0" u="none" strike="noStrike">
                          <a:solidFill>
                            <a:srgbClr val="000000"/>
                          </a:solidFill>
                          <a:effectLst/>
                          <a:latin typeface="Arial" panose="020B0604020202020204" pitchFamily="34" charset="0"/>
                        </a:rPr>
                        <a:t>9.00</a:t>
                      </a:r>
                    </a:p>
                  </a:txBody>
                  <a:tcPr marL="0" marR="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xmlns="" val="2962109892"/>
                  </a:ext>
                </a:extLst>
              </a:tr>
              <a:tr h="183736">
                <a:tc>
                  <a:txBody>
                    <a:bodyPr/>
                    <a:lstStyle/>
                    <a:p>
                      <a:pPr algn="l" fontAlgn="t"/>
                      <a:r>
                        <a:rPr lang="en-AU" sz="1000" b="0" i="0" u="none" strike="noStrike">
                          <a:solidFill>
                            <a:srgbClr val="000000"/>
                          </a:solidFill>
                          <a:effectLst/>
                          <a:latin typeface="Arial" panose="020B0604020202020204" pitchFamily="34" charset="0"/>
                        </a:rPr>
                        <a:t>C WorldWide Global Equity Trust</a:t>
                      </a:r>
                    </a:p>
                  </a:txBody>
                  <a:tcPr marL="0" marR="0" marT="0" marB="0">
                    <a:lnL w="12700" cap="flat" cmpd="sng" algn="ctr">
                      <a:solidFill>
                        <a:srgbClr val="000000"/>
                      </a:solidFill>
                      <a:prstDash val="solid"/>
                      <a:round/>
                      <a:headEnd type="none" w="med" len="med"/>
                      <a:tailEnd type="none" w="med" len="med"/>
                    </a:lnL>
                    <a:lnR>
                      <a:noFill/>
                    </a:lnR>
                    <a:lnT>
                      <a:noFill/>
                    </a:lnT>
                    <a:lnB>
                      <a:noFill/>
                    </a:lnB>
                    <a:solidFill>
                      <a:srgbClr val="D1E4EF"/>
                    </a:solidFill>
                  </a:tcPr>
                </a:tc>
                <a:tc>
                  <a:txBody>
                    <a:bodyPr/>
                    <a:lstStyle/>
                    <a:p>
                      <a:pPr algn="ctr" fontAlgn="t"/>
                      <a:r>
                        <a:rPr lang="en-AU" sz="1000" b="0" i="0" u="none" strike="noStrike">
                          <a:solidFill>
                            <a:srgbClr val="000000"/>
                          </a:solidFill>
                          <a:effectLst/>
                          <a:latin typeface="Arial" panose="020B0604020202020204" pitchFamily="34" charset="0"/>
                        </a:rPr>
                        <a:t>ARO0006AU</a:t>
                      </a:r>
                    </a:p>
                  </a:txBody>
                  <a:tcPr marL="0" marR="0" marT="0" marB="0">
                    <a:lnL>
                      <a:noFill/>
                    </a:lnL>
                    <a:lnR>
                      <a:noFill/>
                    </a:lnR>
                    <a:lnT>
                      <a:noFill/>
                    </a:lnT>
                    <a:lnB>
                      <a:noFill/>
                    </a:lnB>
                    <a:solidFill>
                      <a:srgbClr val="D1E4EF"/>
                    </a:solidFill>
                  </a:tcPr>
                </a:tc>
                <a:tc>
                  <a:txBody>
                    <a:bodyPr/>
                    <a:lstStyle/>
                    <a:p>
                      <a:pPr algn="ctr" fontAlgn="t"/>
                      <a:r>
                        <a:rPr lang="en-AU" sz="1000" b="0" i="0" u="none" strike="noStrike">
                          <a:solidFill>
                            <a:srgbClr val="000000"/>
                          </a:solidFill>
                          <a:effectLst/>
                          <a:latin typeface="Arial" panose="020B0604020202020204" pitchFamily="34" charset="0"/>
                        </a:rPr>
                        <a:t>Recommended</a:t>
                      </a:r>
                    </a:p>
                  </a:txBody>
                  <a:tcPr marL="0" marR="0" marT="0" marB="0">
                    <a:lnL>
                      <a:noFill/>
                    </a:lnL>
                    <a:lnR>
                      <a:noFill/>
                    </a:lnR>
                    <a:lnT>
                      <a:noFill/>
                    </a:lnT>
                    <a:lnB>
                      <a:noFill/>
                    </a:lnB>
                    <a:solidFill>
                      <a:srgbClr val="D1E4EF"/>
                    </a:solidFill>
                  </a:tcPr>
                </a:tc>
                <a:tc>
                  <a:txBody>
                    <a:bodyPr/>
                    <a:lstStyle/>
                    <a:p>
                      <a:pPr algn="ctr" fontAlgn="t"/>
                      <a:r>
                        <a:rPr lang="en-AU" sz="1000" b="0" i="0" u="none" strike="noStrike">
                          <a:solidFill>
                            <a:srgbClr val="000000"/>
                          </a:solidFill>
                          <a:effectLst/>
                          <a:latin typeface="Arial" panose="020B0604020202020204" pitchFamily="34" charset="0"/>
                        </a:rPr>
                        <a:t>0.99</a:t>
                      </a:r>
                    </a:p>
                  </a:txBody>
                  <a:tcPr marL="0" marR="0" marT="0" marB="0">
                    <a:lnL>
                      <a:noFill/>
                    </a:lnL>
                    <a:lnR w="12700" cap="flat" cmpd="sng" algn="ctr">
                      <a:solidFill>
                        <a:srgbClr val="000000"/>
                      </a:solidFill>
                      <a:prstDash val="solid"/>
                      <a:round/>
                      <a:headEnd type="none" w="med" len="med"/>
                      <a:tailEnd type="none" w="med" len="med"/>
                    </a:lnR>
                    <a:lnT>
                      <a:noFill/>
                    </a:lnT>
                    <a:lnB>
                      <a:noFill/>
                    </a:lnB>
                    <a:solidFill>
                      <a:srgbClr val="D1E4EF"/>
                    </a:solidFill>
                  </a:tcPr>
                </a:tc>
                <a:tc>
                  <a:txBody>
                    <a:bodyPr/>
                    <a:lstStyle/>
                    <a:p>
                      <a:pPr algn="ctr" fontAlgn="t"/>
                      <a:r>
                        <a:rPr lang="en-AU" sz="1000" b="0" i="0" u="none" strike="noStrike">
                          <a:solidFill>
                            <a:srgbClr val="000000"/>
                          </a:solidFill>
                          <a:effectLst/>
                          <a:latin typeface="Arial" panose="020B0604020202020204" pitchFamily="34" charset="0"/>
                        </a:rPr>
                        <a:t>4.75</a:t>
                      </a:r>
                    </a:p>
                  </a:txBody>
                  <a:tcPr marL="0" marR="0" marT="0" marB="0">
                    <a:lnL w="12700" cap="flat" cmpd="sng" algn="ctr">
                      <a:solidFill>
                        <a:srgbClr val="000000"/>
                      </a:solidFill>
                      <a:prstDash val="solid"/>
                      <a:round/>
                      <a:headEnd type="none" w="med" len="med"/>
                      <a:tailEnd type="none" w="med" len="med"/>
                    </a:lnL>
                    <a:lnR>
                      <a:noFill/>
                    </a:lnR>
                    <a:lnT>
                      <a:noFill/>
                    </a:lnT>
                    <a:lnB>
                      <a:noFill/>
                    </a:lnB>
                    <a:solidFill>
                      <a:srgbClr val="D1E4EF"/>
                    </a:solidFill>
                  </a:tcPr>
                </a:tc>
                <a:tc>
                  <a:txBody>
                    <a:bodyPr/>
                    <a:lstStyle/>
                    <a:p>
                      <a:pPr algn="ctr" fontAlgn="t"/>
                      <a:r>
                        <a:rPr lang="en-AU" sz="1000" b="0" i="0" u="none" strike="noStrike">
                          <a:solidFill>
                            <a:srgbClr val="000000"/>
                          </a:solidFill>
                          <a:effectLst/>
                          <a:latin typeface="Arial" panose="020B0604020202020204" pitchFamily="34" charset="0"/>
                        </a:rPr>
                        <a:t> </a:t>
                      </a:r>
                    </a:p>
                  </a:txBody>
                  <a:tcPr marL="0" marR="0" marT="0" marB="0">
                    <a:lnL>
                      <a:noFill/>
                    </a:lnL>
                    <a:lnR>
                      <a:noFill/>
                    </a:lnR>
                    <a:lnT>
                      <a:noFill/>
                    </a:lnT>
                    <a:lnB>
                      <a:noFill/>
                    </a:lnB>
                    <a:solidFill>
                      <a:srgbClr val="D1E4EF"/>
                    </a:solidFill>
                  </a:tcPr>
                </a:tc>
                <a:tc>
                  <a:txBody>
                    <a:bodyPr/>
                    <a:lstStyle/>
                    <a:p>
                      <a:pPr algn="ctr" fontAlgn="t"/>
                      <a:r>
                        <a:rPr lang="en-AU" sz="1000" b="0" i="0" u="none" strike="noStrike">
                          <a:solidFill>
                            <a:srgbClr val="000000"/>
                          </a:solidFill>
                          <a:effectLst/>
                          <a:latin typeface="Arial" panose="020B0604020202020204" pitchFamily="34" charset="0"/>
                        </a:rPr>
                        <a:t>6.00</a:t>
                      </a:r>
                    </a:p>
                  </a:txBody>
                  <a:tcPr marL="0" marR="0" marT="0" marB="0">
                    <a:lnL>
                      <a:noFill/>
                    </a:lnL>
                    <a:lnR>
                      <a:noFill/>
                    </a:lnR>
                    <a:lnT>
                      <a:noFill/>
                    </a:lnT>
                    <a:lnB>
                      <a:noFill/>
                    </a:lnB>
                    <a:solidFill>
                      <a:srgbClr val="D1E4EF"/>
                    </a:solidFill>
                  </a:tcPr>
                </a:tc>
                <a:tc>
                  <a:txBody>
                    <a:bodyPr/>
                    <a:lstStyle/>
                    <a:p>
                      <a:pPr algn="ctr" fontAlgn="t"/>
                      <a:r>
                        <a:rPr lang="en-AU" sz="1000" b="0" i="0" u="none" strike="noStrike">
                          <a:solidFill>
                            <a:srgbClr val="000000"/>
                          </a:solidFill>
                          <a:effectLst/>
                          <a:latin typeface="Arial" panose="020B0604020202020204" pitchFamily="34" charset="0"/>
                        </a:rPr>
                        <a:t> </a:t>
                      </a:r>
                    </a:p>
                  </a:txBody>
                  <a:tcPr marL="0" marR="0" marT="0" marB="0">
                    <a:lnL>
                      <a:noFill/>
                    </a:lnL>
                    <a:lnR w="12700" cap="flat" cmpd="sng" algn="ctr">
                      <a:solidFill>
                        <a:srgbClr val="000000"/>
                      </a:solidFill>
                      <a:prstDash val="solid"/>
                      <a:round/>
                      <a:headEnd type="none" w="med" len="med"/>
                      <a:tailEnd type="none" w="med" len="med"/>
                    </a:lnR>
                    <a:lnT>
                      <a:noFill/>
                    </a:lnT>
                    <a:lnB>
                      <a:noFill/>
                    </a:lnB>
                    <a:solidFill>
                      <a:srgbClr val="D1E4EF"/>
                    </a:solidFill>
                  </a:tcPr>
                </a:tc>
                <a:extLst>
                  <a:ext uri="{0D108BD9-81ED-4DB2-BD59-A6C34878D82A}">
                    <a16:rowId xmlns:a16="http://schemas.microsoft.com/office/drawing/2014/main" xmlns="" val="2663830650"/>
                  </a:ext>
                </a:extLst>
              </a:tr>
              <a:tr h="183736">
                <a:tc>
                  <a:txBody>
                    <a:bodyPr/>
                    <a:lstStyle/>
                    <a:p>
                      <a:pPr algn="l" fontAlgn="t"/>
                      <a:r>
                        <a:rPr lang="en-AU" sz="1000" b="0" i="0" u="none" strike="noStrike">
                          <a:solidFill>
                            <a:srgbClr val="000000"/>
                          </a:solidFill>
                          <a:effectLst/>
                          <a:latin typeface="Arial" panose="020B0604020202020204" pitchFamily="34" charset="0"/>
                        </a:rPr>
                        <a:t>Ironbark Copper Rock Emerging Markets Opportunities Fund</a:t>
                      </a:r>
                    </a:p>
                  </a:txBody>
                  <a:tcPr marL="0" marR="0" marT="0" marB="0">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t"/>
                      <a:r>
                        <a:rPr lang="en-AU" sz="1000" b="0" i="0" u="none" strike="noStrike">
                          <a:solidFill>
                            <a:srgbClr val="000000"/>
                          </a:solidFill>
                          <a:effectLst/>
                          <a:latin typeface="Arial" panose="020B0604020202020204" pitchFamily="34" charset="0"/>
                        </a:rPr>
                        <a:t>MGL0019AU</a:t>
                      </a:r>
                    </a:p>
                  </a:txBody>
                  <a:tcPr marL="0" marR="0" marT="0" marB="0">
                    <a:lnL>
                      <a:noFill/>
                    </a:lnL>
                    <a:lnR>
                      <a:noFill/>
                    </a:lnR>
                    <a:lnT>
                      <a:noFill/>
                    </a:lnT>
                    <a:lnB>
                      <a:noFill/>
                    </a:lnB>
                    <a:solidFill>
                      <a:srgbClr val="FFFFFF"/>
                    </a:solidFill>
                  </a:tcPr>
                </a:tc>
                <a:tc>
                  <a:txBody>
                    <a:bodyPr/>
                    <a:lstStyle/>
                    <a:p>
                      <a:pPr algn="ctr" fontAlgn="t"/>
                      <a:r>
                        <a:rPr lang="en-AU" sz="1000" b="0" i="0" u="none" strike="noStrike">
                          <a:solidFill>
                            <a:srgbClr val="000000"/>
                          </a:solidFill>
                          <a:effectLst/>
                          <a:latin typeface="Arial" panose="020B0604020202020204" pitchFamily="34" charset="0"/>
                        </a:rPr>
                        <a:t>Recommended</a:t>
                      </a:r>
                    </a:p>
                  </a:txBody>
                  <a:tcPr marL="0" marR="0" marT="0" marB="0">
                    <a:lnL>
                      <a:noFill/>
                    </a:lnL>
                    <a:lnR>
                      <a:noFill/>
                    </a:lnR>
                    <a:lnT>
                      <a:noFill/>
                    </a:lnT>
                    <a:lnB>
                      <a:noFill/>
                    </a:lnB>
                    <a:solidFill>
                      <a:srgbClr val="FFFFFF"/>
                    </a:solidFill>
                  </a:tcPr>
                </a:tc>
                <a:tc>
                  <a:txBody>
                    <a:bodyPr/>
                    <a:lstStyle/>
                    <a:p>
                      <a:pPr algn="ctr" fontAlgn="t"/>
                      <a:r>
                        <a:rPr lang="en-AU" sz="1000" b="0" i="0" u="none" strike="noStrike">
                          <a:solidFill>
                            <a:srgbClr val="000000"/>
                          </a:solidFill>
                          <a:effectLst/>
                          <a:latin typeface="Arial" panose="020B0604020202020204" pitchFamily="34" charset="0"/>
                        </a:rPr>
                        <a:t>1.13</a:t>
                      </a:r>
                    </a:p>
                  </a:txBody>
                  <a:tcPr marL="0" marR="0" marT="0" marB="0">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t"/>
                      <a:r>
                        <a:rPr lang="en-AU" sz="1000" b="0" i="0" u="none" strike="noStrike">
                          <a:solidFill>
                            <a:srgbClr val="000000"/>
                          </a:solidFill>
                          <a:effectLst/>
                          <a:latin typeface="Arial" panose="020B0604020202020204" pitchFamily="34" charset="0"/>
                        </a:rPr>
                        <a:t>2.50</a:t>
                      </a:r>
                    </a:p>
                  </a:txBody>
                  <a:tcPr marL="0" marR="0" marT="0" marB="0">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t"/>
                      <a:r>
                        <a:rPr lang="en-AU" sz="1000" b="0" i="0" u="none" strike="noStrike">
                          <a:solidFill>
                            <a:srgbClr val="000000"/>
                          </a:solidFill>
                          <a:effectLst/>
                          <a:latin typeface="Arial" panose="020B0604020202020204" pitchFamily="34" charset="0"/>
                        </a:rPr>
                        <a:t>2.50</a:t>
                      </a:r>
                    </a:p>
                  </a:txBody>
                  <a:tcPr marL="0" marR="0" marT="0" marB="0">
                    <a:lnL>
                      <a:noFill/>
                    </a:lnL>
                    <a:lnR>
                      <a:noFill/>
                    </a:lnR>
                    <a:lnT>
                      <a:noFill/>
                    </a:lnT>
                    <a:lnB>
                      <a:noFill/>
                    </a:lnB>
                    <a:solidFill>
                      <a:srgbClr val="FFFFFF"/>
                    </a:solidFill>
                  </a:tcPr>
                </a:tc>
                <a:tc>
                  <a:txBody>
                    <a:bodyPr/>
                    <a:lstStyle/>
                    <a:p>
                      <a:pPr algn="ctr" fontAlgn="t"/>
                      <a:r>
                        <a:rPr lang="en-AU" sz="1000" b="0" i="0" u="none" strike="noStrike">
                          <a:solidFill>
                            <a:srgbClr val="000000"/>
                          </a:solidFill>
                          <a:effectLst/>
                          <a:latin typeface="Arial" panose="020B0604020202020204" pitchFamily="34" charset="0"/>
                        </a:rPr>
                        <a:t>3.00</a:t>
                      </a:r>
                    </a:p>
                  </a:txBody>
                  <a:tcPr marL="0" marR="0" marT="0" marB="0">
                    <a:lnL>
                      <a:noFill/>
                    </a:lnL>
                    <a:lnR>
                      <a:noFill/>
                    </a:lnR>
                    <a:lnT>
                      <a:noFill/>
                    </a:lnT>
                    <a:lnB>
                      <a:noFill/>
                    </a:lnB>
                    <a:solidFill>
                      <a:srgbClr val="FFFFFF"/>
                    </a:solidFill>
                  </a:tcPr>
                </a:tc>
                <a:tc>
                  <a:txBody>
                    <a:bodyPr/>
                    <a:lstStyle/>
                    <a:p>
                      <a:pPr algn="ctr" fontAlgn="t"/>
                      <a:r>
                        <a:rPr lang="en-AU" sz="1000" b="0" i="0" u="none" strike="noStrike">
                          <a:solidFill>
                            <a:srgbClr val="000000"/>
                          </a:solidFill>
                          <a:effectLst/>
                          <a:latin typeface="Arial" panose="020B0604020202020204" pitchFamily="34" charset="0"/>
                        </a:rPr>
                        <a:t>3.00</a:t>
                      </a:r>
                    </a:p>
                  </a:txBody>
                  <a:tcPr marL="0" marR="0" marT="0" marB="0">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xmlns="" val="560774547"/>
                  </a:ext>
                </a:extLst>
              </a:tr>
              <a:tr h="183736">
                <a:tc>
                  <a:txBody>
                    <a:bodyPr/>
                    <a:lstStyle/>
                    <a:p>
                      <a:pPr algn="l" fontAlgn="t"/>
                      <a:r>
                        <a:rPr lang="en-AU" sz="1000" b="0" i="0" u="none" strike="noStrike">
                          <a:solidFill>
                            <a:srgbClr val="000000"/>
                          </a:solidFill>
                          <a:effectLst/>
                          <a:latin typeface="Arial" panose="020B0604020202020204" pitchFamily="34" charset="0"/>
                        </a:rPr>
                        <a:t>Janus Henderson Global Natural Resources Fund</a:t>
                      </a:r>
                    </a:p>
                  </a:txBody>
                  <a:tcPr marL="0" marR="0" marT="0" marB="0">
                    <a:lnL w="12700" cap="flat" cmpd="sng" algn="ctr">
                      <a:solidFill>
                        <a:srgbClr val="000000"/>
                      </a:solidFill>
                      <a:prstDash val="solid"/>
                      <a:round/>
                      <a:headEnd type="none" w="med" len="med"/>
                      <a:tailEnd type="none" w="med" len="med"/>
                    </a:lnL>
                    <a:lnR>
                      <a:noFill/>
                    </a:lnR>
                    <a:lnT>
                      <a:noFill/>
                    </a:lnT>
                    <a:lnB>
                      <a:noFill/>
                    </a:lnB>
                    <a:solidFill>
                      <a:srgbClr val="D1E4EF"/>
                    </a:solidFill>
                  </a:tcPr>
                </a:tc>
                <a:tc>
                  <a:txBody>
                    <a:bodyPr/>
                    <a:lstStyle/>
                    <a:p>
                      <a:pPr algn="ctr" fontAlgn="t"/>
                      <a:r>
                        <a:rPr lang="en-AU" sz="1000" b="0" i="0" u="none" strike="noStrike">
                          <a:solidFill>
                            <a:srgbClr val="000000"/>
                          </a:solidFill>
                          <a:effectLst/>
                          <a:latin typeface="Arial" panose="020B0604020202020204" pitchFamily="34" charset="0"/>
                        </a:rPr>
                        <a:t>ETL0331AU</a:t>
                      </a:r>
                    </a:p>
                  </a:txBody>
                  <a:tcPr marL="0" marR="0" marT="0" marB="0">
                    <a:lnL>
                      <a:noFill/>
                    </a:lnL>
                    <a:lnR>
                      <a:noFill/>
                    </a:lnR>
                    <a:lnT>
                      <a:noFill/>
                    </a:lnT>
                    <a:lnB>
                      <a:noFill/>
                    </a:lnB>
                    <a:solidFill>
                      <a:srgbClr val="D1E4EF"/>
                    </a:solidFill>
                  </a:tcPr>
                </a:tc>
                <a:tc>
                  <a:txBody>
                    <a:bodyPr/>
                    <a:lstStyle/>
                    <a:p>
                      <a:pPr algn="ctr" fontAlgn="t"/>
                      <a:r>
                        <a:rPr lang="en-AU" sz="1000" b="0" i="0" u="none" strike="noStrike">
                          <a:solidFill>
                            <a:srgbClr val="000000"/>
                          </a:solidFill>
                          <a:effectLst/>
                          <a:latin typeface="Arial" panose="020B0604020202020204" pitchFamily="34" charset="0"/>
                        </a:rPr>
                        <a:t>Recommended</a:t>
                      </a:r>
                    </a:p>
                  </a:txBody>
                  <a:tcPr marL="0" marR="0" marT="0" marB="0">
                    <a:lnL>
                      <a:noFill/>
                    </a:lnL>
                    <a:lnR>
                      <a:noFill/>
                    </a:lnR>
                    <a:lnT>
                      <a:noFill/>
                    </a:lnT>
                    <a:lnB>
                      <a:noFill/>
                    </a:lnB>
                    <a:solidFill>
                      <a:srgbClr val="D1E4EF"/>
                    </a:solidFill>
                  </a:tcPr>
                </a:tc>
                <a:tc>
                  <a:txBody>
                    <a:bodyPr/>
                    <a:lstStyle/>
                    <a:p>
                      <a:pPr algn="ctr" fontAlgn="t"/>
                      <a:r>
                        <a:rPr lang="en-AU" sz="1000" b="0" i="0" u="none" strike="noStrike">
                          <a:solidFill>
                            <a:srgbClr val="000000"/>
                          </a:solidFill>
                          <a:effectLst/>
                          <a:latin typeface="Arial" panose="020B0604020202020204" pitchFamily="34" charset="0"/>
                        </a:rPr>
                        <a:t>1.10</a:t>
                      </a:r>
                    </a:p>
                  </a:txBody>
                  <a:tcPr marL="0" marR="0" marT="0" marB="0">
                    <a:lnL>
                      <a:noFill/>
                    </a:lnL>
                    <a:lnR w="12700" cap="flat" cmpd="sng" algn="ctr">
                      <a:solidFill>
                        <a:srgbClr val="000000"/>
                      </a:solidFill>
                      <a:prstDash val="solid"/>
                      <a:round/>
                      <a:headEnd type="none" w="med" len="med"/>
                      <a:tailEnd type="none" w="med" len="med"/>
                    </a:lnR>
                    <a:lnT>
                      <a:noFill/>
                    </a:lnT>
                    <a:lnB>
                      <a:noFill/>
                    </a:lnB>
                    <a:solidFill>
                      <a:srgbClr val="D1E4EF"/>
                    </a:solidFill>
                  </a:tcPr>
                </a:tc>
                <a:tc>
                  <a:txBody>
                    <a:bodyPr/>
                    <a:lstStyle/>
                    <a:p>
                      <a:pPr algn="ctr" fontAlgn="t"/>
                      <a:r>
                        <a:rPr lang="en-AU" sz="1000" b="0" i="0" u="none" strike="noStrike">
                          <a:solidFill>
                            <a:srgbClr val="000000"/>
                          </a:solidFill>
                          <a:effectLst/>
                          <a:latin typeface="Arial" panose="020B0604020202020204" pitchFamily="34" charset="0"/>
                        </a:rPr>
                        <a:t>2.50</a:t>
                      </a:r>
                    </a:p>
                  </a:txBody>
                  <a:tcPr marL="0" marR="0" marT="0" marB="0">
                    <a:lnL w="12700" cap="flat" cmpd="sng" algn="ctr">
                      <a:solidFill>
                        <a:srgbClr val="000000"/>
                      </a:solidFill>
                      <a:prstDash val="solid"/>
                      <a:round/>
                      <a:headEnd type="none" w="med" len="med"/>
                      <a:tailEnd type="none" w="med" len="med"/>
                    </a:lnL>
                    <a:lnR>
                      <a:noFill/>
                    </a:lnR>
                    <a:lnT>
                      <a:noFill/>
                    </a:lnT>
                    <a:lnB>
                      <a:noFill/>
                    </a:lnB>
                    <a:solidFill>
                      <a:srgbClr val="D1E4EF"/>
                    </a:solidFill>
                  </a:tcPr>
                </a:tc>
                <a:tc>
                  <a:txBody>
                    <a:bodyPr/>
                    <a:lstStyle/>
                    <a:p>
                      <a:pPr algn="ctr" fontAlgn="t"/>
                      <a:r>
                        <a:rPr lang="en-AU" sz="1000" b="0" i="0" u="none" strike="noStrike">
                          <a:solidFill>
                            <a:srgbClr val="000000"/>
                          </a:solidFill>
                          <a:effectLst/>
                          <a:latin typeface="Arial" panose="020B0604020202020204" pitchFamily="34" charset="0"/>
                        </a:rPr>
                        <a:t>2.50</a:t>
                      </a:r>
                    </a:p>
                  </a:txBody>
                  <a:tcPr marL="0" marR="0" marT="0" marB="0">
                    <a:lnL>
                      <a:noFill/>
                    </a:lnL>
                    <a:lnR>
                      <a:noFill/>
                    </a:lnR>
                    <a:lnT>
                      <a:noFill/>
                    </a:lnT>
                    <a:lnB>
                      <a:noFill/>
                    </a:lnB>
                    <a:solidFill>
                      <a:srgbClr val="D1E4EF"/>
                    </a:solidFill>
                  </a:tcPr>
                </a:tc>
                <a:tc>
                  <a:txBody>
                    <a:bodyPr/>
                    <a:lstStyle/>
                    <a:p>
                      <a:pPr algn="ctr" fontAlgn="t"/>
                      <a:r>
                        <a:rPr lang="en-AU" sz="1000" b="0" i="0" u="none" strike="noStrike">
                          <a:solidFill>
                            <a:srgbClr val="000000"/>
                          </a:solidFill>
                          <a:effectLst/>
                          <a:latin typeface="Arial" panose="020B0604020202020204" pitchFamily="34" charset="0"/>
                        </a:rPr>
                        <a:t>3.00</a:t>
                      </a:r>
                    </a:p>
                  </a:txBody>
                  <a:tcPr marL="0" marR="0" marT="0" marB="0">
                    <a:lnL>
                      <a:noFill/>
                    </a:lnL>
                    <a:lnR>
                      <a:noFill/>
                    </a:lnR>
                    <a:lnT>
                      <a:noFill/>
                    </a:lnT>
                    <a:lnB>
                      <a:noFill/>
                    </a:lnB>
                    <a:solidFill>
                      <a:srgbClr val="D1E4EF"/>
                    </a:solidFill>
                  </a:tcPr>
                </a:tc>
                <a:tc>
                  <a:txBody>
                    <a:bodyPr/>
                    <a:lstStyle/>
                    <a:p>
                      <a:pPr algn="ctr" fontAlgn="t"/>
                      <a:r>
                        <a:rPr lang="en-AU" sz="1000" b="0" i="0" u="none" strike="noStrike">
                          <a:solidFill>
                            <a:srgbClr val="000000"/>
                          </a:solidFill>
                          <a:effectLst/>
                          <a:latin typeface="Arial" panose="020B0604020202020204" pitchFamily="34" charset="0"/>
                        </a:rPr>
                        <a:t>3.00</a:t>
                      </a:r>
                    </a:p>
                  </a:txBody>
                  <a:tcPr marL="0" marR="0" marT="0" marB="0">
                    <a:lnL>
                      <a:noFill/>
                    </a:lnL>
                    <a:lnR w="12700" cap="flat" cmpd="sng" algn="ctr">
                      <a:solidFill>
                        <a:srgbClr val="000000"/>
                      </a:solidFill>
                      <a:prstDash val="solid"/>
                      <a:round/>
                      <a:headEnd type="none" w="med" len="med"/>
                      <a:tailEnd type="none" w="med" len="med"/>
                    </a:lnR>
                    <a:lnT>
                      <a:noFill/>
                    </a:lnT>
                    <a:lnB>
                      <a:noFill/>
                    </a:lnB>
                    <a:solidFill>
                      <a:srgbClr val="D1E4EF"/>
                    </a:solidFill>
                  </a:tcPr>
                </a:tc>
                <a:extLst>
                  <a:ext uri="{0D108BD9-81ED-4DB2-BD59-A6C34878D82A}">
                    <a16:rowId xmlns:a16="http://schemas.microsoft.com/office/drawing/2014/main" xmlns="" val="157679444"/>
                  </a:ext>
                </a:extLst>
              </a:tr>
              <a:tr h="183736">
                <a:tc>
                  <a:txBody>
                    <a:bodyPr/>
                    <a:lstStyle/>
                    <a:p>
                      <a:pPr algn="l" fontAlgn="t"/>
                      <a:r>
                        <a:rPr lang="en-AU" sz="1000" b="0" i="0" u="none" strike="noStrike">
                          <a:solidFill>
                            <a:srgbClr val="000000"/>
                          </a:solidFill>
                          <a:effectLst/>
                          <a:latin typeface="Arial" panose="020B0604020202020204" pitchFamily="34" charset="0"/>
                        </a:rPr>
                        <a:t>Magellan Global Fund</a:t>
                      </a:r>
                    </a:p>
                  </a:txBody>
                  <a:tcPr marL="0" marR="0" marT="0" marB="0">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t"/>
                      <a:r>
                        <a:rPr lang="en-AU" sz="1000" b="0" i="0" u="none" strike="noStrike">
                          <a:solidFill>
                            <a:srgbClr val="000000"/>
                          </a:solidFill>
                          <a:effectLst/>
                          <a:latin typeface="Arial" panose="020B0604020202020204" pitchFamily="34" charset="0"/>
                        </a:rPr>
                        <a:t>MGE0001AU</a:t>
                      </a:r>
                    </a:p>
                  </a:txBody>
                  <a:tcPr marL="0" marR="0" marT="0" marB="0">
                    <a:lnL>
                      <a:noFill/>
                    </a:lnL>
                    <a:lnR>
                      <a:noFill/>
                    </a:lnR>
                    <a:lnT>
                      <a:noFill/>
                    </a:lnT>
                    <a:lnB>
                      <a:noFill/>
                    </a:lnB>
                    <a:solidFill>
                      <a:srgbClr val="FFFFFF"/>
                    </a:solidFill>
                  </a:tcPr>
                </a:tc>
                <a:tc>
                  <a:txBody>
                    <a:bodyPr/>
                    <a:lstStyle/>
                    <a:p>
                      <a:pPr algn="ctr" fontAlgn="t"/>
                      <a:r>
                        <a:rPr lang="en-AU" sz="1000" b="0" i="0" u="none" strike="noStrike">
                          <a:solidFill>
                            <a:srgbClr val="000000"/>
                          </a:solidFill>
                          <a:effectLst/>
                          <a:latin typeface="Arial" panose="020B0604020202020204" pitchFamily="34" charset="0"/>
                        </a:rPr>
                        <a:t>Highly Recommended</a:t>
                      </a:r>
                    </a:p>
                  </a:txBody>
                  <a:tcPr marL="0" marR="0" marT="0" marB="0">
                    <a:lnL>
                      <a:noFill/>
                    </a:lnL>
                    <a:lnR>
                      <a:noFill/>
                    </a:lnR>
                    <a:lnT>
                      <a:noFill/>
                    </a:lnT>
                    <a:lnB>
                      <a:noFill/>
                    </a:lnB>
                    <a:solidFill>
                      <a:srgbClr val="FFFFFF"/>
                    </a:solidFill>
                  </a:tcPr>
                </a:tc>
                <a:tc>
                  <a:txBody>
                    <a:bodyPr/>
                    <a:lstStyle/>
                    <a:p>
                      <a:pPr algn="ctr" fontAlgn="t"/>
                      <a:r>
                        <a:rPr lang="en-AU" sz="1000" b="0" i="0" u="none" strike="noStrike">
                          <a:solidFill>
                            <a:srgbClr val="000000"/>
                          </a:solidFill>
                          <a:effectLst/>
                          <a:latin typeface="Arial" panose="020B0604020202020204" pitchFamily="34" charset="0"/>
                        </a:rPr>
                        <a:t>1.35</a:t>
                      </a:r>
                    </a:p>
                  </a:txBody>
                  <a:tcPr marL="0" marR="0" marT="0" marB="0">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t"/>
                      <a:r>
                        <a:rPr lang="en-AU" sz="1000" b="0" i="0" u="none" strike="noStrike">
                          <a:solidFill>
                            <a:srgbClr val="000000"/>
                          </a:solidFill>
                          <a:effectLst/>
                          <a:latin typeface="Arial" panose="020B0604020202020204" pitchFamily="34" charset="0"/>
                        </a:rPr>
                        <a:t>4.75</a:t>
                      </a:r>
                    </a:p>
                  </a:txBody>
                  <a:tcPr marL="0" marR="0" marT="0" marB="0">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t"/>
                      <a:r>
                        <a:rPr lang="en-AU" sz="1000" b="0" i="0" u="none" strike="noStrike">
                          <a:solidFill>
                            <a:srgbClr val="000000"/>
                          </a:solidFill>
                          <a:effectLst/>
                          <a:latin typeface="Arial" panose="020B0604020202020204" pitchFamily="34" charset="0"/>
                        </a:rPr>
                        <a:t>7.00</a:t>
                      </a:r>
                    </a:p>
                  </a:txBody>
                  <a:tcPr marL="0" marR="0" marT="0" marB="0">
                    <a:lnL>
                      <a:noFill/>
                    </a:lnL>
                    <a:lnR>
                      <a:noFill/>
                    </a:lnR>
                    <a:lnT>
                      <a:noFill/>
                    </a:lnT>
                    <a:lnB>
                      <a:noFill/>
                    </a:lnB>
                    <a:solidFill>
                      <a:srgbClr val="FFFFFF"/>
                    </a:solidFill>
                  </a:tcPr>
                </a:tc>
                <a:tc>
                  <a:txBody>
                    <a:bodyPr/>
                    <a:lstStyle/>
                    <a:p>
                      <a:pPr algn="ctr" fontAlgn="t"/>
                      <a:r>
                        <a:rPr lang="en-AU" sz="1000" b="0" i="0" u="none" strike="noStrike">
                          <a:solidFill>
                            <a:srgbClr val="000000"/>
                          </a:solidFill>
                          <a:effectLst/>
                          <a:latin typeface="Arial" panose="020B0604020202020204" pitchFamily="34" charset="0"/>
                        </a:rPr>
                        <a:t>6.00</a:t>
                      </a:r>
                    </a:p>
                  </a:txBody>
                  <a:tcPr marL="0" marR="0" marT="0" marB="0">
                    <a:lnL>
                      <a:noFill/>
                    </a:lnL>
                    <a:lnR>
                      <a:noFill/>
                    </a:lnR>
                    <a:lnT>
                      <a:noFill/>
                    </a:lnT>
                    <a:lnB>
                      <a:noFill/>
                    </a:lnB>
                    <a:solidFill>
                      <a:srgbClr val="FFFFFF"/>
                    </a:solidFill>
                  </a:tcPr>
                </a:tc>
                <a:tc>
                  <a:txBody>
                    <a:bodyPr/>
                    <a:lstStyle/>
                    <a:p>
                      <a:pPr algn="ctr" fontAlgn="t"/>
                      <a:r>
                        <a:rPr lang="en-AU" sz="1000" b="0" i="0" u="none" strike="noStrike">
                          <a:solidFill>
                            <a:srgbClr val="000000"/>
                          </a:solidFill>
                          <a:effectLst/>
                          <a:latin typeface="Arial" panose="020B0604020202020204" pitchFamily="34" charset="0"/>
                        </a:rPr>
                        <a:t>9.00</a:t>
                      </a:r>
                    </a:p>
                  </a:txBody>
                  <a:tcPr marL="0" marR="0" marT="0" marB="0">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xmlns="" val="595588965"/>
                  </a:ext>
                </a:extLst>
              </a:tr>
              <a:tr h="183736">
                <a:tc>
                  <a:txBody>
                    <a:bodyPr/>
                    <a:lstStyle/>
                    <a:p>
                      <a:pPr algn="l" fontAlgn="t"/>
                      <a:r>
                        <a:rPr lang="en-AU" sz="1000" b="0" i="0" u="none" strike="noStrike">
                          <a:solidFill>
                            <a:srgbClr val="000000"/>
                          </a:solidFill>
                          <a:effectLst/>
                          <a:latin typeface="Arial" panose="020B0604020202020204" pitchFamily="34" charset="0"/>
                        </a:rPr>
                        <a:t>Maple-Brown Abbott Global Listed Infrastructure Fund - Hedged</a:t>
                      </a:r>
                    </a:p>
                  </a:txBody>
                  <a:tcPr marL="0" marR="0" marT="0" marB="0">
                    <a:lnL w="12700" cap="flat" cmpd="sng" algn="ctr">
                      <a:solidFill>
                        <a:srgbClr val="000000"/>
                      </a:solidFill>
                      <a:prstDash val="solid"/>
                      <a:round/>
                      <a:headEnd type="none" w="med" len="med"/>
                      <a:tailEnd type="none" w="med" len="med"/>
                    </a:lnL>
                    <a:lnR>
                      <a:noFill/>
                    </a:lnR>
                    <a:lnT>
                      <a:noFill/>
                    </a:lnT>
                    <a:lnB>
                      <a:noFill/>
                    </a:lnB>
                    <a:solidFill>
                      <a:srgbClr val="D1E4EF"/>
                    </a:solidFill>
                  </a:tcPr>
                </a:tc>
                <a:tc>
                  <a:txBody>
                    <a:bodyPr/>
                    <a:lstStyle/>
                    <a:p>
                      <a:pPr algn="ctr" fontAlgn="t"/>
                      <a:r>
                        <a:rPr lang="en-AU" sz="1000" b="0" i="0" u="none" strike="noStrike">
                          <a:solidFill>
                            <a:srgbClr val="000000"/>
                          </a:solidFill>
                          <a:effectLst/>
                          <a:latin typeface="Arial" panose="020B0604020202020204" pitchFamily="34" charset="0"/>
                        </a:rPr>
                        <a:t>MPL0008AU</a:t>
                      </a:r>
                    </a:p>
                  </a:txBody>
                  <a:tcPr marL="0" marR="0" marT="0" marB="0">
                    <a:lnL>
                      <a:noFill/>
                    </a:lnL>
                    <a:lnR>
                      <a:noFill/>
                    </a:lnR>
                    <a:lnT>
                      <a:noFill/>
                    </a:lnT>
                    <a:lnB>
                      <a:noFill/>
                    </a:lnB>
                    <a:solidFill>
                      <a:srgbClr val="D1E4EF"/>
                    </a:solidFill>
                  </a:tcPr>
                </a:tc>
                <a:tc>
                  <a:txBody>
                    <a:bodyPr/>
                    <a:lstStyle/>
                    <a:p>
                      <a:pPr algn="ctr" fontAlgn="t"/>
                      <a:r>
                        <a:rPr lang="en-AU" sz="1000" b="0" i="0" u="none" strike="noStrike">
                          <a:solidFill>
                            <a:srgbClr val="000000"/>
                          </a:solidFill>
                          <a:effectLst/>
                          <a:latin typeface="Arial" panose="020B0604020202020204" pitchFamily="34" charset="0"/>
                        </a:rPr>
                        <a:t>Highly Recommended</a:t>
                      </a:r>
                    </a:p>
                  </a:txBody>
                  <a:tcPr marL="0" marR="0" marT="0" marB="0">
                    <a:lnL>
                      <a:noFill/>
                    </a:lnL>
                    <a:lnR>
                      <a:noFill/>
                    </a:lnR>
                    <a:lnT>
                      <a:noFill/>
                    </a:lnT>
                    <a:lnB>
                      <a:noFill/>
                    </a:lnB>
                    <a:solidFill>
                      <a:srgbClr val="D1E4EF"/>
                    </a:solidFill>
                  </a:tcPr>
                </a:tc>
                <a:tc>
                  <a:txBody>
                    <a:bodyPr/>
                    <a:lstStyle/>
                    <a:p>
                      <a:pPr algn="ctr" fontAlgn="t"/>
                      <a:r>
                        <a:rPr lang="en-AU" sz="1000" b="0" i="0" u="none" strike="noStrike">
                          <a:solidFill>
                            <a:srgbClr val="000000"/>
                          </a:solidFill>
                          <a:effectLst/>
                          <a:latin typeface="Arial" panose="020B0604020202020204" pitchFamily="34" charset="0"/>
                        </a:rPr>
                        <a:t>1.00</a:t>
                      </a:r>
                    </a:p>
                  </a:txBody>
                  <a:tcPr marL="0" marR="0" marT="0" marB="0">
                    <a:lnL>
                      <a:noFill/>
                    </a:lnL>
                    <a:lnR w="12700" cap="flat" cmpd="sng" algn="ctr">
                      <a:solidFill>
                        <a:srgbClr val="000000"/>
                      </a:solidFill>
                      <a:prstDash val="solid"/>
                      <a:round/>
                      <a:headEnd type="none" w="med" len="med"/>
                      <a:tailEnd type="none" w="med" len="med"/>
                    </a:lnR>
                    <a:lnT>
                      <a:noFill/>
                    </a:lnT>
                    <a:lnB>
                      <a:noFill/>
                    </a:lnB>
                    <a:solidFill>
                      <a:srgbClr val="D1E4EF"/>
                    </a:solidFill>
                  </a:tcPr>
                </a:tc>
                <a:tc>
                  <a:txBody>
                    <a:bodyPr/>
                    <a:lstStyle/>
                    <a:p>
                      <a:pPr algn="ctr" fontAlgn="t"/>
                      <a:r>
                        <a:rPr lang="en-AU" sz="1000" b="0" i="0" u="none" strike="noStrike">
                          <a:solidFill>
                            <a:srgbClr val="000000"/>
                          </a:solidFill>
                          <a:effectLst/>
                          <a:latin typeface="Arial" panose="020B0604020202020204" pitchFamily="34" charset="0"/>
                        </a:rPr>
                        <a:t>4.00</a:t>
                      </a:r>
                    </a:p>
                  </a:txBody>
                  <a:tcPr marL="0" marR="0" marT="0" marB="0">
                    <a:lnL w="12700" cap="flat" cmpd="sng" algn="ctr">
                      <a:solidFill>
                        <a:srgbClr val="000000"/>
                      </a:solidFill>
                      <a:prstDash val="solid"/>
                      <a:round/>
                      <a:headEnd type="none" w="med" len="med"/>
                      <a:tailEnd type="none" w="med" len="med"/>
                    </a:lnL>
                    <a:lnR>
                      <a:noFill/>
                    </a:lnR>
                    <a:lnT>
                      <a:noFill/>
                    </a:lnT>
                    <a:lnB>
                      <a:noFill/>
                    </a:lnB>
                    <a:solidFill>
                      <a:srgbClr val="D1E4EF"/>
                    </a:solidFill>
                  </a:tcPr>
                </a:tc>
                <a:tc>
                  <a:txBody>
                    <a:bodyPr/>
                    <a:lstStyle/>
                    <a:p>
                      <a:pPr algn="ctr" fontAlgn="t"/>
                      <a:r>
                        <a:rPr lang="en-AU" sz="1000" b="0" i="0" u="none" strike="noStrike">
                          <a:solidFill>
                            <a:srgbClr val="000000"/>
                          </a:solidFill>
                          <a:effectLst/>
                          <a:latin typeface="Arial" panose="020B0604020202020204" pitchFamily="34" charset="0"/>
                        </a:rPr>
                        <a:t>4.00</a:t>
                      </a:r>
                    </a:p>
                  </a:txBody>
                  <a:tcPr marL="0" marR="0" marT="0" marB="0">
                    <a:lnL>
                      <a:noFill/>
                    </a:lnL>
                    <a:lnR>
                      <a:noFill/>
                    </a:lnR>
                    <a:lnT>
                      <a:noFill/>
                    </a:lnT>
                    <a:lnB>
                      <a:noFill/>
                    </a:lnB>
                    <a:solidFill>
                      <a:srgbClr val="D1E4EF"/>
                    </a:solidFill>
                  </a:tcPr>
                </a:tc>
                <a:tc>
                  <a:txBody>
                    <a:bodyPr/>
                    <a:lstStyle/>
                    <a:p>
                      <a:pPr algn="ctr" fontAlgn="t"/>
                      <a:r>
                        <a:rPr lang="en-AU" sz="1000" b="0" i="0" u="none" strike="noStrike">
                          <a:solidFill>
                            <a:srgbClr val="000000"/>
                          </a:solidFill>
                          <a:effectLst/>
                          <a:latin typeface="Arial" panose="020B0604020202020204" pitchFamily="34" charset="0"/>
                        </a:rPr>
                        <a:t>5.00</a:t>
                      </a:r>
                    </a:p>
                  </a:txBody>
                  <a:tcPr marL="0" marR="0" marT="0" marB="0">
                    <a:lnL>
                      <a:noFill/>
                    </a:lnL>
                    <a:lnR>
                      <a:noFill/>
                    </a:lnR>
                    <a:lnT>
                      <a:noFill/>
                    </a:lnT>
                    <a:lnB>
                      <a:noFill/>
                    </a:lnB>
                    <a:solidFill>
                      <a:srgbClr val="D1E4EF"/>
                    </a:solidFill>
                  </a:tcPr>
                </a:tc>
                <a:tc>
                  <a:txBody>
                    <a:bodyPr/>
                    <a:lstStyle/>
                    <a:p>
                      <a:pPr algn="ctr" fontAlgn="t"/>
                      <a:r>
                        <a:rPr lang="en-AU" sz="1000" b="0" i="0" u="none" strike="noStrike">
                          <a:solidFill>
                            <a:srgbClr val="000000"/>
                          </a:solidFill>
                          <a:effectLst/>
                          <a:latin typeface="Arial" panose="020B0604020202020204" pitchFamily="34" charset="0"/>
                        </a:rPr>
                        <a:t>5.00</a:t>
                      </a:r>
                    </a:p>
                  </a:txBody>
                  <a:tcPr marL="0" marR="0" marT="0" marB="0">
                    <a:lnL>
                      <a:noFill/>
                    </a:lnL>
                    <a:lnR w="12700" cap="flat" cmpd="sng" algn="ctr">
                      <a:solidFill>
                        <a:srgbClr val="000000"/>
                      </a:solidFill>
                      <a:prstDash val="solid"/>
                      <a:round/>
                      <a:headEnd type="none" w="med" len="med"/>
                      <a:tailEnd type="none" w="med" len="med"/>
                    </a:lnR>
                    <a:lnT>
                      <a:noFill/>
                    </a:lnT>
                    <a:lnB>
                      <a:noFill/>
                    </a:lnB>
                    <a:solidFill>
                      <a:srgbClr val="D1E4EF"/>
                    </a:solidFill>
                  </a:tcPr>
                </a:tc>
                <a:extLst>
                  <a:ext uri="{0D108BD9-81ED-4DB2-BD59-A6C34878D82A}">
                    <a16:rowId xmlns:a16="http://schemas.microsoft.com/office/drawing/2014/main" xmlns="" val="1611885304"/>
                  </a:ext>
                </a:extLst>
              </a:tr>
              <a:tr h="183736">
                <a:tc>
                  <a:txBody>
                    <a:bodyPr/>
                    <a:lstStyle/>
                    <a:p>
                      <a:pPr algn="l" fontAlgn="t"/>
                      <a:r>
                        <a:rPr lang="en-AU" sz="1000" b="0" i="0" u="none" strike="noStrike">
                          <a:solidFill>
                            <a:srgbClr val="000000"/>
                          </a:solidFill>
                          <a:effectLst/>
                          <a:latin typeface="Arial" panose="020B0604020202020204" pitchFamily="34" charset="0"/>
                        </a:rPr>
                        <a:t>MFS Fully Hedged Global Equity Trust</a:t>
                      </a:r>
                    </a:p>
                  </a:txBody>
                  <a:tcPr marL="0" marR="0" marT="0" marB="0">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t"/>
                      <a:r>
                        <a:rPr lang="en-AU" sz="1000" b="0" i="0" u="none" strike="noStrike">
                          <a:solidFill>
                            <a:srgbClr val="000000"/>
                          </a:solidFill>
                          <a:effectLst/>
                          <a:latin typeface="Arial" panose="020B0604020202020204" pitchFamily="34" charset="0"/>
                        </a:rPr>
                        <a:t>ETL0041AU</a:t>
                      </a:r>
                    </a:p>
                  </a:txBody>
                  <a:tcPr marL="0" marR="0" marT="0" marB="0">
                    <a:lnL>
                      <a:noFill/>
                    </a:lnL>
                    <a:lnR>
                      <a:noFill/>
                    </a:lnR>
                    <a:lnT>
                      <a:noFill/>
                    </a:lnT>
                    <a:lnB>
                      <a:noFill/>
                    </a:lnB>
                    <a:solidFill>
                      <a:srgbClr val="FFFFFF"/>
                    </a:solidFill>
                  </a:tcPr>
                </a:tc>
                <a:tc>
                  <a:txBody>
                    <a:bodyPr/>
                    <a:lstStyle/>
                    <a:p>
                      <a:pPr algn="ctr" fontAlgn="t"/>
                      <a:r>
                        <a:rPr lang="en-AU" sz="1000" b="0" i="0" u="none" strike="noStrike">
                          <a:solidFill>
                            <a:srgbClr val="000000"/>
                          </a:solidFill>
                          <a:effectLst/>
                          <a:latin typeface="Arial" panose="020B0604020202020204" pitchFamily="34" charset="0"/>
                        </a:rPr>
                        <a:t>Highly Recommended</a:t>
                      </a:r>
                    </a:p>
                  </a:txBody>
                  <a:tcPr marL="0" marR="0" marT="0" marB="0">
                    <a:lnL>
                      <a:noFill/>
                    </a:lnL>
                    <a:lnR>
                      <a:noFill/>
                    </a:lnR>
                    <a:lnT>
                      <a:noFill/>
                    </a:lnT>
                    <a:lnB>
                      <a:noFill/>
                    </a:lnB>
                    <a:solidFill>
                      <a:srgbClr val="FFFFFF"/>
                    </a:solidFill>
                  </a:tcPr>
                </a:tc>
                <a:tc>
                  <a:txBody>
                    <a:bodyPr/>
                    <a:lstStyle/>
                    <a:p>
                      <a:pPr algn="ctr" fontAlgn="t"/>
                      <a:r>
                        <a:rPr lang="en-AU" sz="1000" b="0" i="0" u="none" strike="noStrike">
                          <a:solidFill>
                            <a:srgbClr val="000000"/>
                          </a:solidFill>
                          <a:effectLst/>
                          <a:latin typeface="Arial" panose="020B0604020202020204" pitchFamily="34" charset="0"/>
                        </a:rPr>
                        <a:t>0.80</a:t>
                      </a:r>
                    </a:p>
                  </a:txBody>
                  <a:tcPr marL="0" marR="0" marT="0" marB="0">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t"/>
                      <a:r>
                        <a:rPr lang="en-AU" sz="1000" b="0" i="0" u="none" strike="noStrike">
                          <a:solidFill>
                            <a:srgbClr val="000000"/>
                          </a:solidFill>
                          <a:effectLst/>
                          <a:latin typeface="Arial" panose="020B0604020202020204" pitchFamily="34" charset="0"/>
                        </a:rPr>
                        <a:t>5.50</a:t>
                      </a:r>
                    </a:p>
                  </a:txBody>
                  <a:tcPr marL="0" marR="0" marT="0" marB="0">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t"/>
                      <a:r>
                        <a:rPr lang="en-AU" sz="1000" b="0" i="0" u="none" strike="noStrike">
                          <a:solidFill>
                            <a:srgbClr val="000000"/>
                          </a:solidFill>
                          <a:effectLst/>
                          <a:latin typeface="Arial" panose="020B0604020202020204" pitchFamily="34" charset="0"/>
                        </a:rPr>
                        <a:t>7.00</a:t>
                      </a:r>
                    </a:p>
                  </a:txBody>
                  <a:tcPr marL="0" marR="0" marT="0" marB="0">
                    <a:lnL>
                      <a:noFill/>
                    </a:lnL>
                    <a:lnR>
                      <a:noFill/>
                    </a:lnR>
                    <a:lnT>
                      <a:noFill/>
                    </a:lnT>
                    <a:lnB>
                      <a:noFill/>
                    </a:lnB>
                    <a:solidFill>
                      <a:srgbClr val="FFFFFF"/>
                    </a:solidFill>
                  </a:tcPr>
                </a:tc>
                <a:tc>
                  <a:txBody>
                    <a:bodyPr/>
                    <a:lstStyle/>
                    <a:p>
                      <a:pPr algn="ctr" fontAlgn="t"/>
                      <a:r>
                        <a:rPr lang="en-AU" sz="1000" b="0" i="0" u="none" strike="noStrike">
                          <a:solidFill>
                            <a:srgbClr val="000000"/>
                          </a:solidFill>
                          <a:effectLst/>
                          <a:latin typeface="Arial" panose="020B0604020202020204" pitchFamily="34" charset="0"/>
                        </a:rPr>
                        <a:t>7.00</a:t>
                      </a:r>
                    </a:p>
                  </a:txBody>
                  <a:tcPr marL="0" marR="0" marT="0" marB="0">
                    <a:lnL>
                      <a:noFill/>
                    </a:lnL>
                    <a:lnR>
                      <a:noFill/>
                    </a:lnR>
                    <a:lnT>
                      <a:noFill/>
                    </a:lnT>
                    <a:lnB>
                      <a:noFill/>
                    </a:lnB>
                    <a:solidFill>
                      <a:srgbClr val="FFFFFF"/>
                    </a:solidFill>
                  </a:tcPr>
                </a:tc>
                <a:tc>
                  <a:txBody>
                    <a:bodyPr/>
                    <a:lstStyle/>
                    <a:p>
                      <a:pPr algn="ctr" fontAlgn="t"/>
                      <a:r>
                        <a:rPr lang="en-AU" sz="1000" b="0" i="0" u="none" strike="noStrike">
                          <a:solidFill>
                            <a:srgbClr val="000000"/>
                          </a:solidFill>
                          <a:effectLst/>
                          <a:latin typeface="Arial" panose="020B0604020202020204" pitchFamily="34" charset="0"/>
                        </a:rPr>
                        <a:t>8.50</a:t>
                      </a:r>
                    </a:p>
                  </a:txBody>
                  <a:tcPr marL="0" marR="0" marT="0" marB="0">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xmlns="" val="12776323"/>
                  </a:ext>
                </a:extLst>
              </a:tr>
              <a:tr h="183736">
                <a:tc>
                  <a:txBody>
                    <a:bodyPr/>
                    <a:lstStyle/>
                    <a:p>
                      <a:pPr algn="l" fontAlgn="t"/>
                      <a:r>
                        <a:rPr lang="en-AU" sz="1000" b="0" i="0" u="none" strike="noStrike">
                          <a:solidFill>
                            <a:srgbClr val="000000"/>
                          </a:solidFill>
                          <a:effectLst/>
                          <a:latin typeface="Arial" panose="020B0604020202020204" pitchFamily="34" charset="0"/>
                        </a:rPr>
                        <a:t>Emerging Markets</a:t>
                      </a:r>
                    </a:p>
                  </a:txBody>
                  <a:tcPr marL="0" marR="0" marT="0" marB="0">
                    <a:lnL w="12700" cap="flat" cmpd="sng" algn="ctr">
                      <a:solidFill>
                        <a:srgbClr val="000000"/>
                      </a:solidFill>
                      <a:prstDash val="solid"/>
                      <a:round/>
                      <a:headEnd type="none" w="med" len="med"/>
                      <a:tailEnd type="none" w="med" len="med"/>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 </a:t>
                      </a:r>
                    </a:p>
                  </a:txBody>
                  <a:tcPr marL="0" marR="0" marT="0" marB="0">
                    <a:lnL>
                      <a:noFill/>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 </a:t>
                      </a:r>
                    </a:p>
                  </a:txBody>
                  <a:tcPr marL="0" marR="0" marT="0" marB="0">
                    <a:lnL>
                      <a:noFill/>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 </a:t>
                      </a:r>
                    </a:p>
                  </a:txBody>
                  <a:tcPr marL="0" marR="0" marT="0" marB="0">
                    <a:lnL>
                      <a:noFill/>
                    </a:lnL>
                    <a:lnR w="12700" cap="flat" cmpd="sng" algn="ctr">
                      <a:solidFill>
                        <a:srgbClr val="000000"/>
                      </a:solidFill>
                      <a:prstDash val="solid"/>
                      <a:round/>
                      <a:headEnd type="none" w="med" len="med"/>
                      <a:tailEnd type="none" w="med" len="med"/>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2.50</a:t>
                      </a:r>
                    </a:p>
                  </a:txBody>
                  <a:tcPr marL="0" marR="0" marT="0" marB="0">
                    <a:lnL w="12700" cap="flat" cmpd="sng" algn="ctr">
                      <a:solidFill>
                        <a:srgbClr val="000000"/>
                      </a:solidFill>
                      <a:prstDash val="solid"/>
                      <a:round/>
                      <a:headEnd type="none" w="med" len="med"/>
                      <a:tailEnd type="none" w="med" len="med"/>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2.50</a:t>
                      </a:r>
                    </a:p>
                  </a:txBody>
                  <a:tcPr marL="0" marR="0" marT="0" marB="0">
                    <a:lnL>
                      <a:noFill/>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3.00</a:t>
                      </a:r>
                    </a:p>
                  </a:txBody>
                  <a:tcPr marL="0" marR="0" marT="0" marB="0">
                    <a:lnL>
                      <a:noFill/>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3.00</a:t>
                      </a:r>
                    </a:p>
                  </a:txBody>
                  <a:tcPr marL="0" marR="0" marT="0" marB="0">
                    <a:lnL>
                      <a:noFill/>
                    </a:lnL>
                    <a:lnR w="12700" cap="flat" cmpd="sng" algn="ctr">
                      <a:solidFill>
                        <a:srgbClr val="000000"/>
                      </a:solidFill>
                      <a:prstDash val="solid"/>
                      <a:round/>
                      <a:headEnd type="none" w="med" len="med"/>
                      <a:tailEnd type="none" w="med" len="med"/>
                    </a:lnR>
                    <a:lnT>
                      <a:noFill/>
                    </a:lnT>
                    <a:lnB>
                      <a:noFill/>
                    </a:lnB>
                    <a:solidFill>
                      <a:srgbClr val="BEBEBE"/>
                    </a:solidFill>
                  </a:tcPr>
                </a:tc>
                <a:extLst>
                  <a:ext uri="{0D108BD9-81ED-4DB2-BD59-A6C34878D82A}">
                    <a16:rowId xmlns:a16="http://schemas.microsoft.com/office/drawing/2014/main" xmlns="" val="1425836623"/>
                  </a:ext>
                </a:extLst>
              </a:tr>
              <a:tr h="183736">
                <a:tc>
                  <a:txBody>
                    <a:bodyPr/>
                    <a:lstStyle/>
                    <a:p>
                      <a:pPr algn="l" fontAlgn="t"/>
                      <a:r>
                        <a:rPr lang="en-AU" sz="1000" b="0" i="0" u="none" strike="noStrike">
                          <a:solidFill>
                            <a:srgbClr val="000000"/>
                          </a:solidFill>
                          <a:effectLst/>
                          <a:latin typeface="Arial" panose="020B0604020202020204" pitchFamily="34" charset="0"/>
                        </a:rPr>
                        <a:t>Global (Hedged)</a:t>
                      </a:r>
                    </a:p>
                  </a:txBody>
                  <a:tcPr marL="0" marR="0" marT="0" marB="0">
                    <a:lnL w="12700" cap="flat" cmpd="sng" algn="ctr">
                      <a:solidFill>
                        <a:srgbClr val="000000"/>
                      </a:solidFill>
                      <a:prstDash val="solid"/>
                      <a:round/>
                      <a:headEnd type="none" w="med" len="med"/>
                      <a:tailEnd type="none" w="med" len="med"/>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 </a:t>
                      </a:r>
                    </a:p>
                  </a:txBody>
                  <a:tcPr marL="0" marR="0" marT="0" marB="0">
                    <a:lnL>
                      <a:noFill/>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 </a:t>
                      </a:r>
                    </a:p>
                  </a:txBody>
                  <a:tcPr marL="0" marR="0" marT="0" marB="0">
                    <a:lnL>
                      <a:noFill/>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 </a:t>
                      </a:r>
                    </a:p>
                  </a:txBody>
                  <a:tcPr marL="0" marR="0" marT="0" marB="0">
                    <a:lnL>
                      <a:noFill/>
                    </a:lnL>
                    <a:lnR w="12700" cap="flat" cmpd="sng" algn="ctr">
                      <a:solidFill>
                        <a:srgbClr val="000000"/>
                      </a:solidFill>
                      <a:prstDash val="solid"/>
                      <a:round/>
                      <a:headEnd type="none" w="med" len="med"/>
                      <a:tailEnd type="none" w="med" len="med"/>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5.50</a:t>
                      </a:r>
                    </a:p>
                  </a:txBody>
                  <a:tcPr marL="0" marR="0" marT="0" marB="0">
                    <a:lnL w="12700" cap="flat" cmpd="sng" algn="ctr">
                      <a:solidFill>
                        <a:srgbClr val="000000"/>
                      </a:solidFill>
                      <a:prstDash val="solid"/>
                      <a:round/>
                      <a:headEnd type="none" w="med" len="med"/>
                      <a:tailEnd type="none" w="med" len="med"/>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7.00</a:t>
                      </a:r>
                    </a:p>
                  </a:txBody>
                  <a:tcPr marL="0" marR="0" marT="0" marB="0">
                    <a:lnL>
                      <a:noFill/>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7.00</a:t>
                      </a:r>
                    </a:p>
                  </a:txBody>
                  <a:tcPr marL="0" marR="0" marT="0" marB="0">
                    <a:lnL>
                      <a:noFill/>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8.50</a:t>
                      </a:r>
                    </a:p>
                  </a:txBody>
                  <a:tcPr marL="0" marR="0" marT="0" marB="0">
                    <a:lnL>
                      <a:noFill/>
                    </a:lnL>
                    <a:lnR w="12700" cap="flat" cmpd="sng" algn="ctr">
                      <a:solidFill>
                        <a:srgbClr val="000000"/>
                      </a:solidFill>
                      <a:prstDash val="solid"/>
                      <a:round/>
                      <a:headEnd type="none" w="med" len="med"/>
                      <a:tailEnd type="none" w="med" len="med"/>
                    </a:lnR>
                    <a:lnT>
                      <a:noFill/>
                    </a:lnT>
                    <a:lnB>
                      <a:noFill/>
                    </a:lnB>
                    <a:solidFill>
                      <a:srgbClr val="BEBEBE"/>
                    </a:solidFill>
                  </a:tcPr>
                </a:tc>
                <a:extLst>
                  <a:ext uri="{0D108BD9-81ED-4DB2-BD59-A6C34878D82A}">
                    <a16:rowId xmlns:a16="http://schemas.microsoft.com/office/drawing/2014/main" xmlns="" val="4095127304"/>
                  </a:ext>
                </a:extLst>
              </a:tr>
              <a:tr h="183736">
                <a:tc>
                  <a:txBody>
                    <a:bodyPr/>
                    <a:lstStyle/>
                    <a:p>
                      <a:pPr algn="l" fontAlgn="t"/>
                      <a:r>
                        <a:rPr lang="en-AU" sz="1000" b="0" i="0" u="none" strike="noStrike">
                          <a:solidFill>
                            <a:srgbClr val="000000"/>
                          </a:solidFill>
                          <a:effectLst/>
                          <a:latin typeface="Arial" panose="020B0604020202020204" pitchFamily="34" charset="0"/>
                        </a:rPr>
                        <a:t>Global (Unhedged)</a:t>
                      </a:r>
                    </a:p>
                  </a:txBody>
                  <a:tcPr marL="0" marR="0" marT="0" marB="0">
                    <a:lnL w="12700" cap="flat" cmpd="sng" algn="ctr">
                      <a:solidFill>
                        <a:srgbClr val="000000"/>
                      </a:solidFill>
                      <a:prstDash val="solid"/>
                      <a:round/>
                      <a:headEnd type="none" w="med" len="med"/>
                      <a:tailEnd type="none" w="med" len="med"/>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 </a:t>
                      </a:r>
                    </a:p>
                  </a:txBody>
                  <a:tcPr marL="0" marR="0" marT="0" marB="0">
                    <a:lnL>
                      <a:noFill/>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 </a:t>
                      </a:r>
                    </a:p>
                  </a:txBody>
                  <a:tcPr marL="0" marR="0" marT="0" marB="0">
                    <a:lnL>
                      <a:noFill/>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 </a:t>
                      </a:r>
                    </a:p>
                  </a:txBody>
                  <a:tcPr marL="0" marR="0" marT="0" marB="0">
                    <a:lnL>
                      <a:noFill/>
                    </a:lnL>
                    <a:lnR w="12700" cap="flat" cmpd="sng" algn="ctr">
                      <a:solidFill>
                        <a:srgbClr val="000000"/>
                      </a:solidFill>
                      <a:prstDash val="solid"/>
                      <a:round/>
                      <a:headEnd type="none" w="med" len="med"/>
                      <a:tailEnd type="none" w="med" len="med"/>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9.50</a:t>
                      </a:r>
                    </a:p>
                  </a:txBody>
                  <a:tcPr marL="0" marR="0" marT="0" marB="0">
                    <a:lnL w="12700" cap="flat" cmpd="sng" algn="ctr">
                      <a:solidFill>
                        <a:srgbClr val="000000"/>
                      </a:solidFill>
                      <a:prstDash val="solid"/>
                      <a:round/>
                      <a:headEnd type="none" w="med" len="med"/>
                      <a:tailEnd type="none" w="med" len="med"/>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7.00</a:t>
                      </a:r>
                    </a:p>
                  </a:txBody>
                  <a:tcPr marL="0" marR="0" marT="0" marB="0">
                    <a:lnL>
                      <a:noFill/>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12.00</a:t>
                      </a:r>
                    </a:p>
                  </a:txBody>
                  <a:tcPr marL="0" marR="0" marT="0" marB="0">
                    <a:lnL>
                      <a:noFill/>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9.00</a:t>
                      </a:r>
                    </a:p>
                  </a:txBody>
                  <a:tcPr marL="0" marR="0" marT="0" marB="0">
                    <a:lnL>
                      <a:noFill/>
                    </a:lnL>
                    <a:lnR w="12700" cap="flat" cmpd="sng" algn="ctr">
                      <a:solidFill>
                        <a:srgbClr val="000000"/>
                      </a:solidFill>
                      <a:prstDash val="solid"/>
                      <a:round/>
                      <a:headEnd type="none" w="med" len="med"/>
                      <a:tailEnd type="none" w="med" len="med"/>
                    </a:lnR>
                    <a:lnT>
                      <a:noFill/>
                    </a:lnT>
                    <a:lnB>
                      <a:noFill/>
                    </a:lnB>
                    <a:solidFill>
                      <a:srgbClr val="BEBEBE"/>
                    </a:solidFill>
                  </a:tcPr>
                </a:tc>
                <a:extLst>
                  <a:ext uri="{0D108BD9-81ED-4DB2-BD59-A6C34878D82A}">
                    <a16:rowId xmlns:a16="http://schemas.microsoft.com/office/drawing/2014/main" xmlns="" val="2702472114"/>
                  </a:ext>
                </a:extLst>
              </a:tr>
              <a:tr h="183736">
                <a:tc>
                  <a:txBody>
                    <a:bodyPr/>
                    <a:lstStyle/>
                    <a:p>
                      <a:pPr algn="l" fontAlgn="t"/>
                      <a:r>
                        <a:rPr lang="en-AU" sz="1000" b="0" i="0" u="none" strike="noStrike">
                          <a:solidFill>
                            <a:srgbClr val="000000"/>
                          </a:solidFill>
                          <a:effectLst/>
                          <a:latin typeface="Arial" panose="020B0604020202020204" pitchFamily="34" charset="0"/>
                        </a:rPr>
                        <a:t>Global Long Short</a:t>
                      </a:r>
                    </a:p>
                  </a:txBody>
                  <a:tcPr marL="0" marR="0" marT="0" marB="0">
                    <a:lnL w="12700" cap="flat" cmpd="sng" algn="ctr">
                      <a:solidFill>
                        <a:srgbClr val="000000"/>
                      </a:solidFill>
                      <a:prstDash val="solid"/>
                      <a:round/>
                      <a:headEnd type="none" w="med" len="med"/>
                      <a:tailEnd type="none" w="med" len="med"/>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 </a:t>
                      </a:r>
                    </a:p>
                  </a:txBody>
                  <a:tcPr marL="0" marR="0" marT="0" marB="0">
                    <a:lnL>
                      <a:noFill/>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 </a:t>
                      </a:r>
                    </a:p>
                  </a:txBody>
                  <a:tcPr marL="0" marR="0" marT="0" marB="0">
                    <a:lnL>
                      <a:noFill/>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 </a:t>
                      </a:r>
                    </a:p>
                  </a:txBody>
                  <a:tcPr marL="0" marR="0" marT="0" marB="0">
                    <a:lnL>
                      <a:noFill/>
                    </a:lnL>
                    <a:lnR w="12700" cap="flat" cmpd="sng" algn="ctr">
                      <a:solidFill>
                        <a:srgbClr val="000000"/>
                      </a:solidFill>
                      <a:prstDash val="solid"/>
                      <a:round/>
                      <a:headEnd type="none" w="med" len="med"/>
                      <a:tailEnd type="none" w="med" len="med"/>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6.00</a:t>
                      </a:r>
                    </a:p>
                  </a:txBody>
                  <a:tcPr marL="0" marR="0" marT="0" marB="0">
                    <a:lnL w="12700" cap="flat" cmpd="sng" algn="ctr">
                      <a:solidFill>
                        <a:srgbClr val="000000"/>
                      </a:solidFill>
                      <a:prstDash val="solid"/>
                      <a:round/>
                      <a:headEnd type="none" w="med" len="med"/>
                      <a:tailEnd type="none" w="med" len="med"/>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7.00</a:t>
                      </a:r>
                    </a:p>
                  </a:txBody>
                  <a:tcPr marL="0" marR="0" marT="0" marB="0">
                    <a:lnL>
                      <a:noFill/>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7.50</a:t>
                      </a:r>
                    </a:p>
                  </a:txBody>
                  <a:tcPr marL="0" marR="0" marT="0" marB="0">
                    <a:lnL>
                      <a:noFill/>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9.00</a:t>
                      </a:r>
                    </a:p>
                  </a:txBody>
                  <a:tcPr marL="0" marR="0" marT="0" marB="0">
                    <a:lnL>
                      <a:noFill/>
                    </a:lnL>
                    <a:lnR w="12700" cap="flat" cmpd="sng" algn="ctr">
                      <a:solidFill>
                        <a:srgbClr val="000000"/>
                      </a:solidFill>
                      <a:prstDash val="solid"/>
                      <a:round/>
                      <a:headEnd type="none" w="med" len="med"/>
                      <a:tailEnd type="none" w="med" len="med"/>
                    </a:lnR>
                    <a:lnT>
                      <a:noFill/>
                    </a:lnT>
                    <a:lnB>
                      <a:noFill/>
                    </a:lnB>
                    <a:solidFill>
                      <a:srgbClr val="BEBEBE"/>
                    </a:solidFill>
                  </a:tcPr>
                </a:tc>
                <a:extLst>
                  <a:ext uri="{0D108BD9-81ED-4DB2-BD59-A6C34878D82A}">
                    <a16:rowId xmlns:a16="http://schemas.microsoft.com/office/drawing/2014/main" xmlns="" val="1916242247"/>
                  </a:ext>
                </a:extLst>
              </a:tr>
              <a:tr h="183736">
                <a:tc>
                  <a:txBody>
                    <a:bodyPr/>
                    <a:lstStyle/>
                    <a:p>
                      <a:pPr algn="l" fontAlgn="t"/>
                      <a:r>
                        <a:rPr lang="en-AU" sz="1000" b="0" i="0" u="none" strike="noStrike">
                          <a:solidFill>
                            <a:srgbClr val="000000"/>
                          </a:solidFill>
                          <a:effectLst/>
                          <a:latin typeface="Arial" panose="020B0604020202020204" pitchFamily="34" charset="0"/>
                        </a:rPr>
                        <a:t>Listed Commodities</a:t>
                      </a:r>
                    </a:p>
                  </a:txBody>
                  <a:tcPr marL="0" marR="0" marT="0" marB="0">
                    <a:lnL w="12700" cap="flat" cmpd="sng" algn="ctr">
                      <a:solidFill>
                        <a:srgbClr val="000000"/>
                      </a:solidFill>
                      <a:prstDash val="solid"/>
                      <a:round/>
                      <a:headEnd type="none" w="med" len="med"/>
                      <a:tailEnd type="none" w="med" len="med"/>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 </a:t>
                      </a:r>
                    </a:p>
                  </a:txBody>
                  <a:tcPr marL="0" marR="0" marT="0" marB="0">
                    <a:lnL>
                      <a:noFill/>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 </a:t>
                      </a:r>
                    </a:p>
                  </a:txBody>
                  <a:tcPr marL="0" marR="0" marT="0" marB="0">
                    <a:lnL>
                      <a:noFill/>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 </a:t>
                      </a:r>
                    </a:p>
                  </a:txBody>
                  <a:tcPr marL="0" marR="0" marT="0" marB="0">
                    <a:lnL>
                      <a:noFill/>
                    </a:lnL>
                    <a:lnR w="12700" cap="flat" cmpd="sng" algn="ctr">
                      <a:solidFill>
                        <a:srgbClr val="000000"/>
                      </a:solidFill>
                      <a:prstDash val="solid"/>
                      <a:round/>
                      <a:headEnd type="none" w="med" len="med"/>
                      <a:tailEnd type="none" w="med" len="med"/>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2.50</a:t>
                      </a:r>
                    </a:p>
                  </a:txBody>
                  <a:tcPr marL="0" marR="0" marT="0" marB="0">
                    <a:lnL w="12700" cap="flat" cmpd="sng" algn="ctr">
                      <a:solidFill>
                        <a:srgbClr val="000000"/>
                      </a:solidFill>
                      <a:prstDash val="solid"/>
                      <a:round/>
                      <a:headEnd type="none" w="med" len="med"/>
                      <a:tailEnd type="none" w="med" len="med"/>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2.50</a:t>
                      </a:r>
                    </a:p>
                  </a:txBody>
                  <a:tcPr marL="0" marR="0" marT="0" marB="0">
                    <a:lnL>
                      <a:noFill/>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3.00</a:t>
                      </a:r>
                    </a:p>
                  </a:txBody>
                  <a:tcPr marL="0" marR="0" marT="0" marB="0">
                    <a:lnL>
                      <a:noFill/>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3.00</a:t>
                      </a:r>
                    </a:p>
                  </a:txBody>
                  <a:tcPr marL="0" marR="0" marT="0" marB="0">
                    <a:lnL>
                      <a:noFill/>
                    </a:lnL>
                    <a:lnR w="12700" cap="flat" cmpd="sng" algn="ctr">
                      <a:solidFill>
                        <a:srgbClr val="000000"/>
                      </a:solidFill>
                      <a:prstDash val="solid"/>
                      <a:round/>
                      <a:headEnd type="none" w="med" len="med"/>
                      <a:tailEnd type="none" w="med" len="med"/>
                    </a:lnR>
                    <a:lnT>
                      <a:noFill/>
                    </a:lnT>
                    <a:lnB>
                      <a:noFill/>
                    </a:lnB>
                    <a:solidFill>
                      <a:srgbClr val="BEBEBE"/>
                    </a:solidFill>
                  </a:tcPr>
                </a:tc>
                <a:extLst>
                  <a:ext uri="{0D108BD9-81ED-4DB2-BD59-A6C34878D82A}">
                    <a16:rowId xmlns:a16="http://schemas.microsoft.com/office/drawing/2014/main" xmlns="" val="54499469"/>
                  </a:ext>
                </a:extLst>
              </a:tr>
              <a:tr h="183736">
                <a:tc>
                  <a:txBody>
                    <a:bodyPr/>
                    <a:lstStyle/>
                    <a:p>
                      <a:pPr algn="l" fontAlgn="t"/>
                      <a:r>
                        <a:rPr lang="en-AU" sz="1000" b="0" i="0" u="none" strike="noStrike">
                          <a:solidFill>
                            <a:srgbClr val="000000"/>
                          </a:solidFill>
                          <a:effectLst/>
                          <a:latin typeface="Arial" panose="020B0604020202020204" pitchFamily="34" charset="0"/>
                        </a:rPr>
                        <a:t>Listed Infrastructure</a:t>
                      </a:r>
                    </a:p>
                  </a:txBody>
                  <a:tcPr marL="0" marR="0" marT="0" marB="0">
                    <a:lnL w="12700" cap="flat" cmpd="sng" algn="ctr">
                      <a:solidFill>
                        <a:srgbClr val="000000"/>
                      </a:solidFill>
                      <a:prstDash val="solid"/>
                      <a:round/>
                      <a:headEnd type="none" w="med" len="med"/>
                      <a:tailEnd type="none" w="med" len="med"/>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 </a:t>
                      </a:r>
                    </a:p>
                  </a:txBody>
                  <a:tcPr marL="0" marR="0" marT="0" marB="0">
                    <a:lnL>
                      <a:noFill/>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 </a:t>
                      </a:r>
                    </a:p>
                  </a:txBody>
                  <a:tcPr marL="0" marR="0" marT="0" marB="0">
                    <a:lnL>
                      <a:noFill/>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 </a:t>
                      </a:r>
                    </a:p>
                  </a:txBody>
                  <a:tcPr marL="0" marR="0" marT="0" marB="0">
                    <a:lnL>
                      <a:noFill/>
                    </a:lnL>
                    <a:lnR w="12700" cap="flat" cmpd="sng" algn="ctr">
                      <a:solidFill>
                        <a:srgbClr val="000000"/>
                      </a:solidFill>
                      <a:prstDash val="solid"/>
                      <a:round/>
                      <a:headEnd type="none" w="med" len="med"/>
                      <a:tailEnd type="none" w="med" len="med"/>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4.00</a:t>
                      </a:r>
                    </a:p>
                  </a:txBody>
                  <a:tcPr marL="0" marR="0" marT="0" marB="0">
                    <a:lnL w="12700" cap="flat" cmpd="sng" algn="ctr">
                      <a:solidFill>
                        <a:srgbClr val="000000"/>
                      </a:solidFill>
                      <a:prstDash val="solid"/>
                      <a:round/>
                      <a:headEnd type="none" w="med" len="med"/>
                      <a:tailEnd type="none" w="med" len="med"/>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4.00</a:t>
                      </a:r>
                    </a:p>
                  </a:txBody>
                  <a:tcPr marL="0" marR="0" marT="0" marB="0">
                    <a:lnL>
                      <a:noFill/>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5.00</a:t>
                      </a:r>
                    </a:p>
                  </a:txBody>
                  <a:tcPr marL="0" marR="0" marT="0" marB="0">
                    <a:lnL>
                      <a:noFill/>
                    </a:lnL>
                    <a:lnR>
                      <a:noFill/>
                    </a:lnR>
                    <a:lnT>
                      <a:noFill/>
                    </a:lnT>
                    <a:lnB>
                      <a:noFill/>
                    </a:lnB>
                    <a:solidFill>
                      <a:srgbClr val="BEBEBE"/>
                    </a:solidFill>
                  </a:tcPr>
                </a:tc>
                <a:tc>
                  <a:txBody>
                    <a:bodyPr/>
                    <a:lstStyle/>
                    <a:p>
                      <a:pPr algn="ctr" fontAlgn="t"/>
                      <a:r>
                        <a:rPr lang="en-AU" sz="1000" b="0" i="0" u="none" strike="noStrike">
                          <a:solidFill>
                            <a:srgbClr val="000000"/>
                          </a:solidFill>
                          <a:effectLst/>
                          <a:latin typeface="Arial" panose="020B0604020202020204" pitchFamily="34" charset="0"/>
                        </a:rPr>
                        <a:t>5.00</a:t>
                      </a:r>
                    </a:p>
                  </a:txBody>
                  <a:tcPr marL="0" marR="0" marT="0" marB="0">
                    <a:lnL>
                      <a:noFill/>
                    </a:lnL>
                    <a:lnR w="12700" cap="flat" cmpd="sng" algn="ctr">
                      <a:solidFill>
                        <a:srgbClr val="000000"/>
                      </a:solidFill>
                      <a:prstDash val="solid"/>
                      <a:round/>
                      <a:headEnd type="none" w="med" len="med"/>
                      <a:tailEnd type="none" w="med" len="med"/>
                    </a:lnR>
                    <a:lnT>
                      <a:noFill/>
                    </a:lnT>
                    <a:lnB>
                      <a:noFill/>
                    </a:lnB>
                    <a:solidFill>
                      <a:srgbClr val="BEBEBE"/>
                    </a:solidFill>
                  </a:tcPr>
                </a:tc>
                <a:extLst>
                  <a:ext uri="{0D108BD9-81ED-4DB2-BD59-A6C34878D82A}">
                    <a16:rowId xmlns:a16="http://schemas.microsoft.com/office/drawing/2014/main" xmlns="" val="761693269"/>
                  </a:ext>
                </a:extLst>
              </a:tr>
              <a:tr h="183736">
                <a:tc>
                  <a:txBody>
                    <a:bodyPr/>
                    <a:lstStyle/>
                    <a:p>
                      <a:pPr algn="l" fontAlgn="t"/>
                      <a:r>
                        <a:rPr lang="en-AU" sz="1000" b="0" i="0" u="none" strike="noStrike">
                          <a:solidFill>
                            <a:srgbClr val="FFFFFF"/>
                          </a:solidFill>
                          <a:effectLst/>
                          <a:latin typeface="Arial" panose="020B0604020202020204" pitchFamily="34" charset="0"/>
                        </a:rPr>
                        <a:t>Sector Total</a:t>
                      </a:r>
                    </a:p>
                  </a:txBody>
                  <a:tcPr marL="0" marR="0" marT="0" marB="0">
                    <a:lnL w="12700" cap="flat" cmpd="sng" algn="ctr">
                      <a:solidFill>
                        <a:srgbClr val="000000"/>
                      </a:solidFill>
                      <a:prstDash val="solid"/>
                      <a:round/>
                      <a:headEnd type="none" w="med" len="med"/>
                      <a:tailEnd type="none" w="med" len="med"/>
                    </a:lnL>
                    <a:lnR>
                      <a:noFill/>
                    </a:lnR>
                    <a:lnT>
                      <a:noFill/>
                    </a:lnT>
                    <a:lnB>
                      <a:noFill/>
                    </a:lnB>
                    <a:solidFill>
                      <a:srgbClr val="605B5B"/>
                    </a:solidFill>
                  </a:tcPr>
                </a:tc>
                <a:tc>
                  <a:txBody>
                    <a:bodyPr/>
                    <a:lstStyle/>
                    <a:p>
                      <a:pPr algn="ctr" fontAlgn="t"/>
                      <a:r>
                        <a:rPr lang="en-AU" sz="1000" b="0" i="0" u="none" strike="noStrike">
                          <a:solidFill>
                            <a:srgbClr val="FFFFFF"/>
                          </a:solidFill>
                          <a:effectLst/>
                          <a:latin typeface="Arial" panose="020B0604020202020204" pitchFamily="34" charset="0"/>
                        </a:rPr>
                        <a:t> </a:t>
                      </a:r>
                    </a:p>
                  </a:txBody>
                  <a:tcPr marL="0" marR="0" marT="0" marB="0">
                    <a:lnL>
                      <a:noFill/>
                    </a:lnL>
                    <a:lnR>
                      <a:noFill/>
                    </a:lnR>
                    <a:lnT>
                      <a:noFill/>
                    </a:lnT>
                    <a:lnB>
                      <a:noFill/>
                    </a:lnB>
                    <a:solidFill>
                      <a:srgbClr val="605B5B"/>
                    </a:solidFill>
                  </a:tcPr>
                </a:tc>
                <a:tc>
                  <a:txBody>
                    <a:bodyPr/>
                    <a:lstStyle/>
                    <a:p>
                      <a:pPr algn="ctr" fontAlgn="t"/>
                      <a:r>
                        <a:rPr lang="en-AU" sz="1000" b="0" i="0" u="none" strike="noStrike">
                          <a:solidFill>
                            <a:srgbClr val="FFFFFF"/>
                          </a:solidFill>
                          <a:effectLst/>
                          <a:latin typeface="Arial" panose="020B0604020202020204" pitchFamily="34" charset="0"/>
                        </a:rPr>
                        <a:t> </a:t>
                      </a:r>
                    </a:p>
                  </a:txBody>
                  <a:tcPr marL="0" marR="0" marT="0" marB="0">
                    <a:lnL>
                      <a:noFill/>
                    </a:lnL>
                    <a:lnR>
                      <a:noFill/>
                    </a:lnR>
                    <a:lnT>
                      <a:noFill/>
                    </a:lnT>
                    <a:lnB>
                      <a:noFill/>
                    </a:lnB>
                    <a:solidFill>
                      <a:srgbClr val="605B5B"/>
                    </a:solidFill>
                  </a:tcPr>
                </a:tc>
                <a:tc>
                  <a:txBody>
                    <a:bodyPr/>
                    <a:lstStyle/>
                    <a:p>
                      <a:pPr algn="ctr" fontAlgn="t"/>
                      <a:r>
                        <a:rPr lang="en-AU" sz="1000" b="0" i="0" u="none" strike="noStrike">
                          <a:solidFill>
                            <a:srgbClr val="FFFFFF"/>
                          </a:solidFill>
                          <a:effectLst/>
                          <a:latin typeface="Arial" panose="020B0604020202020204" pitchFamily="34" charset="0"/>
                        </a:rPr>
                        <a:t> </a:t>
                      </a:r>
                    </a:p>
                  </a:txBody>
                  <a:tcPr marL="0" marR="0" marT="0" marB="0">
                    <a:lnL>
                      <a:noFill/>
                    </a:lnL>
                    <a:lnR w="12700" cap="flat" cmpd="sng" algn="ctr">
                      <a:solidFill>
                        <a:srgbClr val="000000"/>
                      </a:solidFill>
                      <a:prstDash val="solid"/>
                      <a:round/>
                      <a:headEnd type="none" w="med" len="med"/>
                      <a:tailEnd type="none" w="med" len="med"/>
                    </a:lnR>
                    <a:lnT>
                      <a:noFill/>
                    </a:lnT>
                    <a:lnB>
                      <a:noFill/>
                    </a:lnB>
                    <a:solidFill>
                      <a:srgbClr val="605B5B"/>
                    </a:solidFill>
                  </a:tcPr>
                </a:tc>
                <a:tc>
                  <a:txBody>
                    <a:bodyPr/>
                    <a:lstStyle/>
                    <a:p>
                      <a:pPr algn="ctr" fontAlgn="t"/>
                      <a:r>
                        <a:rPr lang="en-AU" sz="1000" b="0" i="0" u="none" strike="noStrike">
                          <a:solidFill>
                            <a:srgbClr val="FFFFFF"/>
                          </a:solidFill>
                          <a:effectLst/>
                          <a:latin typeface="Arial" panose="020B0604020202020204" pitchFamily="34" charset="0"/>
                        </a:rPr>
                        <a:t>30.00</a:t>
                      </a:r>
                    </a:p>
                  </a:txBody>
                  <a:tcPr marL="0" marR="0" marT="0" marB="0">
                    <a:lnL w="12700" cap="flat" cmpd="sng" algn="ctr">
                      <a:solidFill>
                        <a:srgbClr val="000000"/>
                      </a:solidFill>
                      <a:prstDash val="solid"/>
                      <a:round/>
                      <a:headEnd type="none" w="med" len="med"/>
                      <a:tailEnd type="none" w="med" len="med"/>
                    </a:lnL>
                    <a:lnR>
                      <a:noFill/>
                    </a:lnR>
                    <a:lnT>
                      <a:noFill/>
                    </a:lnT>
                    <a:lnB>
                      <a:noFill/>
                    </a:lnB>
                    <a:solidFill>
                      <a:srgbClr val="605B5B"/>
                    </a:solidFill>
                  </a:tcPr>
                </a:tc>
                <a:tc>
                  <a:txBody>
                    <a:bodyPr/>
                    <a:lstStyle/>
                    <a:p>
                      <a:pPr algn="ctr" fontAlgn="t"/>
                      <a:r>
                        <a:rPr lang="en-AU" sz="1000" b="0" i="0" u="none" strike="noStrike">
                          <a:solidFill>
                            <a:srgbClr val="FFFFFF"/>
                          </a:solidFill>
                          <a:effectLst/>
                          <a:latin typeface="Arial" panose="020B0604020202020204" pitchFamily="34" charset="0"/>
                        </a:rPr>
                        <a:t>30.00</a:t>
                      </a:r>
                    </a:p>
                  </a:txBody>
                  <a:tcPr marL="0" marR="0" marT="0" marB="0">
                    <a:lnL>
                      <a:noFill/>
                    </a:lnL>
                    <a:lnR>
                      <a:noFill/>
                    </a:lnR>
                    <a:lnT>
                      <a:noFill/>
                    </a:lnT>
                    <a:lnB>
                      <a:noFill/>
                    </a:lnB>
                    <a:solidFill>
                      <a:srgbClr val="605B5B"/>
                    </a:solidFill>
                  </a:tcPr>
                </a:tc>
                <a:tc>
                  <a:txBody>
                    <a:bodyPr/>
                    <a:lstStyle/>
                    <a:p>
                      <a:pPr algn="ctr" fontAlgn="t"/>
                      <a:r>
                        <a:rPr lang="en-AU" sz="1000" b="0" i="0" u="none" strike="noStrike">
                          <a:solidFill>
                            <a:srgbClr val="FFFFFF"/>
                          </a:solidFill>
                          <a:effectLst/>
                          <a:latin typeface="Arial" panose="020B0604020202020204" pitchFamily="34" charset="0"/>
                        </a:rPr>
                        <a:t>37.50</a:t>
                      </a:r>
                    </a:p>
                  </a:txBody>
                  <a:tcPr marL="0" marR="0" marT="0" marB="0">
                    <a:lnL>
                      <a:noFill/>
                    </a:lnL>
                    <a:lnR>
                      <a:noFill/>
                    </a:lnR>
                    <a:lnT>
                      <a:noFill/>
                    </a:lnT>
                    <a:lnB>
                      <a:noFill/>
                    </a:lnB>
                    <a:solidFill>
                      <a:srgbClr val="605B5B"/>
                    </a:solidFill>
                  </a:tcPr>
                </a:tc>
                <a:tc>
                  <a:txBody>
                    <a:bodyPr/>
                    <a:lstStyle/>
                    <a:p>
                      <a:pPr algn="ctr" fontAlgn="t"/>
                      <a:r>
                        <a:rPr lang="en-AU" sz="1000" b="0" i="0" u="none" strike="noStrike">
                          <a:solidFill>
                            <a:srgbClr val="FFFFFF"/>
                          </a:solidFill>
                          <a:effectLst/>
                          <a:latin typeface="Arial" panose="020B0604020202020204" pitchFamily="34" charset="0"/>
                        </a:rPr>
                        <a:t>37.50</a:t>
                      </a:r>
                    </a:p>
                  </a:txBody>
                  <a:tcPr marL="0" marR="0" marT="0" marB="0">
                    <a:lnL>
                      <a:noFill/>
                    </a:lnL>
                    <a:lnR w="12700" cap="flat" cmpd="sng" algn="ctr">
                      <a:solidFill>
                        <a:srgbClr val="000000"/>
                      </a:solidFill>
                      <a:prstDash val="solid"/>
                      <a:round/>
                      <a:headEnd type="none" w="med" len="med"/>
                      <a:tailEnd type="none" w="med" len="med"/>
                    </a:lnR>
                    <a:lnT>
                      <a:noFill/>
                    </a:lnT>
                    <a:lnB>
                      <a:noFill/>
                    </a:lnB>
                    <a:solidFill>
                      <a:srgbClr val="605B5B"/>
                    </a:solidFill>
                  </a:tcPr>
                </a:tc>
                <a:extLst>
                  <a:ext uri="{0D108BD9-81ED-4DB2-BD59-A6C34878D82A}">
                    <a16:rowId xmlns:a16="http://schemas.microsoft.com/office/drawing/2014/main" xmlns="" val="3265406763"/>
                  </a:ext>
                </a:extLst>
              </a:tr>
              <a:tr h="192922">
                <a:tc>
                  <a:txBody>
                    <a:bodyPr/>
                    <a:lstStyle/>
                    <a:p>
                      <a:pPr algn="l" fontAlgn="t"/>
                      <a:r>
                        <a:rPr lang="en-AU" sz="1000" b="0" i="0" u="none" strike="noStrike">
                          <a:solidFill>
                            <a:srgbClr val="FFFFFF"/>
                          </a:solidFill>
                          <a:effectLst/>
                          <a:latin typeface="Arial" panose="020B0604020202020204" pitchFamily="34" charset="0"/>
                        </a:rPr>
                        <a:t>MER</a:t>
                      </a:r>
                    </a:p>
                  </a:txBody>
                  <a:tcPr marL="0" marR="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004953"/>
                    </a:solidFill>
                  </a:tcPr>
                </a:tc>
                <a:tc>
                  <a:txBody>
                    <a:bodyPr/>
                    <a:lstStyle/>
                    <a:p>
                      <a:pPr algn="ctr" fontAlgn="t"/>
                      <a:r>
                        <a:rPr lang="en-AU" sz="1000" b="0" i="0" u="none" strike="noStrike">
                          <a:solidFill>
                            <a:srgbClr val="FFFFFF"/>
                          </a:solidFill>
                          <a:effectLst/>
                          <a:latin typeface="Arial" panose="020B0604020202020204" pitchFamily="34" charset="0"/>
                        </a:rPr>
                        <a:t> </a:t>
                      </a:r>
                    </a:p>
                  </a:txBody>
                  <a:tcPr marL="0" marR="0" marT="0" marB="0">
                    <a:lnL>
                      <a:noFill/>
                    </a:lnL>
                    <a:lnR>
                      <a:noFill/>
                    </a:lnR>
                    <a:lnT>
                      <a:noFill/>
                    </a:lnT>
                    <a:lnB w="12700" cap="flat" cmpd="sng" algn="ctr">
                      <a:solidFill>
                        <a:srgbClr val="000000"/>
                      </a:solidFill>
                      <a:prstDash val="solid"/>
                      <a:round/>
                      <a:headEnd type="none" w="med" len="med"/>
                      <a:tailEnd type="none" w="med" len="med"/>
                    </a:lnB>
                    <a:solidFill>
                      <a:srgbClr val="004953"/>
                    </a:solidFill>
                  </a:tcPr>
                </a:tc>
                <a:tc>
                  <a:txBody>
                    <a:bodyPr/>
                    <a:lstStyle/>
                    <a:p>
                      <a:pPr algn="ctr" fontAlgn="t"/>
                      <a:r>
                        <a:rPr lang="en-AU" sz="1000" b="0" i="0" u="none" strike="noStrike">
                          <a:solidFill>
                            <a:srgbClr val="FFFFFF"/>
                          </a:solidFill>
                          <a:effectLst/>
                          <a:latin typeface="Arial" panose="020B0604020202020204" pitchFamily="34" charset="0"/>
                        </a:rPr>
                        <a:t> </a:t>
                      </a:r>
                    </a:p>
                  </a:txBody>
                  <a:tcPr marL="0" marR="0" marT="0" marB="0">
                    <a:lnL>
                      <a:noFill/>
                    </a:lnL>
                    <a:lnR>
                      <a:noFill/>
                    </a:lnR>
                    <a:lnT>
                      <a:noFill/>
                    </a:lnT>
                    <a:lnB w="12700" cap="flat" cmpd="sng" algn="ctr">
                      <a:solidFill>
                        <a:srgbClr val="000000"/>
                      </a:solidFill>
                      <a:prstDash val="solid"/>
                      <a:round/>
                      <a:headEnd type="none" w="med" len="med"/>
                      <a:tailEnd type="none" w="med" len="med"/>
                    </a:lnB>
                    <a:solidFill>
                      <a:srgbClr val="004953"/>
                    </a:solidFill>
                  </a:tcPr>
                </a:tc>
                <a:tc>
                  <a:txBody>
                    <a:bodyPr/>
                    <a:lstStyle/>
                    <a:p>
                      <a:pPr algn="ctr" fontAlgn="t"/>
                      <a:r>
                        <a:rPr lang="en-AU" sz="1000" b="0" i="0" u="none" strike="noStrike">
                          <a:solidFill>
                            <a:srgbClr val="FFFFFF"/>
                          </a:solidFill>
                          <a:effectLst/>
                          <a:latin typeface="Arial" panose="020B0604020202020204" pitchFamily="34" charset="0"/>
                        </a:rPr>
                        <a:t> </a:t>
                      </a:r>
                    </a:p>
                  </a:txBody>
                  <a:tcPr marL="0" marR="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004953"/>
                    </a:solidFill>
                  </a:tcPr>
                </a:tc>
                <a:tc>
                  <a:txBody>
                    <a:bodyPr/>
                    <a:lstStyle/>
                    <a:p>
                      <a:pPr algn="ctr" fontAlgn="t"/>
                      <a:r>
                        <a:rPr lang="en-AU" sz="1000" b="0" i="0" u="none" strike="noStrike">
                          <a:solidFill>
                            <a:srgbClr val="FFFFFF"/>
                          </a:solidFill>
                          <a:effectLst/>
                          <a:latin typeface="Arial" panose="020B0604020202020204" pitchFamily="34" charset="0"/>
                        </a:rPr>
                        <a:t>1.08</a:t>
                      </a:r>
                    </a:p>
                  </a:txBody>
                  <a:tcPr marL="0" marR="0" marT="0" marB="0">
                    <a:lnL w="12700" cap="flat" cmpd="sng" algn="ctr">
                      <a:solidFill>
                        <a:srgbClr val="000000"/>
                      </a:solidFill>
                      <a:prstDash val="solid"/>
                      <a:round/>
                      <a:headEnd type="none" w="med" len="med"/>
                      <a:tailEnd type="none" w="med" len="med"/>
                    </a:lnL>
                    <a:lnR>
                      <a:noFill/>
                    </a:lnR>
                    <a:lnT>
                      <a:noFill/>
                    </a:lnT>
                    <a:lnB>
                      <a:noFill/>
                    </a:lnB>
                    <a:solidFill>
                      <a:srgbClr val="004953"/>
                    </a:solidFill>
                  </a:tcPr>
                </a:tc>
                <a:tc>
                  <a:txBody>
                    <a:bodyPr/>
                    <a:lstStyle/>
                    <a:p>
                      <a:pPr algn="ctr" fontAlgn="t"/>
                      <a:r>
                        <a:rPr lang="en-AU" sz="1000" b="0" i="0" u="none" strike="noStrike">
                          <a:solidFill>
                            <a:srgbClr val="FFFFFF"/>
                          </a:solidFill>
                          <a:effectLst/>
                          <a:latin typeface="Arial" panose="020B0604020202020204" pitchFamily="34" charset="0"/>
                        </a:rPr>
                        <a:t>1.10</a:t>
                      </a:r>
                    </a:p>
                  </a:txBody>
                  <a:tcPr marL="0" marR="0" marT="0" marB="0">
                    <a:lnL>
                      <a:noFill/>
                    </a:lnL>
                    <a:lnR>
                      <a:noFill/>
                    </a:lnR>
                    <a:lnT>
                      <a:noFill/>
                    </a:lnT>
                    <a:lnB>
                      <a:noFill/>
                    </a:lnB>
                    <a:solidFill>
                      <a:srgbClr val="004953"/>
                    </a:solidFill>
                  </a:tcPr>
                </a:tc>
                <a:tc>
                  <a:txBody>
                    <a:bodyPr/>
                    <a:lstStyle/>
                    <a:p>
                      <a:pPr algn="ctr" fontAlgn="t"/>
                      <a:r>
                        <a:rPr lang="en-AU" sz="1000" b="0" i="0" u="none" strike="noStrike">
                          <a:solidFill>
                            <a:srgbClr val="FFFFFF"/>
                          </a:solidFill>
                          <a:effectLst/>
                          <a:latin typeface="Arial" panose="020B0604020202020204" pitchFamily="34" charset="0"/>
                        </a:rPr>
                        <a:t>1.08</a:t>
                      </a:r>
                    </a:p>
                  </a:txBody>
                  <a:tcPr marL="0" marR="0" marT="0" marB="0">
                    <a:lnL>
                      <a:noFill/>
                    </a:lnL>
                    <a:lnR>
                      <a:noFill/>
                    </a:lnR>
                    <a:lnT>
                      <a:noFill/>
                    </a:lnT>
                    <a:lnB w="12700" cap="flat" cmpd="sng" algn="ctr">
                      <a:solidFill>
                        <a:srgbClr val="000000"/>
                      </a:solidFill>
                      <a:prstDash val="solid"/>
                      <a:round/>
                      <a:headEnd type="none" w="med" len="med"/>
                      <a:tailEnd type="none" w="med" len="med"/>
                    </a:lnB>
                    <a:solidFill>
                      <a:srgbClr val="004953"/>
                    </a:solidFill>
                  </a:tcPr>
                </a:tc>
                <a:tc>
                  <a:txBody>
                    <a:bodyPr/>
                    <a:lstStyle/>
                    <a:p>
                      <a:pPr algn="ctr" fontAlgn="t"/>
                      <a:r>
                        <a:rPr lang="en-AU" sz="1000" b="0" i="0" u="none" strike="noStrike" dirty="0">
                          <a:solidFill>
                            <a:srgbClr val="FFFFFF"/>
                          </a:solidFill>
                          <a:effectLst/>
                          <a:latin typeface="Arial" panose="020B0604020202020204" pitchFamily="34" charset="0"/>
                        </a:rPr>
                        <a:t>1.11</a:t>
                      </a:r>
                    </a:p>
                  </a:txBody>
                  <a:tcPr marL="0" marR="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004953"/>
                    </a:solidFill>
                  </a:tcPr>
                </a:tc>
                <a:extLst>
                  <a:ext uri="{0D108BD9-81ED-4DB2-BD59-A6C34878D82A}">
                    <a16:rowId xmlns:a16="http://schemas.microsoft.com/office/drawing/2014/main" xmlns="" val="2184945954"/>
                  </a:ext>
                </a:extLst>
              </a:tr>
            </a:tbl>
          </a:graphicData>
        </a:graphic>
      </p:graphicFrame>
    </p:spTree>
    <p:extLst>
      <p:ext uri="{BB962C8B-B14F-4D97-AF65-F5344CB8AC3E}">
        <p14:creationId xmlns:p14="http://schemas.microsoft.com/office/powerpoint/2010/main" val="18845023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xmlns="" id="{BDC430F9-2BB8-4315-AEAC-CBED0B8C33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67208" y="220153"/>
            <a:ext cx="1285299" cy="612120"/>
          </a:xfrm>
          <a:prstGeom prst="rect">
            <a:avLst/>
          </a:prstGeom>
        </p:spPr>
      </p:pic>
      <p:sp>
        <p:nvSpPr>
          <p:cNvPr id="15" name="Rectangle 14">
            <a:extLst>
              <a:ext uri="{FF2B5EF4-FFF2-40B4-BE49-F238E27FC236}">
                <a16:creationId xmlns:a16="http://schemas.microsoft.com/office/drawing/2014/main" xmlns="" id="{5C237BF5-B0EC-4E6A-9C51-B58821A0F28D}"/>
              </a:ext>
            </a:extLst>
          </p:cNvPr>
          <p:cNvSpPr/>
          <p:nvPr/>
        </p:nvSpPr>
        <p:spPr>
          <a:xfrm>
            <a:off x="2" y="2359500"/>
            <a:ext cx="12191999" cy="2139000"/>
          </a:xfrm>
          <a:prstGeom prst="rect">
            <a:avLst/>
          </a:prstGeom>
          <a:solidFill>
            <a:srgbClr val="E29C00"/>
          </a:solidFill>
          <a:ln w="762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
        <p:nvSpPr>
          <p:cNvPr id="16" name="TextBox 15">
            <a:extLst>
              <a:ext uri="{FF2B5EF4-FFF2-40B4-BE49-F238E27FC236}">
                <a16:creationId xmlns:a16="http://schemas.microsoft.com/office/drawing/2014/main" xmlns="" id="{FE852A9F-5E27-41E2-88A7-60D2114F131F}"/>
              </a:ext>
            </a:extLst>
          </p:cNvPr>
          <p:cNvSpPr txBox="1"/>
          <p:nvPr/>
        </p:nvSpPr>
        <p:spPr>
          <a:xfrm>
            <a:off x="2432705" y="2846829"/>
            <a:ext cx="8050852" cy="1077218"/>
          </a:xfrm>
          <a:prstGeom prst="rect">
            <a:avLst/>
          </a:prstGeom>
          <a:noFill/>
        </p:spPr>
        <p:txBody>
          <a:bodyPr wrap="square" rtlCol="0">
            <a:spAutoFit/>
          </a:bodyPr>
          <a:lstStyle/>
          <a:p>
            <a:pPr>
              <a:defRPr/>
            </a:pPr>
            <a:r>
              <a:rPr lang="en-AU" sz="3500" b="1">
                <a:solidFill>
                  <a:schemeClr val="bg1"/>
                </a:solidFill>
                <a:latin typeface="Segoe UI" panose="020B0502040204020203" pitchFamily="34" charset="0"/>
                <a:cs typeface="Segoe UI" panose="020B0502040204020203" pitchFamily="34" charset="0"/>
              </a:rPr>
              <a:t>Sector Review Findings</a:t>
            </a:r>
          </a:p>
          <a:p>
            <a:pPr defTabSz="1219170">
              <a:defRPr/>
            </a:pPr>
            <a:endParaRPr lang="en-US" sz="2667">
              <a:solidFill>
                <a:srgbClr val="FFFFFF"/>
              </a:solidFill>
              <a:latin typeface="Montserrat SemiBold" panose="00000700000000000000" pitchFamily="50" charset="0"/>
              <a:ea typeface="Roboto" panose="02000000000000000000" pitchFamily="2" charset="0"/>
            </a:endParaRPr>
          </a:p>
        </p:txBody>
      </p:sp>
      <p:sp>
        <p:nvSpPr>
          <p:cNvPr id="17" name="Rectangle 16">
            <a:extLst>
              <a:ext uri="{FF2B5EF4-FFF2-40B4-BE49-F238E27FC236}">
                <a16:creationId xmlns:a16="http://schemas.microsoft.com/office/drawing/2014/main" xmlns="" id="{CB3C399E-96AE-489C-994A-02DD6F622B3A}"/>
              </a:ext>
            </a:extLst>
          </p:cNvPr>
          <p:cNvSpPr/>
          <p:nvPr/>
        </p:nvSpPr>
        <p:spPr>
          <a:xfrm>
            <a:off x="1413308" y="2359500"/>
            <a:ext cx="603565"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
        <p:nvSpPr>
          <p:cNvPr id="19" name="Rectangle 18">
            <a:extLst>
              <a:ext uri="{FF2B5EF4-FFF2-40B4-BE49-F238E27FC236}">
                <a16:creationId xmlns:a16="http://schemas.microsoft.com/office/drawing/2014/main" xmlns="" id="{38BA68A2-04EA-4DB9-BBAF-30C27EA29486}"/>
              </a:ext>
            </a:extLst>
          </p:cNvPr>
          <p:cNvSpPr/>
          <p:nvPr/>
        </p:nvSpPr>
        <p:spPr>
          <a:xfrm>
            <a:off x="633117" y="2359500"/>
            <a:ext cx="364359"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
        <p:nvSpPr>
          <p:cNvPr id="20" name="Rectangle 19">
            <a:extLst>
              <a:ext uri="{FF2B5EF4-FFF2-40B4-BE49-F238E27FC236}">
                <a16:creationId xmlns:a16="http://schemas.microsoft.com/office/drawing/2014/main" xmlns="" id="{86C7DE97-1232-480C-95C4-906B55B595A5}"/>
              </a:ext>
            </a:extLst>
          </p:cNvPr>
          <p:cNvSpPr/>
          <p:nvPr/>
        </p:nvSpPr>
        <p:spPr>
          <a:xfrm>
            <a:off x="0" y="2359500"/>
            <a:ext cx="217283"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Tree>
    <p:extLst>
      <p:ext uri="{BB962C8B-B14F-4D97-AF65-F5344CB8AC3E}">
        <p14:creationId xmlns:p14="http://schemas.microsoft.com/office/powerpoint/2010/main" val="4626003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fontScale="25000" lnSpcReduction="20000"/>
          </a:bodyPr>
          <a:lstStyle/>
          <a:p>
            <a:pPr>
              <a:lnSpc>
                <a:spcPts val="3300"/>
              </a:lnSpc>
              <a:spcBef>
                <a:spcPts val="1200"/>
              </a:spcBef>
              <a:spcAft>
                <a:spcPts val="1200"/>
              </a:spcAft>
            </a:pPr>
            <a:r>
              <a:rPr lang="en-AU" sz="9600" dirty="0">
                <a:solidFill>
                  <a:srgbClr val="005C6A"/>
                </a:solidFill>
                <a:latin typeface="Segoe UI" panose="020B0502040204020203" pitchFamily="34" charset="0"/>
                <a:cs typeface="Segoe UI" panose="020B0502040204020203" pitchFamily="34" charset="0"/>
              </a:rPr>
              <a:t>Australian Shares </a:t>
            </a:r>
            <a:r>
              <a:rPr lang="en-AU" sz="9600" b="0" dirty="0">
                <a:solidFill>
                  <a:schemeClr val="bg1">
                    <a:lumMod val="65000"/>
                  </a:schemeClr>
                </a:solidFill>
                <a:latin typeface="Segoe UI" panose="020B0502040204020203" pitchFamily="34" charset="0"/>
                <a:cs typeface="Segoe UI" panose="020B0502040204020203" pitchFamily="34" charset="0"/>
              </a:rPr>
              <a:t>long/Short</a:t>
            </a:r>
          </a:p>
          <a:p>
            <a:pPr>
              <a:lnSpc>
                <a:spcPts val="3300"/>
              </a:lnSpc>
              <a:spcBef>
                <a:spcPts val="1200"/>
              </a:spcBef>
              <a:spcAft>
                <a:spcPts val="1200"/>
              </a:spcAft>
            </a:pPr>
            <a:endParaRPr lang="en-AU" sz="9600" b="0" dirty="0">
              <a:solidFill>
                <a:schemeClr val="bg1">
                  <a:lumMod val="65000"/>
                </a:schemeClr>
              </a:solidFill>
              <a:latin typeface="Montserrat" panose="00000500000000000000" pitchFamily="2" charset="0"/>
            </a:endParaRPr>
          </a:p>
          <a:p>
            <a:pPr>
              <a:lnSpc>
                <a:spcPts val="3300"/>
              </a:lnSpc>
              <a:spcBef>
                <a:spcPts val="1200"/>
              </a:spcBef>
              <a:spcAft>
                <a:spcPts val="1200"/>
              </a:spcAft>
            </a:pPr>
            <a:endParaRPr lang="en-AU" sz="2400" dirty="0"/>
          </a:p>
        </p:txBody>
      </p:sp>
      <p:sp>
        <p:nvSpPr>
          <p:cNvPr id="8" name="TextBox 7">
            <a:extLst>
              <a:ext uri="{FF2B5EF4-FFF2-40B4-BE49-F238E27FC236}">
                <a16:creationId xmlns:a16="http://schemas.microsoft.com/office/drawing/2014/main" xmlns="" id="{A45D8442-CB96-4646-AE02-3CCDD3F8FBB5}"/>
              </a:ext>
            </a:extLst>
          </p:cNvPr>
          <p:cNvSpPr txBox="1"/>
          <p:nvPr/>
        </p:nvSpPr>
        <p:spPr>
          <a:xfrm>
            <a:off x="1055440" y="5994938"/>
            <a:ext cx="2010487" cy="484748"/>
          </a:xfrm>
          <a:prstGeom prst="rect">
            <a:avLst/>
          </a:prstGeom>
          <a:noFill/>
        </p:spPr>
        <p:txBody>
          <a:bodyPr wrap="none" rtlCol="0">
            <a:spAutoFit/>
          </a:bodyPr>
          <a:lstStyle/>
          <a:p>
            <a:r>
              <a:rPr lang="en-AU" sz="1200" dirty="0">
                <a:latin typeface="Arial Nova Light" panose="020B0304020202020204" pitchFamily="34" charset="0"/>
                <a:ea typeface="Arial Unicode MS"/>
                <a:cs typeface="Arial" panose="020B0604020202020204" pitchFamily="34" charset="0"/>
              </a:rPr>
              <a:t>Source: Zenith, Bloomberg</a:t>
            </a:r>
          </a:p>
          <a:p>
            <a:endParaRPr lang="en-AU" dirty="0">
              <a:latin typeface="Arial Nova Light" panose="020B0304020202020204" pitchFamily="34" charset="0"/>
            </a:endParaRPr>
          </a:p>
        </p:txBody>
      </p:sp>
      <p:graphicFrame>
        <p:nvGraphicFramePr>
          <p:cNvPr id="9" name="Chart 8">
            <a:extLst>
              <a:ext uri="{FF2B5EF4-FFF2-40B4-BE49-F238E27FC236}">
                <a16:creationId xmlns:a16="http://schemas.microsoft.com/office/drawing/2014/main" xmlns="" id="{60DE8E9E-299D-47C6-B643-FA027E6D4557}"/>
              </a:ext>
            </a:extLst>
          </p:cNvPr>
          <p:cNvGraphicFramePr>
            <a:graphicFrameLocks/>
          </p:cNvGraphicFramePr>
          <p:nvPr>
            <p:extLst>
              <p:ext uri="{D42A27DB-BD31-4B8C-83A1-F6EECF244321}">
                <p14:modId xmlns:p14="http://schemas.microsoft.com/office/powerpoint/2010/main" val="1366106451"/>
              </p:ext>
            </p:extLst>
          </p:nvPr>
        </p:nvGraphicFramePr>
        <p:xfrm>
          <a:off x="654517" y="1143908"/>
          <a:ext cx="10589689" cy="485103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5889551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fontScale="25000" lnSpcReduction="20000"/>
          </a:bodyPr>
          <a:lstStyle/>
          <a:p>
            <a:pPr>
              <a:lnSpc>
                <a:spcPts val="3300"/>
              </a:lnSpc>
              <a:spcBef>
                <a:spcPts val="1200"/>
              </a:spcBef>
              <a:spcAft>
                <a:spcPts val="1200"/>
              </a:spcAft>
            </a:pPr>
            <a:r>
              <a:rPr lang="en-AU" sz="9600" dirty="0">
                <a:solidFill>
                  <a:srgbClr val="005C6A"/>
                </a:solidFill>
                <a:latin typeface="Segoe UI" panose="020B0502040204020203" pitchFamily="34" charset="0"/>
                <a:cs typeface="Segoe UI" panose="020B0502040204020203" pitchFamily="34" charset="0"/>
              </a:rPr>
              <a:t>Listed Infrastructure</a:t>
            </a:r>
            <a:endParaRPr lang="en-AU" sz="9600" b="0" dirty="0">
              <a:solidFill>
                <a:schemeClr val="bg1">
                  <a:lumMod val="65000"/>
                </a:schemeClr>
              </a:solidFill>
              <a:latin typeface="Segoe UI" panose="020B0502040204020203" pitchFamily="34" charset="0"/>
              <a:cs typeface="Segoe UI" panose="020B0502040204020203" pitchFamily="34" charset="0"/>
            </a:endParaRPr>
          </a:p>
          <a:p>
            <a:pPr>
              <a:lnSpc>
                <a:spcPts val="3300"/>
              </a:lnSpc>
              <a:spcBef>
                <a:spcPts val="1200"/>
              </a:spcBef>
              <a:spcAft>
                <a:spcPts val="1200"/>
              </a:spcAft>
            </a:pPr>
            <a:endParaRPr lang="en-AU" sz="9600" b="0" dirty="0">
              <a:solidFill>
                <a:schemeClr val="bg1">
                  <a:lumMod val="65000"/>
                </a:schemeClr>
              </a:solidFill>
              <a:latin typeface="Montserrat" panose="00000500000000000000" pitchFamily="2" charset="0"/>
            </a:endParaRPr>
          </a:p>
          <a:p>
            <a:pPr>
              <a:lnSpc>
                <a:spcPts val="3300"/>
              </a:lnSpc>
              <a:spcBef>
                <a:spcPts val="1200"/>
              </a:spcBef>
              <a:spcAft>
                <a:spcPts val="1200"/>
              </a:spcAft>
            </a:pPr>
            <a:endParaRPr lang="en-AU" sz="2400" dirty="0"/>
          </a:p>
        </p:txBody>
      </p:sp>
      <p:sp>
        <p:nvSpPr>
          <p:cNvPr id="8" name="TextBox 7">
            <a:extLst>
              <a:ext uri="{FF2B5EF4-FFF2-40B4-BE49-F238E27FC236}">
                <a16:creationId xmlns:a16="http://schemas.microsoft.com/office/drawing/2014/main" xmlns="" id="{A45D8442-CB96-4646-AE02-3CCDD3F8FBB5}"/>
              </a:ext>
            </a:extLst>
          </p:cNvPr>
          <p:cNvSpPr txBox="1"/>
          <p:nvPr/>
        </p:nvSpPr>
        <p:spPr>
          <a:xfrm>
            <a:off x="1531428" y="5752564"/>
            <a:ext cx="2010487" cy="484748"/>
          </a:xfrm>
          <a:prstGeom prst="rect">
            <a:avLst/>
          </a:prstGeom>
          <a:noFill/>
        </p:spPr>
        <p:txBody>
          <a:bodyPr wrap="none" rtlCol="0">
            <a:spAutoFit/>
          </a:bodyPr>
          <a:lstStyle/>
          <a:p>
            <a:r>
              <a:rPr lang="en-AU" sz="1200" dirty="0">
                <a:latin typeface="Arial Nova Light" panose="020B0304020202020204" pitchFamily="34" charset="0"/>
                <a:ea typeface="Arial Unicode MS"/>
                <a:cs typeface="Arial" panose="020B0604020202020204" pitchFamily="34" charset="0"/>
              </a:rPr>
              <a:t>Source: Zenith, Bloomberg</a:t>
            </a:r>
          </a:p>
          <a:p>
            <a:endParaRPr lang="en-AU" dirty="0">
              <a:latin typeface="Arial Nova Light" panose="020B0304020202020204" pitchFamily="34" charset="0"/>
            </a:endParaRPr>
          </a:p>
        </p:txBody>
      </p:sp>
      <p:graphicFrame>
        <p:nvGraphicFramePr>
          <p:cNvPr id="9" name="Chart 8">
            <a:extLst>
              <a:ext uri="{FF2B5EF4-FFF2-40B4-BE49-F238E27FC236}">
                <a16:creationId xmlns:a16="http://schemas.microsoft.com/office/drawing/2014/main" xmlns="" id="{CA4E09E5-E9CF-4A79-9B28-B78E97BB6E48}"/>
              </a:ext>
            </a:extLst>
          </p:cNvPr>
          <p:cNvGraphicFramePr>
            <a:graphicFrameLocks/>
          </p:cNvGraphicFramePr>
          <p:nvPr>
            <p:extLst>
              <p:ext uri="{D42A27DB-BD31-4B8C-83A1-F6EECF244321}">
                <p14:modId xmlns:p14="http://schemas.microsoft.com/office/powerpoint/2010/main" val="3927772078"/>
              </p:ext>
            </p:extLst>
          </p:nvPr>
        </p:nvGraphicFramePr>
        <p:xfrm>
          <a:off x="997729" y="1143908"/>
          <a:ext cx="10196541" cy="473712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6619173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fontScale="25000" lnSpcReduction="20000"/>
          </a:bodyPr>
          <a:lstStyle/>
          <a:p>
            <a:pPr>
              <a:lnSpc>
                <a:spcPts val="3300"/>
              </a:lnSpc>
              <a:spcBef>
                <a:spcPts val="1200"/>
              </a:spcBef>
              <a:spcAft>
                <a:spcPts val="1200"/>
              </a:spcAft>
            </a:pPr>
            <a:r>
              <a:rPr lang="en-AU" sz="9600" dirty="0">
                <a:solidFill>
                  <a:srgbClr val="005C6A"/>
                </a:solidFill>
                <a:latin typeface="Segoe UI" panose="020B0502040204020203" pitchFamily="34" charset="0"/>
                <a:cs typeface="Segoe UI" panose="020B0502040204020203" pitchFamily="34" charset="0"/>
              </a:rPr>
              <a:t>Listed Infrastructure</a:t>
            </a:r>
            <a:endParaRPr lang="en-AU" sz="9600" b="0" dirty="0">
              <a:solidFill>
                <a:schemeClr val="bg1">
                  <a:lumMod val="65000"/>
                </a:schemeClr>
              </a:solidFill>
              <a:latin typeface="Segoe UI" panose="020B0502040204020203" pitchFamily="34" charset="0"/>
              <a:cs typeface="Segoe UI" panose="020B0502040204020203" pitchFamily="34" charset="0"/>
            </a:endParaRPr>
          </a:p>
          <a:p>
            <a:pPr>
              <a:lnSpc>
                <a:spcPts val="3300"/>
              </a:lnSpc>
              <a:spcBef>
                <a:spcPts val="1200"/>
              </a:spcBef>
              <a:spcAft>
                <a:spcPts val="1200"/>
              </a:spcAft>
            </a:pPr>
            <a:endParaRPr lang="en-AU" sz="9600" b="0" dirty="0">
              <a:solidFill>
                <a:schemeClr val="bg1">
                  <a:lumMod val="65000"/>
                </a:schemeClr>
              </a:solidFill>
              <a:latin typeface="Montserrat" panose="00000500000000000000" pitchFamily="2" charset="0"/>
            </a:endParaRPr>
          </a:p>
          <a:p>
            <a:pPr>
              <a:lnSpc>
                <a:spcPts val="3300"/>
              </a:lnSpc>
              <a:spcBef>
                <a:spcPts val="1200"/>
              </a:spcBef>
              <a:spcAft>
                <a:spcPts val="1200"/>
              </a:spcAft>
            </a:pPr>
            <a:endParaRPr lang="en-AU" sz="2400" dirty="0"/>
          </a:p>
        </p:txBody>
      </p:sp>
      <p:sp>
        <p:nvSpPr>
          <p:cNvPr id="8" name="TextBox 7">
            <a:extLst>
              <a:ext uri="{FF2B5EF4-FFF2-40B4-BE49-F238E27FC236}">
                <a16:creationId xmlns:a16="http://schemas.microsoft.com/office/drawing/2014/main" xmlns="" id="{A45D8442-CB96-4646-AE02-3CCDD3F8FBB5}"/>
              </a:ext>
            </a:extLst>
          </p:cNvPr>
          <p:cNvSpPr txBox="1"/>
          <p:nvPr/>
        </p:nvSpPr>
        <p:spPr>
          <a:xfrm>
            <a:off x="1415925" y="5768818"/>
            <a:ext cx="1143775" cy="276999"/>
          </a:xfrm>
          <a:prstGeom prst="rect">
            <a:avLst/>
          </a:prstGeom>
          <a:noFill/>
        </p:spPr>
        <p:txBody>
          <a:bodyPr wrap="none" rtlCol="0">
            <a:spAutoFit/>
          </a:bodyPr>
          <a:lstStyle/>
          <a:p>
            <a:r>
              <a:rPr lang="en-AU" sz="1200" dirty="0">
                <a:latin typeface="Arial Nova Light" panose="020B0304020202020204" pitchFamily="34" charset="0"/>
                <a:ea typeface="Arial Unicode MS"/>
                <a:cs typeface="Arial" panose="020B0604020202020204" pitchFamily="34" charset="0"/>
              </a:rPr>
              <a:t>Source: Zenith</a:t>
            </a:r>
            <a:endParaRPr lang="en-AU" dirty="0">
              <a:latin typeface="Arial Nova Light" panose="020B0304020202020204" pitchFamily="34" charset="0"/>
            </a:endParaRPr>
          </a:p>
        </p:txBody>
      </p:sp>
      <p:graphicFrame>
        <p:nvGraphicFramePr>
          <p:cNvPr id="5" name="Chart 4">
            <a:extLst>
              <a:ext uri="{FF2B5EF4-FFF2-40B4-BE49-F238E27FC236}">
                <a16:creationId xmlns:a16="http://schemas.microsoft.com/office/drawing/2014/main" xmlns="" id="{1FD084A3-3D98-4CDA-80CB-46CFF6864513}"/>
              </a:ext>
            </a:extLst>
          </p:cNvPr>
          <p:cNvGraphicFramePr>
            <a:graphicFrameLocks/>
          </p:cNvGraphicFramePr>
          <p:nvPr>
            <p:extLst>
              <p:ext uri="{D42A27DB-BD31-4B8C-83A1-F6EECF244321}">
                <p14:modId xmlns:p14="http://schemas.microsoft.com/office/powerpoint/2010/main" val="4224998577"/>
              </p:ext>
            </p:extLst>
          </p:nvPr>
        </p:nvGraphicFramePr>
        <p:xfrm>
          <a:off x="1071465" y="1152035"/>
          <a:ext cx="10172742" cy="460865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058955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fontScale="25000" lnSpcReduction="20000"/>
          </a:bodyPr>
          <a:lstStyle/>
          <a:p>
            <a:pPr>
              <a:lnSpc>
                <a:spcPts val="3300"/>
              </a:lnSpc>
              <a:spcBef>
                <a:spcPts val="1200"/>
              </a:spcBef>
              <a:spcAft>
                <a:spcPts val="1200"/>
              </a:spcAft>
            </a:pPr>
            <a:r>
              <a:rPr lang="en-AU" sz="9600" dirty="0">
                <a:solidFill>
                  <a:srgbClr val="005C6A"/>
                </a:solidFill>
                <a:latin typeface="Segoe UI" panose="020B0502040204020203" pitchFamily="34" charset="0"/>
                <a:cs typeface="Segoe UI" panose="020B0502040204020203" pitchFamily="34" charset="0"/>
              </a:rPr>
              <a:t>Fixed Income</a:t>
            </a:r>
            <a:endParaRPr lang="en-AU" sz="9600" b="0" dirty="0">
              <a:solidFill>
                <a:schemeClr val="bg1">
                  <a:lumMod val="65000"/>
                </a:schemeClr>
              </a:solidFill>
              <a:latin typeface="Segoe UI" panose="020B0502040204020203" pitchFamily="34" charset="0"/>
              <a:cs typeface="Segoe UI" panose="020B0502040204020203" pitchFamily="34" charset="0"/>
            </a:endParaRPr>
          </a:p>
          <a:p>
            <a:endParaRPr lang="en-AU" dirty="0"/>
          </a:p>
        </p:txBody>
      </p:sp>
      <p:pic>
        <p:nvPicPr>
          <p:cNvPr id="4099" name="Picture 3" descr="http://i1.cmail19.com/ei/d/50/BD4/5D6/csimport/bondetfs0701.123136.png">
            <a:extLst>
              <a:ext uri="{FF2B5EF4-FFF2-40B4-BE49-F238E27FC236}">
                <a16:creationId xmlns:a16="http://schemas.microsoft.com/office/drawing/2014/main" xmlns="" id="{7CBFA579-4AB5-47EF-AD35-7A43C9E566B0}"/>
              </a:ext>
            </a:extLst>
          </p:cNvPr>
          <p:cNvPicPr>
            <a:picLocks noChangeAspect="1" noChangeArrowheads="1"/>
          </p:cNvPicPr>
          <p:nvPr/>
        </p:nvPicPr>
        <p:blipFill>
          <a:blip r:link="rId3">
            <a:extLst>
              <a:ext uri="{28A0092B-C50C-407E-A947-70E740481C1C}">
                <a14:useLocalDpi xmlns:a14="http://schemas.microsoft.com/office/drawing/2010/main" val="0"/>
              </a:ext>
            </a:extLst>
          </a:blip>
          <a:srcRect/>
          <a:stretch>
            <a:fillRect/>
          </a:stretch>
        </p:blipFill>
        <p:spPr bwMode="auto">
          <a:xfrm>
            <a:off x="839416" y="1332900"/>
            <a:ext cx="5584622" cy="4496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4" descr="http://i1.cmail19.com/ei/d/80/A8D/614/csimport/triplec.173351.png">
            <a:extLst>
              <a:ext uri="{FF2B5EF4-FFF2-40B4-BE49-F238E27FC236}">
                <a16:creationId xmlns:a16="http://schemas.microsoft.com/office/drawing/2014/main" xmlns="" id="{E945874B-A44E-412D-AFC1-48A6CF04444A}"/>
              </a:ext>
            </a:extLst>
          </p:cNvPr>
          <p:cNvPicPr>
            <a:picLocks noChangeAspect="1" noChangeArrowheads="1"/>
          </p:cNvPicPr>
          <p:nvPr/>
        </p:nvPicPr>
        <p:blipFill>
          <a:blip r:link="rId4">
            <a:extLst>
              <a:ext uri="{28A0092B-C50C-407E-A947-70E740481C1C}">
                <a14:useLocalDpi xmlns:a14="http://schemas.microsoft.com/office/drawing/2010/main" val="0"/>
              </a:ext>
            </a:extLst>
          </a:blip>
          <a:srcRect/>
          <a:stretch>
            <a:fillRect/>
          </a:stretch>
        </p:blipFill>
        <p:spPr bwMode="auto">
          <a:xfrm>
            <a:off x="6577229" y="1612730"/>
            <a:ext cx="5331927" cy="429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866194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xmlns="" id="{BDC430F9-2BB8-4315-AEAC-CBED0B8C33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67208" y="220153"/>
            <a:ext cx="1285299" cy="612120"/>
          </a:xfrm>
          <a:prstGeom prst="rect">
            <a:avLst/>
          </a:prstGeom>
        </p:spPr>
      </p:pic>
      <p:sp>
        <p:nvSpPr>
          <p:cNvPr id="15" name="Rectangle 14">
            <a:extLst>
              <a:ext uri="{FF2B5EF4-FFF2-40B4-BE49-F238E27FC236}">
                <a16:creationId xmlns:a16="http://schemas.microsoft.com/office/drawing/2014/main" xmlns="" id="{5C237BF5-B0EC-4E6A-9C51-B58821A0F28D}"/>
              </a:ext>
            </a:extLst>
          </p:cNvPr>
          <p:cNvSpPr/>
          <p:nvPr/>
        </p:nvSpPr>
        <p:spPr>
          <a:xfrm>
            <a:off x="2" y="2359500"/>
            <a:ext cx="12191999" cy="2139000"/>
          </a:xfrm>
          <a:prstGeom prst="rect">
            <a:avLst/>
          </a:prstGeom>
          <a:solidFill>
            <a:srgbClr val="E29C00"/>
          </a:solidFill>
          <a:ln w="762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
        <p:nvSpPr>
          <p:cNvPr id="16" name="TextBox 15">
            <a:extLst>
              <a:ext uri="{FF2B5EF4-FFF2-40B4-BE49-F238E27FC236}">
                <a16:creationId xmlns:a16="http://schemas.microsoft.com/office/drawing/2014/main" xmlns="" id="{FE852A9F-5E27-41E2-88A7-60D2114F131F}"/>
              </a:ext>
            </a:extLst>
          </p:cNvPr>
          <p:cNvSpPr txBox="1"/>
          <p:nvPr/>
        </p:nvSpPr>
        <p:spPr>
          <a:xfrm>
            <a:off x="2432705" y="2846829"/>
            <a:ext cx="8050852" cy="1077218"/>
          </a:xfrm>
          <a:prstGeom prst="rect">
            <a:avLst/>
          </a:prstGeom>
          <a:noFill/>
        </p:spPr>
        <p:txBody>
          <a:bodyPr wrap="square" rtlCol="0">
            <a:spAutoFit/>
          </a:bodyPr>
          <a:lstStyle/>
          <a:p>
            <a:pPr>
              <a:defRPr/>
            </a:pPr>
            <a:r>
              <a:rPr lang="en-AU" sz="3500" b="1">
                <a:solidFill>
                  <a:schemeClr val="bg1"/>
                </a:solidFill>
                <a:latin typeface="Segoe UI" panose="020B0502040204020203" pitchFamily="34" charset="0"/>
                <a:cs typeface="Segoe UI" panose="020B0502040204020203" pitchFamily="34" charset="0"/>
              </a:rPr>
              <a:t>Currency Hedging</a:t>
            </a:r>
          </a:p>
          <a:p>
            <a:pPr defTabSz="1219170">
              <a:defRPr/>
            </a:pPr>
            <a:endParaRPr lang="en-US" sz="2667">
              <a:solidFill>
                <a:srgbClr val="FFFFFF"/>
              </a:solidFill>
              <a:latin typeface="Montserrat SemiBold" panose="00000700000000000000" pitchFamily="50" charset="0"/>
              <a:ea typeface="Roboto" panose="02000000000000000000" pitchFamily="2" charset="0"/>
            </a:endParaRPr>
          </a:p>
        </p:txBody>
      </p:sp>
      <p:sp>
        <p:nvSpPr>
          <p:cNvPr id="17" name="Rectangle 16">
            <a:extLst>
              <a:ext uri="{FF2B5EF4-FFF2-40B4-BE49-F238E27FC236}">
                <a16:creationId xmlns:a16="http://schemas.microsoft.com/office/drawing/2014/main" xmlns="" id="{CB3C399E-96AE-489C-994A-02DD6F622B3A}"/>
              </a:ext>
            </a:extLst>
          </p:cNvPr>
          <p:cNvSpPr/>
          <p:nvPr/>
        </p:nvSpPr>
        <p:spPr>
          <a:xfrm>
            <a:off x="1413308" y="2359500"/>
            <a:ext cx="603565"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
        <p:nvSpPr>
          <p:cNvPr id="19" name="Rectangle 18">
            <a:extLst>
              <a:ext uri="{FF2B5EF4-FFF2-40B4-BE49-F238E27FC236}">
                <a16:creationId xmlns:a16="http://schemas.microsoft.com/office/drawing/2014/main" xmlns="" id="{38BA68A2-04EA-4DB9-BBAF-30C27EA29486}"/>
              </a:ext>
            </a:extLst>
          </p:cNvPr>
          <p:cNvSpPr/>
          <p:nvPr/>
        </p:nvSpPr>
        <p:spPr>
          <a:xfrm>
            <a:off x="633117" y="2359500"/>
            <a:ext cx="364359"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
        <p:nvSpPr>
          <p:cNvPr id="20" name="Rectangle 19">
            <a:extLst>
              <a:ext uri="{FF2B5EF4-FFF2-40B4-BE49-F238E27FC236}">
                <a16:creationId xmlns:a16="http://schemas.microsoft.com/office/drawing/2014/main" xmlns="" id="{86C7DE97-1232-480C-95C4-906B55B595A5}"/>
              </a:ext>
            </a:extLst>
          </p:cNvPr>
          <p:cNvSpPr/>
          <p:nvPr/>
        </p:nvSpPr>
        <p:spPr>
          <a:xfrm>
            <a:off x="0" y="2359500"/>
            <a:ext cx="217283" cy="2139000"/>
          </a:xfrm>
          <a:prstGeom prst="rect">
            <a:avLst/>
          </a:prstGeom>
          <a:solidFill>
            <a:srgbClr val="FFC000">
              <a:lumMod val="75000"/>
            </a:srgbClr>
          </a:solidFill>
          <a:ln w="12700" cap="flat" cmpd="sng" algn="ctr">
            <a:noFill/>
            <a:prstDash val="solid"/>
            <a:miter lim="800000"/>
          </a:ln>
          <a:effectLst/>
        </p:spPr>
        <p:txBody>
          <a:bodyPr rtlCol="0" anchor="ctr"/>
          <a:lstStyle/>
          <a:p>
            <a:pPr algn="ctr" defTabSz="1219170">
              <a:defRPr/>
            </a:pPr>
            <a:endParaRPr lang="en-AU" sz="2400" kern="0">
              <a:solidFill>
                <a:srgbClr val="FFFFFF"/>
              </a:solidFill>
              <a:latin typeface="Calibri" panose="020F0502020204030204"/>
            </a:endParaRPr>
          </a:p>
        </p:txBody>
      </p:sp>
    </p:spTree>
    <p:extLst>
      <p:ext uri="{BB962C8B-B14F-4D97-AF65-F5344CB8AC3E}">
        <p14:creationId xmlns:p14="http://schemas.microsoft.com/office/powerpoint/2010/main" val="412799066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fontScale="25000" lnSpcReduction="20000"/>
          </a:bodyPr>
          <a:lstStyle/>
          <a:p>
            <a:pPr>
              <a:lnSpc>
                <a:spcPts val="3300"/>
              </a:lnSpc>
              <a:spcBef>
                <a:spcPts val="1200"/>
              </a:spcBef>
              <a:spcAft>
                <a:spcPts val="1200"/>
              </a:spcAft>
            </a:pPr>
            <a:r>
              <a:rPr lang="en-AU" sz="9600">
                <a:solidFill>
                  <a:srgbClr val="005C6A"/>
                </a:solidFill>
                <a:latin typeface="Segoe UI" panose="020B0502040204020203" pitchFamily="34" charset="0"/>
                <a:cs typeface="Segoe UI" panose="020B0502040204020203" pitchFamily="34" charset="0"/>
              </a:rPr>
              <a:t>Currency   </a:t>
            </a:r>
            <a:r>
              <a:rPr lang="en-AU" sz="9600" b="0">
                <a:solidFill>
                  <a:schemeClr val="bg1">
                    <a:lumMod val="65000"/>
                  </a:schemeClr>
                </a:solidFill>
                <a:latin typeface="Segoe UI" panose="020B0502040204020203" pitchFamily="34" charset="0"/>
                <a:cs typeface="Segoe UI" panose="020B0502040204020203" pitchFamily="34" charset="0"/>
              </a:rPr>
              <a:t>Hedged or Unhedged </a:t>
            </a:r>
          </a:p>
          <a:p>
            <a:pPr>
              <a:lnSpc>
                <a:spcPts val="3300"/>
              </a:lnSpc>
              <a:spcBef>
                <a:spcPts val="1200"/>
              </a:spcBef>
              <a:spcAft>
                <a:spcPts val="1200"/>
              </a:spcAft>
            </a:pPr>
            <a:endParaRPr lang="en-AU" sz="9600" b="0">
              <a:solidFill>
                <a:schemeClr val="bg1">
                  <a:lumMod val="65000"/>
                </a:schemeClr>
              </a:solidFill>
              <a:latin typeface="Montserrat" panose="00000500000000000000" pitchFamily="2" charset="0"/>
            </a:endParaRPr>
          </a:p>
          <a:p>
            <a:pPr>
              <a:lnSpc>
                <a:spcPts val="3300"/>
              </a:lnSpc>
              <a:spcBef>
                <a:spcPts val="1200"/>
              </a:spcBef>
              <a:spcAft>
                <a:spcPts val="1200"/>
              </a:spcAft>
            </a:pPr>
            <a:endParaRPr lang="en-AU" sz="2400"/>
          </a:p>
        </p:txBody>
      </p:sp>
      <p:sp>
        <p:nvSpPr>
          <p:cNvPr id="2" name="Rectangle 1">
            <a:extLst>
              <a:ext uri="{FF2B5EF4-FFF2-40B4-BE49-F238E27FC236}">
                <a16:creationId xmlns:a16="http://schemas.microsoft.com/office/drawing/2014/main" xmlns="" id="{942DA864-2B1E-41FB-A055-825670A17A06}"/>
              </a:ext>
            </a:extLst>
          </p:cNvPr>
          <p:cNvSpPr/>
          <p:nvPr/>
        </p:nvSpPr>
        <p:spPr>
          <a:xfrm>
            <a:off x="839416" y="1208479"/>
            <a:ext cx="11065540" cy="1490152"/>
          </a:xfrm>
          <a:prstGeom prst="rect">
            <a:avLst/>
          </a:prstGeom>
        </p:spPr>
        <p:txBody>
          <a:bodyPr wrap="square">
            <a:spAutoFit/>
          </a:bodyPr>
          <a:lstStyle/>
          <a:p>
            <a:pPr marL="285750" lvl="0" indent="-285750">
              <a:spcBef>
                <a:spcPts val="500"/>
              </a:spcBef>
              <a:spcAft>
                <a:spcPts val="800"/>
              </a:spcAft>
              <a:buClr>
                <a:schemeClr val="tx1"/>
              </a:buClr>
              <a:buFont typeface="Arial" panose="020B0604020202020204" pitchFamily="34" charset="0"/>
              <a:buChar char="•"/>
            </a:pPr>
            <a:r>
              <a:rPr lang="en-AU" sz="1600">
                <a:latin typeface="Arial Nova Light" panose="020B0304020202020204" pitchFamily="34" charset="0"/>
              </a:rPr>
              <a:t>Clients frequently enquire about our views on currency with a view to altering the hedging of their international equities exposure.</a:t>
            </a:r>
          </a:p>
          <a:p>
            <a:pPr marL="285750" lvl="0" indent="-285750">
              <a:spcBef>
                <a:spcPts val="500"/>
              </a:spcBef>
              <a:spcAft>
                <a:spcPts val="800"/>
              </a:spcAft>
              <a:buClr>
                <a:schemeClr val="tx1"/>
              </a:buClr>
              <a:buFont typeface="Arial" panose="020B0604020202020204" pitchFamily="34" charset="0"/>
              <a:buChar char="•"/>
            </a:pPr>
            <a:r>
              <a:rPr lang="en-AU" sz="1600">
                <a:latin typeface="Arial Nova Light" panose="020B0304020202020204" pitchFamily="34" charset="0"/>
              </a:rPr>
              <a:t>It’s important to recognise that trading (expressing short-term views on) currencies successfully is exceptionally difficult to do over the long-term, even for professional investors. Although everyone can have a view, it’s the timing of implementation that matters to outcomes.</a:t>
            </a:r>
          </a:p>
        </p:txBody>
      </p:sp>
      <p:sp>
        <p:nvSpPr>
          <p:cNvPr id="4" name="Rectangle 3">
            <a:extLst>
              <a:ext uri="{FF2B5EF4-FFF2-40B4-BE49-F238E27FC236}">
                <a16:creationId xmlns:a16="http://schemas.microsoft.com/office/drawing/2014/main" xmlns="" id="{222FA578-08F0-468B-8DC3-FC8F92852DB7}"/>
              </a:ext>
            </a:extLst>
          </p:cNvPr>
          <p:cNvSpPr/>
          <p:nvPr/>
        </p:nvSpPr>
        <p:spPr>
          <a:xfrm>
            <a:off x="7859697" y="3025347"/>
            <a:ext cx="2411767" cy="954107"/>
          </a:xfrm>
          <a:prstGeom prst="rect">
            <a:avLst/>
          </a:prstGeom>
        </p:spPr>
        <p:txBody>
          <a:bodyPr wrap="square">
            <a:spAutoFit/>
          </a:bodyPr>
          <a:lstStyle/>
          <a:p>
            <a:pPr marL="285750" lvl="0" indent="-285750">
              <a:spcBef>
                <a:spcPts val="500"/>
              </a:spcBef>
              <a:spcAft>
                <a:spcPts val="800"/>
              </a:spcAft>
              <a:buClr>
                <a:schemeClr val="tx1"/>
              </a:buClr>
              <a:buFont typeface="Arial" panose="020B0604020202020204" pitchFamily="34" charset="0"/>
              <a:buChar char="•"/>
            </a:pPr>
            <a:r>
              <a:rPr lang="en-AU" sz="1400">
                <a:latin typeface="Arial Nova Light" panose="020B0304020202020204" pitchFamily="34" charset="0"/>
              </a:rPr>
              <a:t>Over the long-term, hedged international equities have outperformed unhedged.</a:t>
            </a:r>
          </a:p>
        </p:txBody>
      </p:sp>
      <p:sp>
        <p:nvSpPr>
          <p:cNvPr id="8" name="Rectangle 7">
            <a:extLst>
              <a:ext uri="{FF2B5EF4-FFF2-40B4-BE49-F238E27FC236}">
                <a16:creationId xmlns:a16="http://schemas.microsoft.com/office/drawing/2014/main" xmlns="" id="{A19A8CE8-DAF1-4E70-9818-9550CC8C97B8}"/>
              </a:ext>
            </a:extLst>
          </p:cNvPr>
          <p:cNvSpPr/>
          <p:nvPr/>
        </p:nvSpPr>
        <p:spPr>
          <a:xfrm>
            <a:off x="7859697" y="4691989"/>
            <a:ext cx="2837895" cy="738664"/>
          </a:xfrm>
          <a:prstGeom prst="rect">
            <a:avLst/>
          </a:prstGeom>
        </p:spPr>
        <p:txBody>
          <a:bodyPr wrap="square">
            <a:spAutoFit/>
          </a:bodyPr>
          <a:lstStyle/>
          <a:p>
            <a:pPr marL="285750" lvl="0" indent="-285750">
              <a:spcBef>
                <a:spcPts val="500"/>
              </a:spcBef>
              <a:spcAft>
                <a:spcPts val="800"/>
              </a:spcAft>
              <a:buClr>
                <a:schemeClr val="tx1"/>
              </a:buClr>
              <a:buFont typeface="Arial" panose="020B0604020202020204" pitchFamily="34" charset="0"/>
              <a:buChar char="•"/>
            </a:pPr>
            <a:r>
              <a:rPr lang="en-AU" sz="1400">
                <a:latin typeface="Arial Nova Light" panose="020B0304020202020204" pitchFamily="34" charset="0"/>
              </a:rPr>
              <a:t>But with more risk (as measured by standard deviation)/</a:t>
            </a:r>
          </a:p>
        </p:txBody>
      </p:sp>
      <p:graphicFrame>
        <p:nvGraphicFramePr>
          <p:cNvPr id="9" name="Table 8">
            <a:extLst>
              <a:ext uri="{FF2B5EF4-FFF2-40B4-BE49-F238E27FC236}">
                <a16:creationId xmlns:a16="http://schemas.microsoft.com/office/drawing/2014/main" xmlns="" id="{E36A351F-0386-4FD0-A90D-134847B49A3A}"/>
              </a:ext>
            </a:extLst>
          </p:cNvPr>
          <p:cNvGraphicFramePr>
            <a:graphicFrameLocks noGrp="1"/>
          </p:cNvGraphicFramePr>
          <p:nvPr>
            <p:extLst>
              <p:ext uri="{D42A27DB-BD31-4B8C-83A1-F6EECF244321}">
                <p14:modId xmlns:p14="http://schemas.microsoft.com/office/powerpoint/2010/main" val="1509784234"/>
              </p:ext>
            </p:extLst>
          </p:nvPr>
        </p:nvGraphicFramePr>
        <p:xfrm>
          <a:off x="1190016" y="2890713"/>
          <a:ext cx="6443999" cy="1608473"/>
        </p:xfrm>
        <a:graphic>
          <a:graphicData uri="http://schemas.openxmlformats.org/drawingml/2006/table">
            <a:tbl>
              <a:tblPr firstRow="1" bandRow="1">
                <a:tableStyleId>{7DF18680-E054-41AD-8BC1-D1AEF772440D}</a:tableStyleId>
              </a:tblPr>
              <a:tblGrid>
                <a:gridCol w="2085739">
                  <a:extLst>
                    <a:ext uri="{9D8B030D-6E8A-4147-A177-3AD203B41FA5}">
                      <a16:colId xmlns:a16="http://schemas.microsoft.com/office/drawing/2014/main" xmlns="" val="1467807269"/>
                    </a:ext>
                  </a:extLst>
                </a:gridCol>
                <a:gridCol w="871652">
                  <a:extLst>
                    <a:ext uri="{9D8B030D-6E8A-4147-A177-3AD203B41FA5}">
                      <a16:colId xmlns:a16="http://schemas.microsoft.com/office/drawing/2014/main" xmlns="" val="2767267355"/>
                    </a:ext>
                  </a:extLst>
                </a:gridCol>
                <a:gridCol w="871652">
                  <a:extLst>
                    <a:ext uri="{9D8B030D-6E8A-4147-A177-3AD203B41FA5}">
                      <a16:colId xmlns:a16="http://schemas.microsoft.com/office/drawing/2014/main" xmlns="" val="3386540193"/>
                    </a:ext>
                  </a:extLst>
                </a:gridCol>
                <a:gridCol w="871652">
                  <a:extLst>
                    <a:ext uri="{9D8B030D-6E8A-4147-A177-3AD203B41FA5}">
                      <a16:colId xmlns:a16="http://schemas.microsoft.com/office/drawing/2014/main" xmlns="" val="4171856679"/>
                    </a:ext>
                  </a:extLst>
                </a:gridCol>
                <a:gridCol w="871652">
                  <a:extLst>
                    <a:ext uri="{9D8B030D-6E8A-4147-A177-3AD203B41FA5}">
                      <a16:colId xmlns:a16="http://schemas.microsoft.com/office/drawing/2014/main" xmlns="" val="490012960"/>
                    </a:ext>
                  </a:extLst>
                </a:gridCol>
                <a:gridCol w="871652">
                  <a:extLst>
                    <a:ext uri="{9D8B030D-6E8A-4147-A177-3AD203B41FA5}">
                      <a16:colId xmlns:a16="http://schemas.microsoft.com/office/drawing/2014/main" xmlns="" val="3206948008"/>
                    </a:ext>
                  </a:extLst>
                </a:gridCol>
              </a:tblGrid>
              <a:tr h="423592">
                <a:tc>
                  <a:txBody>
                    <a:bodyPr/>
                    <a:lstStyle>
                      <a:lvl1pPr marL="0" algn="l" defTabSz="914377" rtl="0" eaLnBrk="1" latinLnBrk="0" hangingPunct="1">
                        <a:defRPr sz="1800" b="1" kern="1200">
                          <a:solidFill>
                            <a:schemeClr val="lt1"/>
                          </a:solidFill>
                          <a:latin typeface="Calibri"/>
                        </a:defRPr>
                      </a:lvl1pPr>
                      <a:lvl2pPr marL="457189" algn="l" defTabSz="914377" rtl="0" eaLnBrk="1" latinLnBrk="0" hangingPunct="1">
                        <a:defRPr sz="1800" b="1" kern="1200">
                          <a:solidFill>
                            <a:schemeClr val="lt1"/>
                          </a:solidFill>
                          <a:latin typeface="Calibri"/>
                        </a:defRPr>
                      </a:lvl2pPr>
                      <a:lvl3pPr marL="914377" algn="l" defTabSz="914377" rtl="0" eaLnBrk="1" latinLnBrk="0" hangingPunct="1">
                        <a:defRPr sz="1800" b="1" kern="1200">
                          <a:solidFill>
                            <a:schemeClr val="lt1"/>
                          </a:solidFill>
                          <a:latin typeface="Calibri"/>
                        </a:defRPr>
                      </a:lvl3pPr>
                      <a:lvl4pPr marL="1371566" algn="l" defTabSz="914377" rtl="0" eaLnBrk="1" latinLnBrk="0" hangingPunct="1">
                        <a:defRPr sz="1800" b="1" kern="1200">
                          <a:solidFill>
                            <a:schemeClr val="lt1"/>
                          </a:solidFill>
                          <a:latin typeface="Calibri"/>
                        </a:defRPr>
                      </a:lvl4pPr>
                      <a:lvl5pPr marL="1828754" algn="l" defTabSz="914377" rtl="0" eaLnBrk="1" latinLnBrk="0" hangingPunct="1">
                        <a:defRPr sz="1800" b="1" kern="1200">
                          <a:solidFill>
                            <a:schemeClr val="lt1"/>
                          </a:solidFill>
                          <a:latin typeface="Calibri"/>
                        </a:defRPr>
                      </a:lvl5pPr>
                      <a:lvl6pPr marL="2285943" algn="l" defTabSz="914377" rtl="0" eaLnBrk="1" latinLnBrk="0" hangingPunct="1">
                        <a:defRPr sz="1800" b="1" kern="1200">
                          <a:solidFill>
                            <a:schemeClr val="lt1"/>
                          </a:solidFill>
                          <a:latin typeface="Calibri"/>
                        </a:defRPr>
                      </a:lvl6pPr>
                      <a:lvl7pPr marL="2743131" algn="l" defTabSz="914377" rtl="0" eaLnBrk="1" latinLnBrk="0" hangingPunct="1">
                        <a:defRPr sz="1800" b="1" kern="1200">
                          <a:solidFill>
                            <a:schemeClr val="lt1"/>
                          </a:solidFill>
                          <a:latin typeface="Calibri"/>
                        </a:defRPr>
                      </a:lvl7pPr>
                      <a:lvl8pPr marL="3200320" algn="l" defTabSz="914377" rtl="0" eaLnBrk="1" latinLnBrk="0" hangingPunct="1">
                        <a:defRPr sz="1800" b="1" kern="1200">
                          <a:solidFill>
                            <a:schemeClr val="lt1"/>
                          </a:solidFill>
                          <a:latin typeface="Calibri"/>
                        </a:defRPr>
                      </a:lvl8pPr>
                      <a:lvl9pPr marL="3657509" algn="l" defTabSz="914377" rtl="0" eaLnBrk="1" latinLnBrk="0" hangingPunct="1">
                        <a:defRPr sz="1800" b="1" kern="1200">
                          <a:solidFill>
                            <a:schemeClr val="lt1"/>
                          </a:solidFill>
                          <a:latin typeface="Calibri"/>
                        </a:defRPr>
                      </a:lvl9pPr>
                    </a:lstStyle>
                    <a:p>
                      <a:r>
                        <a:rPr lang="en-AU" sz="1200">
                          <a:latin typeface="Arial Nova Light" panose="020B0304020202020204" pitchFamily="34" charset="0"/>
                        </a:rPr>
                        <a:t>Returns (% p.a.)</a:t>
                      </a:r>
                      <a:endParaRPr lang="en-AU" sz="1200">
                        <a:latin typeface="Arial Nova Light" panose="020B0304020202020204" pitchFamily="34" charset="0"/>
                        <a:cs typeface="Arial" panose="020B0604020202020204" pitchFamily="34" charset="0"/>
                      </a:endParaRPr>
                    </a:p>
                  </a:txBody>
                  <a:tcPr marL="88776" marR="88776" marT="44388" marB="44388" anchor="ctr"/>
                </a:tc>
                <a:tc>
                  <a:txBody>
                    <a:bodyPr/>
                    <a:lstStyle>
                      <a:lvl1pPr marL="0" algn="l" defTabSz="914377" rtl="0" eaLnBrk="1" latinLnBrk="0" hangingPunct="1">
                        <a:defRPr sz="1800" b="1" kern="1200">
                          <a:solidFill>
                            <a:schemeClr val="lt1"/>
                          </a:solidFill>
                          <a:latin typeface="Calibri"/>
                        </a:defRPr>
                      </a:lvl1pPr>
                      <a:lvl2pPr marL="457189" algn="l" defTabSz="914377" rtl="0" eaLnBrk="1" latinLnBrk="0" hangingPunct="1">
                        <a:defRPr sz="1800" b="1" kern="1200">
                          <a:solidFill>
                            <a:schemeClr val="lt1"/>
                          </a:solidFill>
                          <a:latin typeface="Calibri"/>
                        </a:defRPr>
                      </a:lvl2pPr>
                      <a:lvl3pPr marL="914377" algn="l" defTabSz="914377" rtl="0" eaLnBrk="1" latinLnBrk="0" hangingPunct="1">
                        <a:defRPr sz="1800" b="1" kern="1200">
                          <a:solidFill>
                            <a:schemeClr val="lt1"/>
                          </a:solidFill>
                          <a:latin typeface="Calibri"/>
                        </a:defRPr>
                      </a:lvl3pPr>
                      <a:lvl4pPr marL="1371566" algn="l" defTabSz="914377" rtl="0" eaLnBrk="1" latinLnBrk="0" hangingPunct="1">
                        <a:defRPr sz="1800" b="1" kern="1200">
                          <a:solidFill>
                            <a:schemeClr val="lt1"/>
                          </a:solidFill>
                          <a:latin typeface="Calibri"/>
                        </a:defRPr>
                      </a:lvl4pPr>
                      <a:lvl5pPr marL="1828754" algn="l" defTabSz="914377" rtl="0" eaLnBrk="1" latinLnBrk="0" hangingPunct="1">
                        <a:defRPr sz="1800" b="1" kern="1200">
                          <a:solidFill>
                            <a:schemeClr val="lt1"/>
                          </a:solidFill>
                          <a:latin typeface="Calibri"/>
                        </a:defRPr>
                      </a:lvl5pPr>
                      <a:lvl6pPr marL="2285943" algn="l" defTabSz="914377" rtl="0" eaLnBrk="1" latinLnBrk="0" hangingPunct="1">
                        <a:defRPr sz="1800" b="1" kern="1200">
                          <a:solidFill>
                            <a:schemeClr val="lt1"/>
                          </a:solidFill>
                          <a:latin typeface="Calibri"/>
                        </a:defRPr>
                      </a:lvl6pPr>
                      <a:lvl7pPr marL="2743131" algn="l" defTabSz="914377" rtl="0" eaLnBrk="1" latinLnBrk="0" hangingPunct="1">
                        <a:defRPr sz="1800" b="1" kern="1200">
                          <a:solidFill>
                            <a:schemeClr val="lt1"/>
                          </a:solidFill>
                          <a:latin typeface="Calibri"/>
                        </a:defRPr>
                      </a:lvl7pPr>
                      <a:lvl8pPr marL="3200320" algn="l" defTabSz="914377" rtl="0" eaLnBrk="1" latinLnBrk="0" hangingPunct="1">
                        <a:defRPr sz="1800" b="1" kern="1200">
                          <a:solidFill>
                            <a:schemeClr val="lt1"/>
                          </a:solidFill>
                          <a:latin typeface="Calibri"/>
                        </a:defRPr>
                      </a:lvl8pPr>
                      <a:lvl9pPr marL="3657509" algn="l" defTabSz="914377" rtl="0" eaLnBrk="1" latinLnBrk="0" hangingPunct="1">
                        <a:defRPr sz="1800" b="1" kern="1200">
                          <a:solidFill>
                            <a:schemeClr val="lt1"/>
                          </a:solidFill>
                          <a:latin typeface="Calibri"/>
                        </a:defRPr>
                      </a:lvl9pPr>
                    </a:lstStyle>
                    <a:p>
                      <a:r>
                        <a:rPr lang="en-AU" sz="1200">
                          <a:latin typeface="Arial Nova Light" panose="020B0304020202020204" pitchFamily="34" charset="0"/>
                        </a:rPr>
                        <a:t>1 Year</a:t>
                      </a:r>
                      <a:endParaRPr lang="en-AU" sz="1200">
                        <a:latin typeface="Arial Nova Light" panose="020B0304020202020204" pitchFamily="34" charset="0"/>
                        <a:cs typeface="Arial" panose="020B0604020202020204" pitchFamily="34" charset="0"/>
                      </a:endParaRPr>
                    </a:p>
                  </a:txBody>
                  <a:tcPr marL="88776" marR="88776" marT="44388" marB="44388" anchor="ctr"/>
                </a:tc>
                <a:tc>
                  <a:txBody>
                    <a:bodyPr/>
                    <a:lstStyle>
                      <a:lvl1pPr marL="0" algn="l" defTabSz="914377" rtl="0" eaLnBrk="1" latinLnBrk="0" hangingPunct="1">
                        <a:defRPr sz="1800" b="1" kern="1200">
                          <a:solidFill>
                            <a:schemeClr val="lt1"/>
                          </a:solidFill>
                          <a:latin typeface="Calibri"/>
                        </a:defRPr>
                      </a:lvl1pPr>
                      <a:lvl2pPr marL="457189" algn="l" defTabSz="914377" rtl="0" eaLnBrk="1" latinLnBrk="0" hangingPunct="1">
                        <a:defRPr sz="1800" b="1" kern="1200">
                          <a:solidFill>
                            <a:schemeClr val="lt1"/>
                          </a:solidFill>
                          <a:latin typeface="Calibri"/>
                        </a:defRPr>
                      </a:lvl2pPr>
                      <a:lvl3pPr marL="914377" algn="l" defTabSz="914377" rtl="0" eaLnBrk="1" latinLnBrk="0" hangingPunct="1">
                        <a:defRPr sz="1800" b="1" kern="1200">
                          <a:solidFill>
                            <a:schemeClr val="lt1"/>
                          </a:solidFill>
                          <a:latin typeface="Calibri"/>
                        </a:defRPr>
                      </a:lvl3pPr>
                      <a:lvl4pPr marL="1371566" algn="l" defTabSz="914377" rtl="0" eaLnBrk="1" latinLnBrk="0" hangingPunct="1">
                        <a:defRPr sz="1800" b="1" kern="1200">
                          <a:solidFill>
                            <a:schemeClr val="lt1"/>
                          </a:solidFill>
                          <a:latin typeface="Calibri"/>
                        </a:defRPr>
                      </a:lvl4pPr>
                      <a:lvl5pPr marL="1828754" algn="l" defTabSz="914377" rtl="0" eaLnBrk="1" latinLnBrk="0" hangingPunct="1">
                        <a:defRPr sz="1800" b="1" kern="1200">
                          <a:solidFill>
                            <a:schemeClr val="lt1"/>
                          </a:solidFill>
                          <a:latin typeface="Calibri"/>
                        </a:defRPr>
                      </a:lvl5pPr>
                      <a:lvl6pPr marL="2285943" algn="l" defTabSz="914377" rtl="0" eaLnBrk="1" latinLnBrk="0" hangingPunct="1">
                        <a:defRPr sz="1800" b="1" kern="1200">
                          <a:solidFill>
                            <a:schemeClr val="lt1"/>
                          </a:solidFill>
                          <a:latin typeface="Calibri"/>
                        </a:defRPr>
                      </a:lvl6pPr>
                      <a:lvl7pPr marL="2743131" algn="l" defTabSz="914377" rtl="0" eaLnBrk="1" latinLnBrk="0" hangingPunct="1">
                        <a:defRPr sz="1800" b="1" kern="1200">
                          <a:solidFill>
                            <a:schemeClr val="lt1"/>
                          </a:solidFill>
                          <a:latin typeface="Calibri"/>
                        </a:defRPr>
                      </a:lvl7pPr>
                      <a:lvl8pPr marL="3200320" algn="l" defTabSz="914377" rtl="0" eaLnBrk="1" latinLnBrk="0" hangingPunct="1">
                        <a:defRPr sz="1800" b="1" kern="1200">
                          <a:solidFill>
                            <a:schemeClr val="lt1"/>
                          </a:solidFill>
                          <a:latin typeface="Calibri"/>
                        </a:defRPr>
                      </a:lvl8pPr>
                      <a:lvl9pPr marL="3657509" algn="l" defTabSz="914377" rtl="0" eaLnBrk="1" latinLnBrk="0" hangingPunct="1">
                        <a:defRPr sz="1800" b="1" kern="1200">
                          <a:solidFill>
                            <a:schemeClr val="lt1"/>
                          </a:solidFill>
                          <a:latin typeface="Calibri"/>
                        </a:defRPr>
                      </a:lvl9pPr>
                    </a:lstStyle>
                    <a:p>
                      <a:r>
                        <a:rPr lang="en-AU" sz="1200">
                          <a:latin typeface="Arial Nova Light" panose="020B0304020202020204" pitchFamily="34" charset="0"/>
                        </a:rPr>
                        <a:t>3 Year</a:t>
                      </a:r>
                      <a:endParaRPr lang="en-AU" sz="1200">
                        <a:latin typeface="Arial Nova Light" panose="020B0304020202020204" pitchFamily="34" charset="0"/>
                        <a:cs typeface="Arial" panose="020B0604020202020204" pitchFamily="34" charset="0"/>
                      </a:endParaRPr>
                    </a:p>
                  </a:txBody>
                  <a:tcPr marL="88776" marR="88776" marT="44388" marB="44388" anchor="ctr"/>
                </a:tc>
                <a:tc>
                  <a:txBody>
                    <a:bodyPr/>
                    <a:lstStyle>
                      <a:lvl1pPr marL="0" algn="l" defTabSz="914377" rtl="0" eaLnBrk="1" latinLnBrk="0" hangingPunct="1">
                        <a:defRPr sz="1800" b="1" kern="1200">
                          <a:solidFill>
                            <a:schemeClr val="lt1"/>
                          </a:solidFill>
                          <a:latin typeface="Calibri"/>
                        </a:defRPr>
                      </a:lvl1pPr>
                      <a:lvl2pPr marL="457189" algn="l" defTabSz="914377" rtl="0" eaLnBrk="1" latinLnBrk="0" hangingPunct="1">
                        <a:defRPr sz="1800" b="1" kern="1200">
                          <a:solidFill>
                            <a:schemeClr val="lt1"/>
                          </a:solidFill>
                          <a:latin typeface="Calibri"/>
                        </a:defRPr>
                      </a:lvl2pPr>
                      <a:lvl3pPr marL="914377" algn="l" defTabSz="914377" rtl="0" eaLnBrk="1" latinLnBrk="0" hangingPunct="1">
                        <a:defRPr sz="1800" b="1" kern="1200">
                          <a:solidFill>
                            <a:schemeClr val="lt1"/>
                          </a:solidFill>
                          <a:latin typeface="Calibri"/>
                        </a:defRPr>
                      </a:lvl3pPr>
                      <a:lvl4pPr marL="1371566" algn="l" defTabSz="914377" rtl="0" eaLnBrk="1" latinLnBrk="0" hangingPunct="1">
                        <a:defRPr sz="1800" b="1" kern="1200">
                          <a:solidFill>
                            <a:schemeClr val="lt1"/>
                          </a:solidFill>
                          <a:latin typeface="Calibri"/>
                        </a:defRPr>
                      </a:lvl4pPr>
                      <a:lvl5pPr marL="1828754" algn="l" defTabSz="914377" rtl="0" eaLnBrk="1" latinLnBrk="0" hangingPunct="1">
                        <a:defRPr sz="1800" b="1" kern="1200">
                          <a:solidFill>
                            <a:schemeClr val="lt1"/>
                          </a:solidFill>
                          <a:latin typeface="Calibri"/>
                        </a:defRPr>
                      </a:lvl5pPr>
                      <a:lvl6pPr marL="2285943" algn="l" defTabSz="914377" rtl="0" eaLnBrk="1" latinLnBrk="0" hangingPunct="1">
                        <a:defRPr sz="1800" b="1" kern="1200">
                          <a:solidFill>
                            <a:schemeClr val="lt1"/>
                          </a:solidFill>
                          <a:latin typeface="Calibri"/>
                        </a:defRPr>
                      </a:lvl6pPr>
                      <a:lvl7pPr marL="2743131" algn="l" defTabSz="914377" rtl="0" eaLnBrk="1" latinLnBrk="0" hangingPunct="1">
                        <a:defRPr sz="1800" b="1" kern="1200">
                          <a:solidFill>
                            <a:schemeClr val="lt1"/>
                          </a:solidFill>
                          <a:latin typeface="Calibri"/>
                        </a:defRPr>
                      </a:lvl7pPr>
                      <a:lvl8pPr marL="3200320" algn="l" defTabSz="914377" rtl="0" eaLnBrk="1" latinLnBrk="0" hangingPunct="1">
                        <a:defRPr sz="1800" b="1" kern="1200">
                          <a:solidFill>
                            <a:schemeClr val="lt1"/>
                          </a:solidFill>
                          <a:latin typeface="Calibri"/>
                        </a:defRPr>
                      </a:lvl8pPr>
                      <a:lvl9pPr marL="3657509" algn="l" defTabSz="914377" rtl="0" eaLnBrk="1" latinLnBrk="0" hangingPunct="1">
                        <a:defRPr sz="1800" b="1" kern="1200">
                          <a:solidFill>
                            <a:schemeClr val="lt1"/>
                          </a:solidFill>
                          <a:latin typeface="Calibri"/>
                        </a:defRPr>
                      </a:lvl9pPr>
                    </a:lstStyle>
                    <a:p>
                      <a:r>
                        <a:rPr lang="en-AU" sz="1200">
                          <a:latin typeface="Arial Nova Light" panose="020B0304020202020204" pitchFamily="34" charset="0"/>
                        </a:rPr>
                        <a:t>5 Year</a:t>
                      </a:r>
                      <a:endParaRPr lang="en-AU" sz="1200">
                        <a:latin typeface="Arial Nova Light" panose="020B0304020202020204" pitchFamily="34" charset="0"/>
                        <a:cs typeface="Arial" panose="020B0604020202020204" pitchFamily="34" charset="0"/>
                      </a:endParaRPr>
                    </a:p>
                  </a:txBody>
                  <a:tcPr marL="88776" marR="88776" marT="44388" marB="44388" anchor="ctr"/>
                </a:tc>
                <a:tc>
                  <a:txBody>
                    <a:bodyPr/>
                    <a:lstStyle>
                      <a:lvl1pPr marL="0" algn="l" defTabSz="914377" rtl="0" eaLnBrk="1" latinLnBrk="0" hangingPunct="1">
                        <a:defRPr sz="1800" b="1" kern="1200">
                          <a:solidFill>
                            <a:schemeClr val="lt1"/>
                          </a:solidFill>
                          <a:latin typeface="Calibri"/>
                        </a:defRPr>
                      </a:lvl1pPr>
                      <a:lvl2pPr marL="457189" algn="l" defTabSz="914377" rtl="0" eaLnBrk="1" latinLnBrk="0" hangingPunct="1">
                        <a:defRPr sz="1800" b="1" kern="1200">
                          <a:solidFill>
                            <a:schemeClr val="lt1"/>
                          </a:solidFill>
                          <a:latin typeface="Calibri"/>
                        </a:defRPr>
                      </a:lvl2pPr>
                      <a:lvl3pPr marL="914377" algn="l" defTabSz="914377" rtl="0" eaLnBrk="1" latinLnBrk="0" hangingPunct="1">
                        <a:defRPr sz="1800" b="1" kern="1200">
                          <a:solidFill>
                            <a:schemeClr val="lt1"/>
                          </a:solidFill>
                          <a:latin typeface="Calibri"/>
                        </a:defRPr>
                      </a:lvl3pPr>
                      <a:lvl4pPr marL="1371566" algn="l" defTabSz="914377" rtl="0" eaLnBrk="1" latinLnBrk="0" hangingPunct="1">
                        <a:defRPr sz="1800" b="1" kern="1200">
                          <a:solidFill>
                            <a:schemeClr val="lt1"/>
                          </a:solidFill>
                          <a:latin typeface="Calibri"/>
                        </a:defRPr>
                      </a:lvl4pPr>
                      <a:lvl5pPr marL="1828754" algn="l" defTabSz="914377" rtl="0" eaLnBrk="1" latinLnBrk="0" hangingPunct="1">
                        <a:defRPr sz="1800" b="1" kern="1200">
                          <a:solidFill>
                            <a:schemeClr val="lt1"/>
                          </a:solidFill>
                          <a:latin typeface="Calibri"/>
                        </a:defRPr>
                      </a:lvl5pPr>
                      <a:lvl6pPr marL="2285943" algn="l" defTabSz="914377" rtl="0" eaLnBrk="1" latinLnBrk="0" hangingPunct="1">
                        <a:defRPr sz="1800" b="1" kern="1200">
                          <a:solidFill>
                            <a:schemeClr val="lt1"/>
                          </a:solidFill>
                          <a:latin typeface="Calibri"/>
                        </a:defRPr>
                      </a:lvl6pPr>
                      <a:lvl7pPr marL="2743131" algn="l" defTabSz="914377" rtl="0" eaLnBrk="1" latinLnBrk="0" hangingPunct="1">
                        <a:defRPr sz="1800" b="1" kern="1200">
                          <a:solidFill>
                            <a:schemeClr val="lt1"/>
                          </a:solidFill>
                          <a:latin typeface="Calibri"/>
                        </a:defRPr>
                      </a:lvl7pPr>
                      <a:lvl8pPr marL="3200320" algn="l" defTabSz="914377" rtl="0" eaLnBrk="1" latinLnBrk="0" hangingPunct="1">
                        <a:defRPr sz="1800" b="1" kern="1200">
                          <a:solidFill>
                            <a:schemeClr val="lt1"/>
                          </a:solidFill>
                          <a:latin typeface="Calibri"/>
                        </a:defRPr>
                      </a:lvl8pPr>
                      <a:lvl9pPr marL="3657509" algn="l" defTabSz="914377" rtl="0" eaLnBrk="1" latinLnBrk="0" hangingPunct="1">
                        <a:defRPr sz="1800" b="1" kern="1200">
                          <a:solidFill>
                            <a:schemeClr val="lt1"/>
                          </a:solidFill>
                          <a:latin typeface="Calibri"/>
                        </a:defRPr>
                      </a:lvl9pPr>
                    </a:lstStyle>
                    <a:p>
                      <a:r>
                        <a:rPr lang="en-AU" sz="1200">
                          <a:latin typeface="Arial Nova Light" panose="020B0304020202020204" pitchFamily="34" charset="0"/>
                        </a:rPr>
                        <a:t>10 Year</a:t>
                      </a:r>
                      <a:endParaRPr lang="en-AU" sz="1200">
                        <a:latin typeface="Arial Nova Light" panose="020B0304020202020204" pitchFamily="34" charset="0"/>
                        <a:cs typeface="Arial" panose="020B0604020202020204" pitchFamily="34" charset="0"/>
                      </a:endParaRPr>
                    </a:p>
                  </a:txBody>
                  <a:tcPr marL="88776" marR="88776" marT="44388" marB="44388" anchor="ctr"/>
                </a:tc>
                <a:tc>
                  <a:txBody>
                    <a:bodyPr/>
                    <a:lstStyle/>
                    <a:p>
                      <a:r>
                        <a:rPr lang="en-AU" sz="1200">
                          <a:latin typeface="Arial Nova Light" panose="020B0304020202020204" pitchFamily="34" charset="0"/>
                        </a:rPr>
                        <a:t>20 Year </a:t>
                      </a:r>
                      <a:endParaRPr lang="en-AU" sz="1200">
                        <a:latin typeface="Arial Nova Light" panose="020B0304020202020204" pitchFamily="34" charset="0"/>
                        <a:cs typeface="Arial" panose="020B0604020202020204" pitchFamily="34" charset="0"/>
                      </a:endParaRPr>
                    </a:p>
                  </a:txBody>
                  <a:tcPr marL="88776" marR="88776" marT="44388" marB="44388" anchor="ctr"/>
                </a:tc>
                <a:extLst>
                  <a:ext uri="{0D108BD9-81ED-4DB2-BD59-A6C34878D82A}">
                    <a16:rowId xmlns:a16="http://schemas.microsoft.com/office/drawing/2014/main" xmlns="" val="2446045461"/>
                  </a:ext>
                </a:extLst>
              </a:tr>
              <a:tr h="315187">
                <a:tc>
                  <a:txBody>
                    <a:bodyPr/>
                    <a:lstStyle>
                      <a:lvl1pPr marL="0" algn="l" defTabSz="914377" rtl="0" eaLnBrk="1" latinLnBrk="0" hangingPunct="1">
                        <a:defRPr sz="1800" kern="1200">
                          <a:solidFill>
                            <a:schemeClr val="dk1"/>
                          </a:solidFill>
                          <a:latin typeface="Calibri"/>
                        </a:defRPr>
                      </a:lvl1pPr>
                      <a:lvl2pPr marL="457189" algn="l" defTabSz="914377" rtl="0" eaLnBrk="1" latinLnBrk="0" hangingPunct="1">
                        <a:defRPr sz="1800" kern="1200">
                          <a:solidFill>
                            <a:schemeClr val="dk1"/>
                          </a:solidFill>
                          <a:latin typeface="Calibri"/>
                        </a:defRPr>
                      </a:lvl2pPr>
                      <a:lvl3pPr marL="914377" algn="l" defTabSz="914377" rtl="0" eaLnBrk="1" latinLnBrk="0" hangingPunct="1">
                        <a:defRPr sz="1800" kern="1200">
                          <a:solidFill>
                            <a:schemeClr val="dk1"/>
                          </a:solidFill>
                          <a:latin typeface="Calibri"/>
                        </a:defRPr>
                      </a:lvl3pPr>
                      <a:lvl4pPr marL="1371566" algn="l" defTabSz="914377" rtl="0" eaLnBrk="1" latinLnBrk="0" hangingPunct="1">
                        <a:defRPr sz="1800" kern="1200">
                          <a:solidFill>
                            <a:schemeClr val="dk1"/>
                          </a:solidFill>
                          <a:latin typeface="Calibri"/>
                        </a:defRPr>
                      </a:lvl4pPr>
                      <a:lvl5pPr marL="1828754" algn="l" defTabSz="914377" rtl="0" eaLnBrk="1" latinLnBrk="0" hangingPunct="1">
                        <a:defRPr sz="1800" kern="1200">
                          <a:solidFill>
                            <a:schemeClr val="dk1"/>
                          </a:solidFill>
                          <a:latin typeface="Calibri"/>
                        </a:defRPr>
                      </a:lvl5pPr>
                      <a:lvl6pPr marL="2285943" algn="l" defTabSz="914377" rtl="0" eaLnBrk="1" latinLnBrk="0" hangingPunct="1">
                        <a:defRPr sz="1800" kern="1200">
                          <a:solidFill>
                            <a:schemeClr val="dk1"/>
                          </a:solidFill>
                          <a:latin typeface="Calibri"/>
                        </a:defRPr>
                      </a:lvl6pPr>
                      <a:lvl7pPr marL="2743131" algn="l" defTabSz="914377" rtl="0" eaLnBrk="1" latinLnBrk="0" hangingPunct="1">
                        <a:defRPr sz="1800" kern="1200">
                          <a:solidFill>
                            <a:schemeClr val="dk1"/>
                          </a:solidFill>
                          <a:latin typeface="Calibri"/>
                        </a:defRPr>
                      </a:lvl7pPr>
                      <a:lvl8pPr marL="3200320" algn="l" defTabSz="914377" rtl="0" eaLnBrk="1" latinLnBrk="0" hangingPunct="1">
                        <a:defRPr sz="1800" kern="1200">
                          <a:solidFill>
                            <a:schemeClr val="dk1"/>
                          </a:solidFill>
                          <a:latin typeface="Calibri"/>
                        </a:defRPr>
                      </a:lvl8pPr>
                      <a:lvl9pPr marL="3657509" algn="l" defTabSz="914377" rtl="0" eaLnBrk="1" latinLnBrk="0" hangingPunct="1">
                        <a:defRPr sz="1800" kern="1200">
                          <a:solidFill>
                            <a:schemeClr val="dk1"/>
                          </a:solidFill>
                          <a:latin typeface="Calibri"/>
                        </a:defRPr>
                      </a:lvl9pPr>
                    </a:lstStyle>
                    <a:p>
                      <a:r>
                        <a:rPr lang="en-AU" sz="1200">
                          <a:latin typeface="Arial Nova Light" panose="020B0304020202020204" pitchFamily="34" charset="0"/>
                        </a:rPr>
                        <a:t>MSCI World ex Aust $A</a:t>
                      </a:r>
                      <a:endParaRPr lang="en-AU" sz="1200">
                        <a:latin typeface="Arial Nova Light" panose="020B0304020202020204" pitchFamily="34" charset="0"/>
                        <a:cs typeface="Arial" panose="020B0604020202020204" pitchFamily="34" charset="0"/>
                      </a:endParaRPr>
                    </a:p>
                  </a:txBody>
                  <a:tcPr marL="88776" marR="88776" marT="44388" marB="44388"/>
                </a:tc>
                <a:tc>
                  <a:txBody>
                    <a:bodyPr/>
                    <a:lstStyle/>
                    <a:p>
                      <a:pPr marL="0" algn="ctr" defTabSz="914400" rtl="0" eaLnBrk="1" fontAlgn="b" latinLnBrk="0" hangingPunct="1"/>
                      <a:r>
                        <a:rPr lang="en-AU" sz="1200" kern="1200" dirty="0">
                          <a:solidFill>
                            <a:schemeClr val="dk1"/>
                          </a:solidFill>
                          <a:latin typeface="Arial Nova Light" panose="020B0304020202020204" pitchFamily="34" charset="0"/>
                          <a:ea typeface="+mn-ea"/>
                          <a:cs typeface="+mn-cs"/>
                        </a:rPr>
                        <a:t>11.95%</a:t>
                      </a:r>
                    </a:p>
                  </a:txBody>
                  <a:tcPr marL="9525" marR="9525" marT="9525" marB="0" anchor="ctr"/>
                </a:tc>
                <a:tc>
                  <a:txBody>
                    <a:bodyPr/>
                    <a:lstStyle/>
                    <a:p>
                      <a:pPr marL="0" algn="ctr" defTabSz="914400" rtl="0" eaLnBrk="1" fontAlgn="b" latinLnBrk="0" hangingPunct="1"/>
                      <a:r>
                        <a:rPr lang="en-AU" sz="1200" kern="1200">
                          <a:solidFill>
                            <a:schemeClr val="dk1"/>
                          </a:solidFill>
                          <a:latin typeface="Arial Nova Light" panose="020B0304020202020204" pitchFamily="34" charset="0"/>
                          <a:ea typeface="+mn-ea"/>
                          <a:cs typeface="+mn-cs"/>
                        </a:rPr>
                        <a:t>14.01%</a:t>
                      </a:r>
                    </a:p>
                  </a:txBody>
                  <a:tcPr marL="9525" marR="9525" marT="9525" marB="0" anchor="ctr"/>
                </a:tc>
                <a:tc>
                  <a:txBody>
                    <a:bodyPr/>
                    <a:lstStyle/>
                    <a:p>
                      <a:pPr marL="0" algn="ctr" defTabSz="914400" rtl="0" eaLnBrk="1" fontAlgn="b" latinLnBrk="0" hangingPunct="1"/>
                      <a:r>
                        <a:rPr lang="en-AU" sz="1200" kern="1200">
                          <a:solidFill>
                            <a:schemeClr val="dk1"/>
                          </a:solidFill>
                          <a:latin typeface="Arial Nova Light" panose="020B0304020202020204" pitchFamily="34" charset="0"/>
                          <a:ea typeface="+mn-ea"/>
                          <a:cs typeface="+mn-cs"/>
                        </a:rPr>
                        <a:t>13.25%</a:t>
                      </a:r>
                    </a:p>
                  </a:txBody>
                  <a:tcPr marL="9525" marR="9525" marT="9525" marB="0" anchor="ctr"/>
                </a:tc>
                <a:tc>
                  <a:txBody>
                    <a:bodyPr/>
                    <a:lstStyle/>
                    <a:p>
                      <a:pPr marL="0" algn="ctr" defTabSz="914400" rtl="0" eaLnBrk="1" fontAlgn="b" latinLnBrk="0" hangingPunct="1"/>
                      <a:r>
                        <a:rPr lang="en-AU" sz="1200" kern="1200">
                          <a:solidFill>
                            <a:schemeClr val="dk1"/>
                          </a:solidFill>
                          <a:latin typeface="Arial Nova Light" panose="020B0304020202020204" pitchFamily="34" charset="0"/>
                          <a:ea typeface="+mn-ea"/>
                          <a:cs typeface="+mn-cs"/>
                        </a:rPr>
                        <a:t>12.36%</a:t>
                      </a:r>
                    </a:p>
                  </a:txBody>
                  <a:tcPr marL="9525" marR="9525" marT="9525" marB="0" anchor="ctr"/>
                </a:tc>
                <a:tc>
                  <a:txBody>
                    <a:bodyPr/>
                    <a:lstStyle/>
                    <a:p>
                      <a:pPr marL="0" algn="ctr" defTabSz="914400" rtl="0" eaLnBrk="1" fontAlgn="b" latinLnBrk="0" hangingPunct="1"/>
                      <a:r>
                        <a:rPr lang="en-AU" sz="1200" kern="1200" dirty="0">
                          <a:solidFill>
                            <a:schemeClr val="dk1"/>
                          </a:solidFill>
                          <a:latin typeface="Arial Nova Light" panose="020B0304020202020204" pitchFamily="34" charset="0"/>
                          <a:ea typeface="+mn-ea"/>
                          <a:cs typeface="+mn-cs"/>
                        </a:rPr>
                        <a:t>4.41%</a:t>
                      </a:r>
                    </a:p>
                  </a:txBody>
                  <a:tcPr marL="9525" marR="9525" marT="9525" marB="0" anchor="ctr"/>
                </a:tc>
                <a:extLst>
                  <a:ext uri="{0D108BD9-81ED-4DB2-BD59-A6C34878D82A}">
                    <a16:rowId xmlns:a16="http://schemas.microsoft.com/office/drawing/2014/main" xmlns="" val="819150740"/>
                  </a:ext>
                </a:extLst>
              </a:tr>
              <a:tr h="415158">
                <a:tc>
                  <a:txBody>
                    <a:bodyPr/>
                    <a:lstStyle>
                      <a:lvl1pPr marL="0" algn="l" defTabSz="914377" rtl="0" eaLnBrk="1" latinLnBrk="0" hangingPunct="1">
                        <a:defRPr sz="1800" kern="1200">
                          <a:solidFill>
                            <a:schemeClr val="dk1"/>
                          </a:solidFill>
                          <a:latin typeface="Calibri"/>
                        </a:defRPr>
                      </a:lvl1pPr>
                      <a:lvl2pPr marL="457189" algn="l" defTabSz="914377" rtl="0" eaLnBrk="1" latinLnBrk="0" hangingPunct="1">
                        <a:defRPr sz="1800" kern="1200">
                          <a:solidFill>
                            <a:schemeClr val="dk1"/>
                          </a:solidFill>
                          <a:latin typeface="Calibri"/>
                        </a:defRPr>
                      </a:lvl2pPr>
                      <a:lvl3pPr marL="914377" algn="l" defTabSz="914377" rtl="0" eaLnBrk="1" latinLnBrk="0" hangingPunct="1">
                        <a:defRPr sz="1800" kern="1200">
                          <a:solidFill>
                            <a:schemeClr val="dk1"/>
                          </a:solidFill>
                          <a:latin typeface="Calibri"/>
                        </a:defRPr>
                      </a:lvl3pPr>
                      <a:lvl4pPr marL="1371566" algn="l" defTabSz="914377" rtl="0" eaLnBrk="1" latinLnBrk="0" hangingPunct="1">
                        <a:defRPr sz="1800" kern="1200">
                          <a:solidFill>
                            <a:schemeClr val="dk1"/>
                          </a:solidFill>
                          <a:latin typeface="Calibri"/>
                        </a:defRPr>
                      </a:lvl4pPr>
                      <a:lvl5pPr marL="1828754" algn="l" defTabSz="914377" rtl="0" eaLnBrk="1" latinLnBrk="0" hangingPunct="1">
                        <a:defRPr sz="1800" kern="1200">
                          <a:solidFill>
                            <a:schemeClr val="dk1"/>
                          </a:solidFill>
                          <a:latin typeface="Calibri"/>
                        </a:defRPr>
                      </a:lvl5pPr>
                      <a:lvl6pPr marL="2285943" algn="l" defTabSz="914377" rtl="0" eaLnBrk="1" latinLnBrk="0" hangingPunct="1">
                        <a:defRPr sz="1800" kern="1200">
                          <a:solidFill>
                            <a:schemeClr val="dk1"/>
                          </a:solidFill>
                          <a:latin typeface="Calibri"/>
                        </a:defRPr>
                      </a:lvl6pPr>
                      <a:lvl7pPr marL="2743131" algn="l" defTabSz="914377" rtl="0" eaLnBrk="1" latinLnBrk="0" hangingPunct="1">
                        <a:defRPr sz="1800" kern="1200">
                          <a:solidFill>
                            <a:schemeClr val="dk1"/>
                          </a:solidFill>
                          <a:latin typeface="Calibri"/>
                        </a:defRPr>
                      </a:lvl7pPr>
                      <a:lvl8pPr marL="3200320" algn="l" defTabSz="914377" rtl="0" eaLnBrk="1" latinLnBrk="0" hangingPunct="1">
                        <a:defRPr sz="1800" kern="1200">
                          <a:solidFill>
                            <a:schemeClr val="dk1"/>
                          </a:solidFill>
                          <a:latin typeface="Calibri"/>
                        </a:defRPr>
                      </a:lvl8pPr>
                      <a:lvl9pPr marL="3657509" algn="l" defTabSz="914377" rtl="0" eaLnBrk="1" latinLnBrk="0" hangingPunct="1">
                        <a:defRPr sz="1800" kern="1200">
                          <a:solidFill>
                            <a:schemeClr val="dk1"/>
                          </a:solidFill>
                          <a:latin typeface="Calibri"/>
                        </a:defRPr>
                      </a:lvl9pPr>
                    </a:lstStyle>
                    <a:p>
                      <a:r>
                        <a:rPr lang="en-AU" sz="1200">
                          <a:latin typeface="Arial Nova Light" panose="020B0304020202020204" pitchFamily="34" charset="0"/>
                        </a:rPr>
                        <a:t>MSCI World ex Aust Hedged $A</a:t>
                      </a:r>
                      <a:endParaRPr lang="en-AU" sz="1200">
                        <a:latin typeface="Arial Nova Light" panose="020B0304020202020204" pitchFamily="34" charset="0"/>
                        <a:cs typeface="Arial" panose="020B0604020202020204" pitchFamily="34" charset="0"/>
                      </a:endParaRPr>
                    </a:p>
                  </a:txBody>
                  <a:tcPr marL="88776" marR="88776" marT="44388" marB="44388"/>
                </a:tc>
                <a:tc>
                  <a:txBody>
                    <a:bodyPr/>
                    <a:lstStyle/>
                    <a:p>
                      <a:pPr marL="0" algn="ctr" defTabSz="914400" rtl="0" eaLnBrk="1" fontAlgn="b" latinLnBrk="0" hangingPunct="1"/>
                      <a:r>
                        <a:rPr lang="en-AU" sz="1200" kern="1200" dirty="0">
                          <a:solidFill>
                            <a:schemeClr val="dk1"/>
                          </a:solidFill>
                          <a:latin typeface="Arial Nova Light" panose="020B0304020202020204" pitchFamily="34" charset="0"/>
                          <a:ea typeface="+mn-ea"/>
                          <a:cs typeface="+mn-cs"/>
                        </a:rPr>
                        <a:t>6.22%</a:t>
                      </a:r>
                    </a:p>
                  </a:txBody>
                  <a:tcPr marL="9525" marR="9525" marT="9525" marB="0" anchor="ctr"/>
                </a:tc>
                <a:tc>
                  <a:txBody>
                    <a:bodyPr/>
                    <a:lstStyle/>
                    <a:p>
                      <a:pPr marL="0" algn="ctr" defTabSz="914400" rtl="0" eaLnBrk="1" fontAlgn="b" latinLnBrk="0" hangingPunct="1"/>
                      <a:r>
                        <a:rPr lang="en-AU" sz="1200" kern="1200" dirty="0">
                          <a:solidFill>
                            <a:schemeClr val="dk1"/>
                          </a:solidFill>
                          <a:latin typeface="Arial Nova Light" panose="020B0304020202020204" pitchFamily="34" charset="0"/>
                          <a:ea typeface="+mn-ea"/>
                          <a:cs typeface="+mn-cs"/>
                        </a:rPr>
                        <a:t>12.59%</a:t>
                      </a:r>
                    </a:p>
                  </a:txBody>
                  <a:tcPr marL="9525" marR="9525" marT="9525" marB="0" anchor="ctr"/>
                </a:tc>
                <a:tc>
                  <a:txBody>
                    <a:bodyPr/>
                    <a:lstStyle/>
                    <a:p>
                      <a:pPr marL="0" algn="ctr" defTabSz="914400" rtl="0" eaLnBrk="1" fontAlgn="b" latinLnBrk="0" hangingPunct="1"/>
                      <a:r>
                        <a:rPr lang="en-AU" sz="1200" kern="1200" dirty="0">
                          <a:solidFill>
                            <a:schemeClr val="dk1"/>
                          </a:solidFill>
                          <a:latin typeface="Arial Nova Light" panose="020B0304020202020204" pitchFamily="34" charset="0"/>
                          <a:ea typeface="+mn-ea"/>
                          <a:cs typeface="+mn-cs"/>
                        </a:rPr>
                        <a:t>9.31%</a:t>
                      </a:r>
                    </a:p>
                  </a:txBody>
                  <a:tcPr marL="9525" marR="9525" marT="9525" marB="0" anchor="ctr"/>
                </a:tc>
                <a:tc>
                  <a:txBody>
                    <a:bodyPr/>
                    <a:lstStyle/>
                    <a:p>
                      <a:pPr marL="0" algn="ctr" defTabSz="914400" rtl="0" eaLnBrk="1" fontAlgn="b" latinLnBrk="0" hangingPunct="1"/>
                      <a:r>
                        <a:rPr lang="en-AU" sz="1200" kern="1200">
                          <a:solidFill>
                            <a:schemeClr val="dk1"/>
                          </a:solidFill>
                          <a:latin typeface="Arial Nova Light" panose="020B0304020202020204" pitchFamily="34" charset="0"/>
                          <a:ea typeface="+mn-ea"/>
                          <a:cs typeface="+mn-cs"/>
                        </a:rPr>
                        <a:t>13.40%</a:t>
                      </a:r>
                    </a:p>
                  </a:txBody>
                  <a:tcPr marL="9525" marR="9525" marT="9525" marB="0" anchor="ctr"/>
                </a:tc>
                <a:tc>
                  <a:txBody>
                    <a:bodyPr/>
                    <a:lstStyle/>
                    <a:p>
                      <a:pPr marL="0" algn="ctr" defTabSz="914400" rtl="0" eaLnBrk="1" fontAlgn="b" latinLnBrk="0" hangingPunct="1"/>
                      <a:r>
                        <a:rPr lang="en-AU" sz="1200" kern="1200" dirty="0">
                          <a:solidFill>
                            <a:schemeClr val="dk1"/>
                          </a:solidFill>
                          <a:latin typeface="Arial Nova Light" panose="020B0304020202020204" pitchFamily="34" charset="0"/>
                          <a:ea typeface="+mn-ea"/>
                          <a:cs typeface="+mn-cs"/>
                        </a:rPr>
                        <a:t>6.08%</a:t>
                      </a:r>
                    </a:p>
                  </a:txBody>
                  <a:tcPr marL="9525" marR="9525" marT="9525" marB="0" anchor="ctr"/>
                </a:tc>
                <a:extLst>
                  <a:ext uri="{0D108BD9-81ED-4DB2-BD59-A6C34878D82A}">
                    <a16:rowId xmlns:a16="http://schemas.microsoft.com/office/drawing/2014/main" xmlns="" val="3422138445"/>
                  </a:ext>
                </a:extLst>
              </a:tr>
              <a:tr h="415158">
                <a:tc>
                  <a:txBody>
                    <a:bodyPr/>
                    <a:lstStyle/>
                    <a:p>
                      <a:r>
                        <a:rPr lang="en-AU" sz="1200">
                          <a:latin typeface="Arial Nova Light" panose="020B0304020202020204" pitchFamily="34" charset="0"/>
                        </a:rPr>
                        <a:t>50/50 Hedging Ratio</a:t>
                      </a:r>
                      <a:endParaRPr lang="en-AU" sz="1200">
                        <a:latin typeface="Arial Nova Light" panose="020B0304020202020204" pitchFamily="34" charset="0"/>
                        <a:cs typeface="Arial" panose="020B0604020202020204" pitchFamily="34" charset="0"/>
                      </a:endParaRPr>
                    </a:p>
                  </a:txBody>
                  <a:tcPr marL="88776" marR="88776" marT="44388" marB="44388"/>
                </a:tc>
                <a:tc>
                  <a:txBody>
                    <a:bodyPr/>
                    <a:lstStyle/>
                    <a:p>
                      <a:pPr marL="0" algn="ctr" defTabSz="914400" rtl="0" eaLnBrk="1" fontAlgn="b" latinLnBrk="0" hangingPunct="1"/>
                      <a:r>
                        <a:rPr lang="en-AU" sz="1200" kern="1200" dirty="0">
                          <a:solidFill>
                            <a:schemeClr val="dk1"/>
                          </a:solidFill>
                          <a:latin typeface="Arial Nova Light" panose="020B0304020202020204" pitchFamily="34" charset="0"/>
                          <a:ea typeface="+mn-ea"/>
                          <a:cs typeface="+mn-cs"/>
                        </a:rPr>
                        <a:t>9.12%</a:t>
                      </a:r>
                    </a:p>
                  </a:txBody>
                  <a:tcPr marL="9525" marR="9525" marT="9525" marB="0" anchor="ctr"/>
                </a:tc>
                <a:tc>
                  <a:txBody>
                    <a:bodyPr/>
                    <a:lstStyle/>
                    <a:p>
                      <a:pPr marL="0" algn="ctr" defTabSz="914400" rtl="0" eaLnBrk="1" fontAlgn="b" latinLnBrk="0" hangingPunct="1"/>
                      <a:r>
                        <a:rPr lang="en-AU" sz="1200" kern="1200" dirty="0">
                          <a:solidFill>
                            <a:schemeClr val="dk1"/>
                          </a:solidFill>
                          <a:latin typeface="Arial Nova Light" panose="020B0304020202020204" pitchFamily="34" charset="0"/>
                          <a:ea typeface="+mn-ea"/>
                          <a:cs typeface="+mn-cs"/>
                        </a:rPr>
                        <a:t>13.37%</a:t>
                      </a:r>
                    </a:p>
                  </a:txBody>
                  <a:tcPr marL="9525" marR="9525" marT="9525" marB="0" anchor="ctr"/>
                </a:tc>
                <a:tc>
                  <a:txBody>
                    <a:bodyPr/>
                    <a:lstStyle/>
                    <a:p>
                      <a:pPr marL="0" algn="ctr" defTabSz="914400" rtl="0" eaLnBrk="1" fontAlgn="b" latinLnBrk="0" hangingPunct="1"/>
                      <a:r>
                        <a:rPr lang="en-AU" sz="1200" kern="1200" dirty="0">
                          <a:solidFill>
                            <a:schemeClr val="dk1"/>
                          </a:solidFill>
                          <a:latin typeface="Arial Nova Light" panose="020B0304020202020204" pitchFamily="34" charset="0"/>
                          <a:ea typeface="+mn-ea"/>
                          <a:cs typeface="+mn-cs"/>
                        </a:rPr>
                        <a:t>11.35%</a:t>
                      </a:r>
                    </a:p>
                  </a:txBody>
                  <a:tcPr marL="9525" marR="9525" marT="9525" marB="0" anchor="ctr"/>
                </a:tc>
                <a:tc>
                  <a:txBody>
                    <a:bodyPr/>
                    <a:lstStyle/>
                    <a:p>
                      <a:pPr marL="0" algn="ctr" defTabSz="914400" rtl="0" eaLnBrk="1" fontAlgn="b" latinLnBrk="0" hangingPunct="1"/>
                      <a:r>
                        <a:rPr lang="en-AU" sz="1200" kern="1200" dirty="0">
                          <a:solidFill>
                            <a:schemeClr val="dk1"/>
                          </a:solidFill>
                          <a:latin typeface="Arial Nova Light" panose="020B0304020202020204" pitchFamily="34" charset="0"/>
                          <a:ea typeface="+mn-ea"/>
                          <a:cs typeface="+mn-cs"/>
                        </a:rPr>
                        <a:t>13.01%</a:t>
                      </a:r>
                    </a:p>
                  </a:txBody>
                  <a:tcPr marL="9525" marR="9525" marT="9525" marB="0" anchor="ctr"/>
                </a:tc>
                <a:tc>
                  <a:txBody>
                    <a:bodyPr/>
                    <a:lstStyle/>
                    <a:p>
                      <a:pPr marL="0" algn="ctr" defTabSz="914400" rtl="0" eaLnBrk="1" fontAlgn="b" latinLnBrk="0" hangingPunct="1"/>
                      <a:r>
                        <a:rPr lang="en-AU" sz="1200" kern="1200" dirty="0">
                          <a:solidFill>
                            <a:schemeClr val="dk1"/>
                          </a:solidFill>
                          <a:latin typeface="Arial Nova Light" panose="020B0304020202020204" pitchFamily="34" charset="0"/>
                          <a:ea typeface="+mn-ea"/>
                          <a:cs typeface="+mn-cs"/>
                        </a:rPr>
                        <a:t>5.39%</a:t>
                      </a:r>
                    </a:p>
                  </a:txBody>
                  <a:tcPr marL="9525" marR="9525" marT="9525" marB="0" anchor="ctr"/>
                </a:tc>
                <a:extLst>
                  <a:ext uri="{0D108BD9-81ED-4DB2-BD59-A6C34878D82A}">
                    <a16:rowId xmlns:a16="http://schemas.microsoft.com/office/drawing/2014/main" xmlns="" val="2721478179"/>
                  </a:ext>
                </a:extLst>
              </a:tr>
            </a:tbl>
          </a:graphicData>
        </a:graphic>
      </p:graphicFrame>
      <p:graphicFrame>
        <p:nvGraphicFramePr>
          <p:cNvPr id="12" name="Table 11">
            <a:extLst>
              <a:ext uri="{FF2B5EF4-FFF2-40B4-BE49-F238E27FC236}">
                <a16:creationId xmlns:a16="http://schemas.microsoft.com/office/drawing/2014/main" xmlns="" id="{853B3D99-7F97-48B9-A549-FBE61203043C}"/>
              </a:ext>
            </a:extLst>
          </p:cNvPr>
          <p:cNvGraphicFramePr>
            <a:graphicFrameLocks noGrp="1"/>
          </p:cNvGraphicFramePr>
          <p:nvPr>
            <p:extLst>
              <p:ext uri="{D42A27DB-BD31-4B8C-83A1-F6EECF244321}">
                <p14:modId xmlns:p14="http://schemas.microsoft.com/office/powerpoint/2010/main" val="2074853817"/>
              </p:ext>
            </p:extLst>
          </p:nvPr>
        </p:nvGraphicFramePr>
        <p:xfrm>
          <a:off x="1190016" y="4691989"/>
          <a:ext cx="6444448" cy="1456537"/>
        </p:xfrm>
        <a:graphic>
          <a:graphicData uri="http://schemas.openxmlformats.org/drawingml/2006/table">
            <a:tbl>
              <a:tblPr firstRow="1" bandRow="1">
                <a:tableStyleId>{7DF18680-E054-41AD-8BC1-D1AEF772440D}</a:tableStyleId>
              </a:tblPr>
              <a:tblGrid>
                <a:gridCol w="2084659">
                  <a:extLst>
                    <a:ext uri="{9D8B030D-6E8A-4147-A177-3AD203B41FA5}">
                      <a16:colId xmlns:a16="http://schemas.microsoft.com/office/drawing/2014/main" xmlns="" val="1467807269"/>
                    </a:ext>
                  </a:extLst>
                </a:gridCol>
                <a:gridCol w="861393">
                  <a:extLst>
                    <a:ext uri="{9D8B030D-6E8A-4147-A177-3AD203B41FA5}">
                      <a16:colId xmlns:a16="http://schemas.microsoft.com/office/drawing/2014/main" xmlns="" val="2767267355"/>
                    </a:ext>
                  </a:extLst>
                </a:gridCol>
                <a:gridCol w="874599">
                  <a:extLst>
                    <a:ext uri="{9D8B030D-6E8A-4147-A177-3AD203B41FA5}">
                      <a16:colId xmlns:a16="http://schemas.microsoft.com/office/drawing/2014/main" xmlns="" val="3386540193"/>
                    </a:ext>
                  </a:extLst>
                </a:gridCol>
                <a:gridCol w="874599">
                  <a:extLst>
                    <a:ext uri="{9D8B030D-6E8A-4147-A177-3AD203B41FA5}">
                      <a16:colId xmlns:a16="http://schemas.microsoft.com/office/drawing/2014/main" xmlns="" val="4171856679"/>
                    </a:ext>
                  </a:extLst>
                </a:gridCol>
                <a:gridCol w="874599">
                  <a:extLst>
                    <a:ext uri="{9D8B030D-6E8A-4147-A177-3AD203B41FA5}">
                      <a16:colId xmlns:a16="http://schemas.microsoft.com/office/drawing/2014/main" xmlns="" val="490012960"/>
                    </a:ext>
                  </a:extLst>
                </a:gridCol>
                <a:gridCol w="874599">
                  <a:extLst>
                    <a:ext uri="{9D8B030D-6E8A-4147-A177-3AD203B41FA5}">
                      <a16:colId xmlns:a16="http://schemas.microsoft.com/office/drawing/2014/main" xmlns="" val="1829432736"/>
                    </a:ext>
                  </a:extLst>
                </a:gridCol>
              </a:tblGrid>
              <a:tr h="158671">
                <a:tc>
                  <a:txBody>
                    <a:bodyPr/>
                    <a:lstStyle>
                      <a:lvl1pPr marL="0" algn="l" defTabSz="914377" rtl="0" eaLnBrk="1" latinLnBrk="0" hangingPunct="1">
                        <a:defRPr sz="1800" b="1" kern="1200">
                          <a:solidFill>
                            <a:schemeClr val="lt1"/>
                          </a:solidFill>
                          <a:latin typeface="Calibri"/>
                        </a:defRPr>
                      </a:lvl1pPr>
                      <a:lvl2pPr marL="457189" algn="l" defTabSz="914377" rtl="0" eaLnBrk="1" latinLnBrk="0" hangingPunct="1">
                        <a:defRPr sz="1800" b="1" kern="1200">
                          <a:solidFill>
                            <a:schemeClr val="lt1"/>
                          </a:solidFill>
                          <a:latin typeface="Calibri"/>
                        </a:defRPr>
                      </a:lvl2pPr>
                      <a:lvl3pPr marL="914377" algn="l" defTabSz="914377" rtl="0" eaLnBrk="1" latinLnBrk="0" hangingPunct="1">
                        <a:defRPr sz="1800" b="1" kern="1200">
                          <a:solidFill>
                            <a:schemeClr val="lt1"/>
                          </a:solidFill>
                          <a:latin typeface="Calibri"/>
                        </a:defRPr>
                      </a:lvl3pPr>
                      <a:lvl4pPr marL="1371566" algn="l" defTabSz="914377" rtl="0" eaLnBrk="1" latinLnBrk="0" hangingPunct="1">
                        <a:defRPr sz="1800" b="1" kern="1200">
                          <a:solidFill>
                            <a:schemeClr val="lt1"/>
                          </a:solidFill>
                          <a:latin typeface="Calibri"/>
                        </a:defRPr>
                      </a:lvl4pPr>
                      <a:lvl5pPr marL="1828754" algn="l" defTabSz="914377" rtl="0" eaLnBrk="1" latinLnBrk="0" hangingPunct="1">
                        <a:defRPr sz="1800" b="1" kern="1200">
                          <a:solidFill>
                            <a:schemeClr val="lt1"/>
                          </a:solidFill>
                          <a:latin typeface="Calibri"/>
                        </a:defRPr>
                      </a:lvl5pPr>
                      <a:lvl6pPr marL="2285943" algn="l" defTabSz="914377" rtl="0" eaLnBrk="1" latinLnBrk="0" hangingPunct="1">
                        <a:defRPr sz="1800" b="1" kern="1200">
                          <a:solidFill>
                            <a:schemeClr val="lt1"/>
                          </a:solidFill>
                          <a:latin typeface="Calibri"/>
                        </a:defRPr>
                      </a:lvl6pPr>
                      <a:lvl7pPr marL="2743131" algn="l" defTabSz="914377" rtl="0" eaLnBrk="1" latinLnBrk="0" hangingPunct="1">
                        <a:defRPr sz="1800" b="1" kern="1200">
                          <a:solidFill>
                            <a:schemeClr val="lt1"/>
                          </a:solidFill>
                          <a:latin typeface="Calibri"/>
                        </a:defRPr>
                      </a:lvl7pPr>
                      <a:lvl8pPr marL="3200320" algn="l" defTabSz="914377" rtl="0" eaLnBrk="1" latinLnBrk="0" hangingPunct="1">
                        <a:defRPr sz="1800" b="1" kern="1200">
                          <a:solidFill>
                            <a:schemeClr val="lt1"/>
                          </a:solidFill>
                          <a:latin typeface="Calibri"/>
                        </a:defRPr>
                      </a:lvl8pPr>
                      <a:lvl9pPr marL="3657509" algn="l" defTabSz="914377" rtl="0" eaLnBrk="1" latinLnBrk="0" hangingPunct="1">
                        <a:defRPr sz="1800" b="1" kern="1200">
                          <a:solidFill>
                            <a:schemeClr val="lt1"/>
                          </a:solidFill>
                          <a:latin typeface="Calibri"/>
                        </a:defRPr>
                      </a:lvl9pPr>
                    </a:lstStyle>
                    <a:p>
                      <a:r>
                        <a:rPr lang="en-AU" sz="1200">
                          <a:latin typeface="Arial Nova Light" panose="020B0304020202020204" pitchFamily="34" charset="0"/>
                        </a:rPr>
                        <a:t>Volatility (% p.a.)</a:t>
                      </a:r>
                      <a:endParaRPr lang="en-AU" sz="1200">
                        <a:latin typeface="Arial Nova Light" panose="020B0304020202020204" pitchFamily="34" charset="0"/>
                        <a:cs typeface="Arial" panose="020B0604020202020204" pitchFamily="34" charset="0"/>
                      </a:endParaRPr>
                    </a:p>
                  </a:txBody>
                  <a:tcPr marL="88776" marR="88776" marT="44388" marB="44388" anchor="ctr"/>
                </a:tc>
                <a:tc>
                  <a:txBody>
                    <a:bodyPr/>
                    <a:lstStyle>
                      <a:lvl1pPr marL="0" algn="l" defTabSz="914377" rtl="0" eaLnBrk="1" latinLnBrk="0" hangingPunct="1">
                        <a:defRPr sz="1800" b="1" kern="1200">
                          <a:solidFill>
                            <a:schemeClr val="lt1"/>
                          </a:solidFill>
                          <a:latin typeface="Calibri"/>
                        </a:defRPr>
                      </a:lvl1pPr>
                      <a:lvl2pPr marL="457189" algn="l" defTabSz="914377" rtl="0" eaLnBrk="1" latinLnBrk="0" hangingPunct="1">
                        <a:defRPr sz="1800" b="1" kern="1200">
                          <a:solidFill>
                            <a:schemeClr val="lt1"/>
                          </a:solidFill>
                          <a:latin typeface="Calibri"/>
                        </a:defRPr>
                      </a:lvl2pPr>
                      <a:lvl3pPr marL="914377" algn="l" defTabSz="914377" rtl="0" eaLnBrk="1" latinLnBrk="0" hangingPunct="1">
                        <a:defRPr sz="1800" b="1" kern="1200">
                          <a:solidFill>
                            <a:schemeClr val="lt1"/>
                          </a:solidFill>
                          <a:latin typeface="Calibri"/>
                        </a:defRPr>
                      </a:lvl3pPr>
                      <a:lvl4pPr marL="1371566" algn="l" defTabSz="914377" rtl="0" eaLnBrk="1" latinLnBrk="0" hangingPunct="1">
                        <a:defRPr sz="1800" b="1" kern="1200">
                          <a:solidFill>
                            <a:schemeClr val="lt1"/>
                          </a:solidFill>
                          <a:latin typeface="Calibri"/>
                        </a:defRPr>
                      </a:lvl4pPr>
                      <a:lvl5pPr marL="1828754" algn="l" defTabSz="914377" rtl="0" eaLnBrk="1" latinLnBrk="0" hangingPunct="1">
                        <a:defRPr sz="1800" b="1" kern="1200">
                          <a:solidFill>
                            <a:schemeClr val="lt1"/>
                          </a:solidFill>
                          <a:latin typeface="Calibri"/>
                        </a:defRPr>
                      </a:lvl5pPr>
                      <a:lvl6pPr marL="2285943" algn="l" defTabSz="914377" rtl="0" eaLnBrk="1" latinLnBrk="0" hangingPunct="1">
                        <a:defRPr sz="1800" b="1" kern="1200">
                          <a:solidFill>
                            <a:schemeClr val="lt1"/>
                          </a:solidFill>
                          <a:latin typeface="Calibri"/>
                        </a:defRPr>
                      </a:lvl6pPr>
                      <a:lvl7pPr marL="2743131" algn="l" defTabSz="914377" rtl="0" eaLnBrk="1" latinLnBrk="0" hangingPunct="1">
                        <a:defRPr sz="1800" b="1" kern="1200">
                          <a:solidFill>
                            <a:schemeClr val="lt1"/>
                          </a:solidFill>
                          <a:latin typeface="Calibri"/>
                        </a:defRPr>
                      </a:lvl7pPr>
                      <a:lvl8pPr marL="3200320" algn="l" defTabSz="914377" rtl="0" eaLnBrk="1" latinLnBrk="0" hangingPunct="1">
                        <a:defRPr sz="1800" b="1" kern="1200">
                          <a:solidFill>
                            <a:schemeClr val="lt1"/>
                          </a:solidFill>
                          <a:latin typeface="Calibri"/>
                        </a:defRPr>
                      </a:lvl8pPr>
                      <a:lvl9pPr marL="3657509" algn="l" defTabSz="914377" rtl="0" eaLnBrk="1" latinLnBrk="0" hangingPunct="1">
                        <a:defRPr sz="1800" b="1" kern="1200">
                          <a:solidFill>
                            <a:schemeClr val="lt1"/>
                          </a:solidFill>
                          <a:latin typeface="Calibri"/>
                        </a:defRPr>
                      </a:lvl9pPr>
                    </a:lstStyle>
                    <a:p>
                      <a:r>
                        <a:rPr lang="en-AU" sz="1200">
                          <a:latin typeface="Arial Nova Light" panose="020B0304020202020204" pitchFamily="34" charset="0"/>
                        </a:rPr>
                        <a:t>1 Year</a:t>
                      </a:r>
                      <a:endParaRPr lang="en-AU" sz="1200">
                        <a:latin typeface="Arial Nova Light" panose="020B0304020202020204" pitchFamily="34" charset="0"/>
                        <a:cs typeface="Arial" panose="020B0604020202020204" pitchFamily="34" charset="0"/>
                      </a:endParaRPr>
                    </a:p>
                  </a:txBody>
                  <a:tcPr marL="88776" marR="88776" marT="44388" marB="44388" anchor="ctr"/>
                </a:tc>
                <a:tc>
                  <a:txBody>
                    <a:bodyPr/>
                    <a:lstStyle>
                      <a:lvl1pPr marL="0" algn="l" defTabSz="914377" rtl="0" eaLnBrk="1" latinLnBrk="0" hangingPunct="1">
                        <a:defRPr sz="1800" b="1" kern="1200">
                          <a:solidFill>
                            <a:schemeClr val="lt1"/>
                          </a:solidFill>
                          <a:latin typeface="Calibri"/>
                        </a:defRPr>
                      </a:lvl1pPr>
                      <a:lvl2pPr marL="457189" algn="l" defTabSz="914377" rtl="0" eaLnBrk="1" latinLnBrk="0" hangingPunct="1">
                        <a:defRPr sz="1800" b="1" kern="1200">
                          <a:solidFill>
                            <a:schemeClr val="lt1"/>
                          </a:solidFill>
                          <a:latin typeface="Calibri"/>
                        </a:defRPr>
                      </a:lvl2pPr>
                      <a:lvl3pPr marL="914377" algn="l" defTabSz="914377" rtl="0" eaLnBrk="1" latinLnBrk="0" hangingPunct="1">
                        <a:defRPr sz="1800" b="1" kern="1200">
                          <a:solidFill>
                            <a:schemeClr val="lt1"/>
                          </a:solidFill>
                          <a:latin typeface="Calibri"/>
                        </a:defRPr>
                      </a:lvl3pPr>
                      <a:lvl4pPr marL="1371566" algn="l" defTabSz="914377" rtl="0" eaLnBrk="1" latinLnBrk="0" hangingPunct="1">
                        <a:defRPr sz="1800" b="1" kern="1200">
                          <a:solidFill>
                            <a:schemeClr val="lt1"/>
                          </a:solidFill>
                          <a:latin typeface="Calibri"/>
                        </a:defRPr>
                      </a:lvl4pPr>
                      <a:lvl5pPr marL="1828754" algn="l" defTabSz="914377" rtl="0" eaLnBrk="1" latinLnBrk="0" hangingPunct="1">
                        <a:defRPr sz="1800" b="1" kern="1200">
                          <a:solidFill>
                            <a:schemeClr val="lt1"/>
                          </a:solidFill>
                          <a:latin typeface="Calibri"/>
                        </a:defRPr>
                      </a:lvl5pPr>
                      <a:lvl6pPr marL="2285943" algn="l" defTabSz="914377" rtl="0" eaLnBrk="1" latinLnBrk="0" hangingPunct="1">
                        <a:defRPr sz="1800" b="1" kern="1200">
                          <a:solidFill>
                            <a:schemeClr val="lt1"/>
                          </a:solidFill>
                          <a:latin typeface="Calibri"/>
                        </a:defRPr>
                      </a:lvl6pPr>
                      <a:lvl7pPr marL="2743131" algn="l" defTabSz="914377" rtl="0" eaLnBrk="1" latinLnBrk="0" hangingPunct="1">
                        <a:defRPr sz="1800" b="1" kern="1200">
                          <a:solidFill>
                            <a:schemeClr val="lt1"/>
                          </a:solidFill>
                          <a:latin typeface="Calibri"/>
                        </a:defRPr>
                      </a:lvl7pPr>
                      <a:lvl8pPr marL="3200320" algn="l" defTabSz="914377" rtl="0" eaLnBrk="1" latinLnBrk="0" hangingPunct="1">
                        <a:defRPr sz="1800" b="1" kern="1200">
                          <a:solidFill>
                            <a:schemeClr val="lt1"/>
                          </a:solidFill>
                          <a:latin typeface="Calibri"/>
                        </a:defRPr>
                      </a:lvl8pPr>
                      <a:lvl9pPr marL="3657509" algn="l" defTabSz="914377" rtl="0" eaLnBrk="1" latinLnBrk="0" hangingPunct="1">
                        <a:defRPr sz="1800" b="1" kern="1200">
                          <a:solidFill>
                            <a:schemeClr val="lt1"/>
                          </a:solidFill>
                          <a:latin typeface="Calibri"/>
                        </a:defRPr>
                      </a:lvl9pPr>
                    </a:lstStyle>
                    <a:p>
                      <a:r>
                        <a:rPr lang="en-AU" sz="1200">
                          <a:latin typeface="Arial Nova Light" panose="020B0304020202020204" pitchFamily="34" charset="0"/>
                        </a:rPr>
                        <a:t>3 Year</a:t>
                      </a:r>
                      <a:endParaRPr lang="en-AU" sz="1200">
                        <a:latin typeface="Arial Nova Light" panose="020B0304020202020204" pitchFamily="34" charset="0"/>
                        <a:cs typeface="Arial" panose="020B0604020202020204" pitchFamily="34" charset="0"/>
                      </a:endParaRPr>
                    </a:p>
                  </a:txBody>
                  <a:tcPr marL="88776" marR="88776" marT="44388" marB="44388" anchor="ctr"/>
                </a:tc>
                <a:tc>
                  <a:txBody>
                    <a:bodyPr/>
                    <a:lstStyle>
                      <a:lvl1pPr marL="0" algn="l" defTabSz="914377" rtl="0" eaLnBrk="1" latinLnBrk="0" hangingPunct="1">
                        <a:defRPr sz="1800" b="1" kern="1200">
                          <a:solidFill>
                            <a:schemeClr val="lt1"/>
                          </a:solidFill>
                          <a:latin typeface="Calibri"/>
                        </a:defRPr>
                      </a:lvl1pPr>
                      <a:lvl2pPr marL="457189" algn="l" defTabSz="914377" rtl="0" eaLnBrk="1" latinLnBrk="0" hangingPunct="1">
                        <a:defRPr sz="1800" b="1" kern="1200">
                          <a:solidFill>
                            <a:schemeClr val="lt1"/>
                          </a:solidFill>
                          <a:latin typeface="Calibri"/>
                        </a:defRPr>
                      </a:lvl2pPr>
                      <a:lvl3pPr marL="914377" algn="l" defTabSz="914377" rtl="0" eaLnBrk="1" latinLnBrk="0" hangingPunct="1">
                        <a:defRPr sz="1800" b="1" kern="1200">
                          <a:solidFill>
                            <a:schemeClr val="lt1"/>
                          </a:solidFill>
                          <a:latin typeface="Calibri"/>
                        </a:defRPr>
                      </a:lvl3pPr>
                      <a:lvl4pPr marL="1371566" algn="l" defTabSz="914377" rtl="0" eaLnBrk="1" latinLnBrk="0" hangingPunct="1">
                        <a:defRPr sz="1800" b="1" kern="1200">
                          <a:solidFill>
                            <a:schemeClr val="lt1"/>
                          </a:solidFill>
                          <a:latin typeface="Calibri"/>
                        </a:defRPr>
                      </a:lvl4pPr>
                      <a:lvl5pPr marL="1828754" algn="l" defTabSz="914377" rtl="0" eaLnBrk="1" latinLnBrk="0" hangingPunct="1">
                        <a:defRPr sz="1800" b="1" kern="1200">
                          <a:solidFill>
                            <a:schemeClr val="lt1"/>
                          </a:solidFill>
                          <a:latin typeface="Calibri"/>
                        </a:defRPr>
                      </a:lvl5pPr>
                      <a:lvl6pPr marL="2285943" algn="l" defTabSz="914377" rtl="0" eaLnBrk="1" latinLnBrk="0" hangingPunct="1">
                        <a:defRPr sz="1800" b="1" kern="1200">
                          <a:solidFill>
                            <a:schemeClr val="lt1"/>
                          </a:solidFill>
                          <a:latin typeface="Calibri"/>
                        </a:defRPr>
                      </a:lvl6pPr>
                      <a:lvl7pPr marL="2743131" algn="l" defTabSz="914377" rtl="0" eaLnBrk="1" latinLnBrk="0" hangingPunct="1">
                        <a:defRPr sz="1800" b="1" kern="1200">
                          <a:solidFill>
                            <a:schemeClr val="lt1"/>
                          </a:solidFill>
                          <a:latin typeface="Calibri"/>
                        </a:defRPr>
                      </a:lvl7pPr>
                      <a:lvl8pPr marL="3200320" algn="l" defTabSz="914377" rtl="0" eaLnBrk="1" latinLnBrk="0" hangingPunct="1">
                        <a:defRPr sz="1800" b="1" kern="1200">
                          <a:solidFill>
                            <a:schemeClr val="lt1"/>
                          </a:solidFill>
                          <a:latin typeface="Calibri"/>
                        </a:defRPr>
                      </a:lvl8pPr>
                      <a:lvl9pPr marL="3657509" algn="l" defTabSz="914377" rtl="0" eaLnBrk="1" latinLnBrk="0" hangingPunct="1">
                        <a:defRPr sz="1800" b="1" kern="1200">
                          <a:solidFill>
                            <a:schemeClr val="lt1"/>
                          </a:solidFill>
                          <a:latin typeface="Calibri"/>
                        </a:defRPr>
                      </a:lvl9pPr>
                    </a:lstStyle>
                    <a:p>
                      <a:r>
                        <a:rPr lang="en-AU" sz="1200">
                          <a:latin typeface="Arial Nova Light" panose="020B0304020202020204" pitchFamily="34" charset="0"/>
                        </a:rPr>
                        <a:t>5 Year</a:t>
                      </a:r>
                      <a:endParaRPr lang="en-AU" sz="1200">
                        <a:latin typeface="Arial Nova Light" panose="020B0304020202020204" pitchFamily="34" charset="0"/>
                        <a:cs typeface="Arial" panose="020B0604020202020204" pitchFamily="34" charset="0"/>
                      </a:endParaRPr>
                    </a:p>
                  </a:txBody>
                  <a:tcPr marL="88776" marR="88776" marT="44388" marB="44388" anchor="ctr"/>
                </a:tc>
                <a:tc>
                  <a:txBody>
                    <a:bodyPr/>
                    <a:lstStyle>
                      <a:lvl1pPr marL="0" algn="l" defTabSz="914377" rtl="0" eaLnBrk="1" latinLnBrk="0" hangingPunct="1">
                        <a:defRPr sz="1800" b="1" kern="1200">
                          <a:solidFill>
                            <a:schemeClr val="lt1"/>
                          </a:solidFill>
                          <a:latin typeface="Calibri"/>
                        </a:defRPr>
                      </a:lvl1pPr>
                      <a:lvl2pPr marL="457189" algn="l" defTabSz="914377" rtl="0" eaLnBrk="1" latinLnBrk="0" hangingPunct="1">
                        <a:defRPr sz="1800" b="1" kern="1200">
                          <a:solidFill>
                            <a:schemeClr val="lt1"/>
                          </a:solidFill>
                          <a:latin typeface="Calibri"/>
                        </a:defRPr>
                      </a:lvl2pPr>
                      <a:lvl3pPr marL="914377" algn="l" defTabSz="914377" rtl="0" eaLnBrk="1" latinLnBrk="0" hangingPunct="1">
                        <a:defRPr sz="1800" b="1" kern="1200">
                          <a:solidFill>
                            <a:schemeClr val="lt1"/>
                          </a:solidFill>
                          <a:latin typeface="Calibri"/>
                        </a:defRPr>
                      </a:lvl3pPr>
                      <a:lvl4pPr marL="1371566" algn="l" defTabSz="914377" rtl="0" eaLnBrk="1" latinLnBrk="0" hangingPunct="1">
                        <a:defRPr sz="1800" b="1" kern="1200">
                          <a:solidFill>
                            <a:schemeClr val="lt1"/>
                          </a:solidFill>
                          <a:latin typeface="Calibri"/>
                        </a:defRPr>
                      </a:lvl4pPr>
                      <a:lvl5pPr marL="1828754" algn="l" defTabSz="914377" rtl="0" eaLnBrk="1" latinLnBrk="0" hangingPunct="1">
                        <a:defRPr sz="1800" b="1" kern="1200">
                          <a:solidFill>
                            <a:schemeClr val="lt1"/>
                          </a:solidFill>
                          <a:latin typeface="Calibri"/>
                        </a:defRPr>
                      </a:lvl5pPr>
                      <a:lvl6pPr marL="2285943" algn="l" defTabSz="914377" rtl="0" eaLnBrk="1" latinLnBrk="0" hangingPunct="1">
                        <a:defRPr sz="1800" b="1" kern="1200">
                          <a:solidFill>
                            <a:schemeClr val="lt1"/>
                          </a:solidFill>
                          <a:latin typeface="Calibri"/>
                        </a:defRPr>
                      </a:lvl6pPr>
                      <a:lvl7pPr marL="2743131" algn="l" defTabSz="914377" rtl="0" eaLnBrk="1" latinLnBrk="0" hangingPunct="1">
                        <a:defRPr sz="1800" b="1" kern="1200">
                          <a:solidFill>
                            <a:schemeClr val="lt1"/>
                          </a:solidFill>
                          <a:latin typeface="Calibri"/>
                        </a:defRPr>
                      </a:lvl7pPr>
                      <a:lvl8pPr marL="3200320" algn="l" defTabSz="914377" rtl="0" eaLnBrk="1" latinLnBrk="0" hangingPunct="1">
                        <a:defRPr sz="1800" b="1" kern="1200">
                          <a:solidFill>
                            <a:schemeClr val="lt1"/>
                          </a:solidFill>
                          <a:latin typeface="Calibri"/>
                        </a:defRPr>
                      </a:lvl8pPr>
                      <a:lvl9pPr marL="3657509" algn="l" defTabSz="914377" rtl="0" eaLnBrk="1" latinLnBrk="0" hangingPunct="1">
                        <a:defRPr sz="1800" b="1" kern="1200">
                          <a:solidFill>
                            <a:schemeClr val="lt1"/>
                          </a:solidFill>
                          <a:latin typeface="Calibri"/>
                        </a:defRPr>
                      </a:lvl9pPr>
                    </a:lstStyle>
                    <a:p>
                      <a:r>
                        <a:rPr lang="en-AU" sz="1200">
                          <a:latin typeface="Arial Nova Light" panose="020B0304020202020204" pitchFamily="34" charset="0"/>
                        </a:rPr>
                        <a:t>10 Year</a:t>
                      </a:r>
                      <a:endParaRPr lang="en-AU" sz="1200">
                        <a:latin typeface="Arial Nova Light" panose="020B0304020202020204" pitchFamily="34" charset="0"/>
                        <a:cs typeface="Arial" panose="020B0604020202020204" pitchFamily="34" charset="0"/>
                      </a:endParaRPr>
                    </a:p>
                  </a:txBody>
                  <a:tcPr marL="88776" marR="88776" marT="44388" marB="44388" anchor="ctr"/>
                </a:tc>
                <a:tc>
                  <a:txBody>
                    <a:bodyPr/>
                    <a:lstStyle/>
                    <a:p>
                      <a:r>
                        <a:rPr lang="en-AU" sz="1200">
                          <a:latin typeface="Arial Nova Light" panose="020B0304020202020204" pitchFamily="34" charset="0"/>
                        </a:rPr>
                        <a:t> 20 Year </a:t>
                      </a:r>
                      <a:endParaRPr lang="en-AU" sz="1200">
                        <a:latin typeface="Arial Nova Light" panose="020B0304020202020204" pitchFamily="34" charset="0"/>
                        <a:cs typeface="Arial" panose="020B0604020202020204" pitchFamily="34" charset="0"/>
                      </a:endParaRPr>
                    </a:p>
                  </a:txBody>
                  <a:tcPr marL="88776" marR="88776" marT="44388" marB="44388" anchor="ctr"/>
                </a:tc>
                <a:extLst>
                  <a:ext uri="{0D108BD9-81ED-4DB2-BD59-A6C34878D82A}">
                    <a16:rowId xmlns:a16="http://schemas.microsoft.com/office/drawing/2014/main" xmlns="" val="2446045461"/>
                  </a:ext>
                </a:extLst>
              </a:tr>
              <a:tr h="315187">
                <a:tc>
                  <a:txBody>
                    <a:bodyPr/>
                    <a:lstStyle>
                      <a:lvl1pPr marL="0" algn="l" defTabSz="914377" rtl="0" eaLnBrk="1" latinLnBrk="0" hangingPunct="1">
                        <a:defRPr sz="1800" kern="1200">
                          <a:solidFill>
                            <a:schemeClr val="dk1"/>
                          </a:solidFill>
                          <a:latin typeface="Calibri"/>
                        </a:defRPr>
                      </a:lvl1pPr>
                      <a:lvl2pPr marL="457189" algn="l" defTabSz="914377" rtl="0" eaLnBrk="1" latinLnBrk="0" hangingPunct="1">
                        <a:defRPr sz="1800" kern="1200">
                          <a:solidFill>
                            <a:schemeClr val="dk1"/>
                          </a:solidFill>
                          <a:latin typeface="Calibri"/>
                        </a:defRPr>
                      </a:lvl2pPr>
                      <a:lvl3pPr marL="914377" algn="l" defTabSz="914377" rtl="0" eaLnBrk="1" latinLnBrk="0" hangingPunct="1">
                        <a:defRPr sz="1800" kern="1200">
                          <a:solidFill>
                            <a:schemeClr val="dk1"/>
                          </a:solidFill>
                          <a:latin typeface="Calibri"/>
                        </a:defRPr>
                      </a:lvl3pPr>
                      <a:lvl4pPr marL="1371566" algn="l" defTabSz="914377" rtl="0" eaLnBrk="1" latinLnBrk="0" hangingPunct="1">
                        <a:defRPr sz="1800" kern="1200">
                          <a:solidFill>
                            <a:schemeClr val="dk1"/>
                          </a:solidFill>
                          <a:latin typeface="Calibri"/>
                        </a:defRPr>
                      </a:lvl4pPr>
                      <a:lvl5pPr marL="1828754" algn="l" defTabSz="914377" rtl="0" eaLnBrk="1" latinLnBrk="0" hangingPunct="1">
                        <a:defRPr sz="1800" kern="1200">
                          <a:solidFill>
                            <a:schemeClr val="dk1"/>
                          </a:solidFill>
                          <a:latin typeface="Calibri"/>
                        </a:defRPr>
                      </a:lvl5pPr>
                      <a:lvl6pPr marL="2285943" algn="l" defTabSz="914377" rtl="0" eaLnBrk="1" latinLnBrk="0" hangingPunct="1">
                        <a:defRPr sz="1800" kern="1200">
                          <a:solidFill>
                            <a:schemeClr val="dk1"/>
                          </a:solidFill>
                          <a:latin typeface="Calibri"/>
                        </a:defRPr>
                      </a:lvl6pPr>
                      <a:lvl7pPr marL="2743131" algn="l" defTabSz="914377" rtl="0" eaLnBrk="1" latinLnBrk="0" hangingPunct="1">
                        <a:defRPr sz="1800" kern="1200">
                          <a:solidFill>
                            <a:schemeClr val="dk1"/>
                          </a:solidFill>
                          <a:latin typeface="Calibri"/>
                        </a:defRPr>
                      </a:lvl7pPr>
                      <a:lvl8pPr marL="3200320" algn="l" defTabSz="914377" rtl="0" eaLnBrk="1" latinLnBrk="0" hangingPunct="1">
                        <a:defRPr sz="1800" kern="1200">
                          <a:solidFill>
                            <a:schemeClr val="dk1"/>
                          </a:solidFill>
                          <a:latin typeface="Calibri"/>
                        </a:defRPr>
                      </a:lvl8pPr>
                      <a:lvl9pPr marL="3657509" algn="l" defTabSz="914377" rtl="0" eaLnBrk="1" latinLnBrk="0" hangingPunct="1">
                        <a:defRPr sz="1800" kern="1200">
                          <a:solidFill>
                            <a:schemeClr val="dk1"/>
                          </a:solidFill>
                          <a:latin typeface="Calibri"/>
                        </a:defRPr>
                      </a:lvl9pPr>
                    </a:lstStyle>
                    <a:p>
                      <a:r>
                        <a:rPr lang="en-AU" sz="1200">
                          <a:latin typeface="Arial Nova Light" panose="020B0304020202020204" pitchFamily="34" charset="0"/>
                        </a:rPr>
                        <a:t>MSCI World ex Aust $A</a:t>
                      </a:r>
                      <a:endParaRPr lang="en-AU" sz="1200">
                        <a:latin typeface="Arial Nova Light" panose="020B0304020202020204" pitchFamily="34" charset="0"/>
                        <a:cs typeface="Arial" panose="020B0604020202020204" pitchFamily="34" charset="0"/>
                      </a:endParaRPr>
                    </a:p>
                  </a:txBody>
                  <a:tcPr marL="88776" marR="88776" marT="44388" marB="44388"/>
                </a:tc>
                <a:tc>
                  <a:txBody>
                    <a:bodyPr/>
                    <a:lstStyle/>
                    <a:p>
                      <a:pPr marL="0" algn="ctr" defTabSz="914400" rtl="0" eaLnBrk="1" fontAlgn="b" latinLnBrk="0" hangingPunct="1"/>
                      <a:r>
                        <a:rPr lang="en-AU" sz="1200" kern="1200" dirty="0">
                          <a:solidFill>
                            <a:schemeClr val="dk1"/>
                          </a:solidFill>
                          <a:latin typeface="Arial Nova Light" panose="020B0304020202020204" pitchFamily="34" charset="0"/>
                          <a:ea typeface="+mn-ea"/>
                          <a:cs typeface="+mn-cs"/>
                        </a:rPr>
                        <a:t>13.42%</a:t>
                      </a:r>
                    </a:p>
                  </a:txBody>
                  <a:tcPr marL="9525" marR="9525" marT="9525" marB="0" anchor="ctr"/>
                </a:tc>
                <a:tc>
                  <a:txBody>
                    <a:bodyPr/>
                    <a:lstStyle/>
                    <a:p>
                      <a:pPr marL="0" algn="ctr" defTabSz="914400" rtl="0" eaLnBrk="1" fontAlgn="b" latinLnBrk="0" hangingPunct="1"/>
                      <a:r>
                        <a:rPr lang="en-AU" sz="1200" kern="1200">
                          <a:solidFill>
                            <a:schemeClr val="dk1"/>
                          </a:solidFill>
                          <a:latin typeface="Arial Nova Light" panose="020B0304020202020204" pitchFamily="34" charset="0"/>
                          <a:ea typeface="+mn-ea"/>
                          <a:cs typeface="+mn-cs"/>
                        </a:rPr>
                        <a:t>9.95%</a:t>
                      </a:r>
                    </a:p>
                  </a:txBody>
                  <a:tcPr marL="9525" marR="9525" marT="9525" marB="0" anchor="ctr"/>
                </a:tc>
                <a:tc>
                  <a:txBody>
                    <a:bodyPr/>
                    <a:lstStyle/>
                    <a:p>
                      <a:pPr marL="0" algn="ctr" defTabSz="914400" rtl="0" eaLnBrk="1" fontAlgn="b" latinLnBrk="0" hangingPunct="1"/>
                      <a:r>
                        <a:rPr lang="en-AU" sz="1200" kern="1200">
                          <a:solidFill>
                            <a:schemeClr val="dk1"/>
                          </a:solidFill>
                          <a:latin typeface="Arial Nova Light" panose="020B0304020202020204" pitchFamily="34" charset="0"/>
                          <a:ea typeface="+mn-ea"/>
                          <a:cs typeface="+mn-cs"/>
                        </a:rPr>
                        <a:t>10.66%</a:t>
                      </a:r>
                    </a:p>
                  </a:txBody>
                  <a:tcPr marL="9525" marR="9525" marT="9525" marB="0" anchor="ctr"/>
                </a:tc>
                <a:tc>
                  <a:txBody>
                    <a:bodyPr/>
                    <a:lstStyle/>
                    <a:p>
                      <a:pPr marL="0" algn="ctr" defTabSz="914400" rtl="0" eaLnBrk="1" fontAlgn="b" latinLnBrk="0" hangingPunct="1"/>
                      <a:r>
                        <a:rPr lang="en-AU" sz="1200" kern="1200">
                          <a:solidFill>
                            <a:schemeClr val="dk1"/>
                          </a:solidFill>
                          <a:latin typeface="Arial Nova Light" panose="020B0304020202020204" pitchFamily="34" charset="0"/>
                          <a:ea typeface="+mn-ea"/>
                          <a:cs typeface="+mn-cs"/>
                        </a:rPr>
                        <a:t>10.36%</a:t>
                      </a:r>
                    </a:p>
                  </a:txBody>
                  <a:tcPr marL="9525" marR="9525" marT="9525" marB="0" anchor="ctr"/>
                </a:tc>
                <a:tc>
                  <a:txBody>
                    <a:bodyPr/>
                    <a:lstStyle/>
                    <a:p>
                      <a:pPr marL="0" algn="ctr" defTabSz="914400" rtl="0" eaLnBrk="1" fontAlgn="b" latinLnBrk="0" hangingPunct="1"/>
                      <a:r>
                        <a:rPr lang="en-AU" sz="1200" kern="1200">
                          <a:solidFill>
                            <a:schemeClr val="dk1"/>
                          </a:solidFill>
                          <a:latin typeface="Arial Nova Light" panose="020B0304020202020204" pitchFamily="34" charset="0"/>
                          <a:ea typeface="+mn-ea"/>
                          <a:cs typeface="+mn-cs"/>
                        </a:rPr>
                        <a:t>11.93%</a:t>
                      </a:r>
                    </a:p>
                  </a:txBody>
                  <a:tcPr marL="9525" marR="9525" marT="9525" marB="0" anchor="ctr"/>
                </a:tc>
                <a:extLst>
                  <a:ext uri="{0D108BD9-81ED-4DB2-BD59-A6C34878D82A}">
                    <a16:rowId xmlns:a16="http://schemas.microsoft.com/office/drawing/2014/main" xmlns="" val="819150740"/>
                  </a:ext>
                </a:extLst>
              </a:tr>
              <a:tr h="415158">
                <a:tc>
                  <a:txBody>
                    <a:bodyPr/>
                    <a:lstStyle>
                      <a:lvl1pPr marL="0" algn="l" defTabSz="914377" rtl="0" eaLnBrk="1" latinLnBrk="0" hangingPunct="1">
                        <a:defRPr sz="1800" kern="1200">
                          <a:solidFill>
                            <a:schemeClr val="dk1"/>
                          </a:solidFill>
                          <a:latin typeface="Calibri"/>
                        </a:defRPr>
                      </a:lvl1pPr>
                      <a:lvl2pPr marL="457189" algn="l" defTabSz="914377" rtl="0" eaLnBrk="1" latinLnBrk="0" hangingPunct="1">
                        <a:defRPr sz="1800" kern="1200">
                          <a:solidFill>
                            <a:schemeClr val="dk1"/>
                          </a:solidFill>
                          <a:latin typeface="Calibri"/>
                        </a:defRPr>
                      </a:lvl2pPr>
                      <a:lvl3pPr marL="914377" algn="l" defTabSz="914377" rtl="0" eaLnBrk="1" latinLnBrk="0" hangingPunct="1">
                        <a:defRPr sz="1800" kern="1200">
                          <a:solidFill>
                            <a:schemeClr val="dk1"/>
                          </a:solidFill>
                          <a:latin typeface="Calibri"/>
                        </a:defRPr>
                      </a:lvl3pPr>
                      <a:lvl4pPr marL="1371566" algn="l" defTabSz="914377" rtl="0" eaLnBrk="1" latinLnBrk="0" hangingPunct="1">
                        <a:defRPr sz="1800" kern="1200">
                          <a:solidFill>
                            <a:schemeClr val="dk1"/>
                          </a:solidFill>
                          <a:latin typeface="Calibri"/>
                        </a:defRPr>
                      </a:lvl4pPr>
                      <a:lvl5pPr marL="1828754" algn="l" defTabSz="914377" rtl="0" eaLnBrk="1" latinLnBrk="0" hangingPunct="1">
                        <a:defRPr sz="1800" kern="1200">
                          <a:solidFill>
                            <a:schemeClr val="dk1"/>
                          </a:solidFill>
                          <a:latin typeface="Calibri"/>
                        </a:defRPr>
                      </a:lvl5pPr>
                      <a:lvl6pPr marL="2285943" algn="l" defTabSz="914377" rtl="0" eaLnBrk="1" latinLnBrk="0" hangingPunct="1">
                        <a:defRPr sz="1800" kern="1200">
                          <a:solidFill>
                            <a:schemeClr val="dk1"/>
                          </a:solidFill>
                          <a:latin typeface="Calibri"/>
                        </a:defRPr>
                      </a:lvl6pPr>
                      <a:lvl7pPr marL="2743131" algn="l" defTabSz="914377" rtl="0" eaLnBrk="1" latinLnBrk="0" hangingPunct="1">
                        <a:defRPr sz="1800" kern="1200">
                          <a:solidFill>
                            <a:schemeClr val="dk1"/>
                          </a:solidFill>
                          <a:latin typeface="Calibri"/>
                        </a:defRPr>
                      </a:lvl7pPr>
                      <a:lvl8pPr marL="3200320" algn="l" defTabSz="914377" rtl="0" eaLnBrk="1" latinLnBrk="0" hangingPunct="1">
                        <a:defRPr sz="1800" kern="1200">
                          <a:solidFill>
                            <a:schemeClr val="dk1"/>
                          </a:solidFill>
                          <a:latin typeface="Calibri"/>
                        </a:defRPr>
                      </a:lvl8pPr>
                      <a:lvl9pPr marL="3657509" algn="l" defTabSz="914377" rtl="0" eaLnBrk="1" latinLnBrk="0" hangingPunct="1">
                        <a:defRPr sz="1800" kern="1200">
                          <a:solidFill>
                            <a:schemeClr val="dk1"/>
                          </a:solidFill>
                          <a:latin typeface="Calibri"/>
                        </a:defRPr>
                      </a:lvl9pPr>
                    </a:lstStyle>
                    <a:p>
                      <a:r>
                        <a:rPr lang="en-AU" sz="1200">
                          <a:latin typeface="Arial Nova Light" panose="020B0304020202020204" pitchFamily="34" charset="0"/>
                        </a:rPr>
                        <a:t>MSCI World ex Aust Hedged $A</a:t>
                      </a:r>
                      <a:endParaRPr lang="en-AU" sz="1200">
                        <a:latin typeface="Arial Nova Light" panose="020B0304020202020204" pitchFamily="34" charset="0"/>
                        <a:cs typeface="Arial" panose="020B0604020202020204" pitchFamily="34" charset="0"/>
                      </a:endParaRPr>
                    </a:p>
                  </a:txBody>
                  <a:tcPr marL="88776" marR="88776" marT="44388" marB="44388"/>
                </a:tc>
                <a:tc>
                  <a:txBody>
                    <a:bodyPr/>
                    <a:lstStyle/>
                    <a:p>
                      <a:pPr marL="0" algn="ctr" defTabSz="914400" rtl="0" eaLnBrk="1" fontAlgn="b" latinLnBrk="0" hangingPunct="1"/>
                      <a:r>
                        <a:rPr lang="en-AU" sz="1200" kern="1200" dirty="0">
                          <a:solidFill>
                            <a:schemeClr val="dk1"/>
                          </a:solidFill>
                          <a:latin typeface="Arial Nova Light" panose="020B0304020202020204" pitchFamily="34" charset="0"/>
                          <a:ea typeface="+mn-ea"/>
                          <a:cs typeface="+mn-cs"/>
                        </a:rPr>
                        <a:t>16.64%</a:t>
                      </a:r>
                    </a:p>
                  </a:txBody>
                  <a:tcPr marL="9525" marR="9525" marT="9525" marB="0" anchor="ctr"/>
                </a:tc>
                <a:tc>
                  <a:txBody>
                    <a:bodyPr/>
                    <a:lstStyle/>
                    <a:p>
                      <a:pPr marL="0" algn="ctr" defTabSz="914400" rtl="0" eaLnBrk="1" fontAlgn="b" latinLnBrk="0" hangingPunct="1"/>
                      <a:r>
                        <a:rPr lang="en-AU" sz="1200" kern="1200" dirty="0">
                          <a:solidFill>
                            <a:schemeClr val="dk1"/>
                          </a:solidFill>
                          <a:latin typeface="Arial Nova Light" panose="020B0304020202020204" pitchFamily="34" charset="0"/>
                          <a:ea typeface="+mn-ea"/>
                          <a:cs typeface="+mn-cs"/>
                        </a:rPr>
                        <a:t>10.84%</a:t>
                      </a:r>
                    </a:p>
                  </a:txBody>
                  <a:tcPr marL="9525" marR="9525" marT="9525" marB="0" anchor="ctr"/>
                </a:tc>
                <a:tc>
                  <a:txBody>
                    <a:bodyPr/>
                    <a:lstStyle/>
                    <a:p>
                      <a:pPr marL="0" algn="ctr" defTabSz="914400" rtl="0" eaLnBrk="1" fontAlgn="b" latinLnBrk="0" hangingPunct="1"/>
                      <a:r>
                        <a:rPr lang="en-AU" sz="1200" kern="1200">
                          <a:solidFill>
                            <a:schemeClr val="dk1"/>
                          </a:solidFill>
                          <a:latin typeface="Arial Nova Light" panose="020B0304020202020204" pitchFamily="34" charset="0"/>
                          <a:ea typeface="+mn-ea"/>
                          <a:cs typeface="+mn-cs"/>
                        </a:rPr>
                        <a:t>11.13%</a:t>
                      </a:r>
                    </a:p>
                  </a:txBody>
                  <a:tcPr marL="9525" marR="9525" marT="9525" marB="0" anchor="ctr"/>
                </a:tc>
                <a:tc>
                  <a:txBody>
                    <a:bodyPr/>
                    <a:lstStyle/>
                    <a:p>
                      <a:pPr marL="0" algn="ctr" defTabSz="914400" rtl="0" eaLnBrk="1" fontAlgn="b" latinLnBrk="0" hangingPunct="1"/>
                      <a:r>
                        <a:rPr lang="en-AU" sz="1200" kern="1200">
                          <a:solidFill>
                            <a:schemeClr val="dk1"/>
                          </a:solidFill>
                          <a:latin typeface="Arial Nova Light" panose="020B0304020202020204" pitchFamily="34" charset="0"/>
                          <a:ea typeface="+mn-ea"/>
                          <a:cs typeface="+mn-cs"/>
                        </a:rPr>
                        <a:t>11.84%</a:t>
                      </a:r>
                    </a:p>
                  </a:txBody>
                  <a:tcPr marL="9525" marR="9525" marT="9525" marB="0" anchor="ctr"/>
                </a:tc>
                <a:tc>
                  <a:txBody>
                    <a:bodyPr/>
                    <a:lstStyle/>
                    <a:p>
                      <a:pPr marL="0" algn="ctr" defTabSz="914400" rtl="0" eaLnBrk="1" fontAlgn="b" latinLnBrk="0" hangingPunct="1"/>
                      <a:r>
                        <a:rPr lang="en-AU" sz="1200" kern="1200" dirty="0">
                          <a:solidFill>
                            <a:schemeClr val="dk1"/>
                          </a:solidFill>
                          <a:latin typeface="Arial Nova Light" panose="020B0304020202020204" pitchFamily="34" charset="0"/>
                          <a:ea typeface="+mn-ea"/>
                          <a:cs typeface="+mn-cs"/>
                        </a:rPr>
                        <a:t>14.10%</a:t>
                      </a:r>
                    </a:p>
                  </a:txBody>
                  <a:tcPr marL="9525" marR="9525" marT="9525" marB="0" anchor="ctr"/>
                </a:tc>
                <a:extLst>
                  <a:ext uri="{0D108BD9-81ED-4DB2-BD59-A6C34878D82A}">
                    <a16:rowId xmlns:a16="http://schemas.microsoft.com/office/drawing/2014/main" xmlns="" val="3422138445"/>
                  </a:ext>
                </a:extLst>
              </a:tr>
              <a:tr h="415158">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AU" sz="1200">
                          <a:latin typeface="Arial Nova Light" panose="020B0304020202020204" pitchFamily="34" charset="0"/>
                        </a:rPr>
                        <a:t>50/50 Hedging Ratio</a:t>
                      </a:r>
                      <a:endParaRPr lang="en-AU" sz="1200">
                        <a:latin typeface="Arial Nova Light" panose="020B0304020202020204" pitchFamily="34" charset="0"/>
                        <a:cs typeface="Arial" panose="020B0604020202020204" pitchFamily="34" charset="0"/>
                      </a:endParaRPr>
                    </a:p>
                  </a:txBody>
                  <a:tcPr marL="88776" marR="88776" marT="44388" marB="44388"/>
                </a:tc>
                <a:tc>
                  <a:txBody>
                    <a:bodyPr/>
                    <a:lstStyle/>
                    <a:p>
                      <a:pPr marL="0" algn="ctr" defTabSz="914400" rtl="0" eaLnBrk="1" fontAlgn="b" latinLnBrk="0" hangingPunct="1"/>
                      <a:r>
                        <a:rPr lang="en-AU" sz="1200" kern="1200" dirty="0">
                          <a:solidFill>
                            <a:schemeClr val="dk1"/>
                          </a:solidFill>
                          <a:latin typeface="Arial Nova Light" panose="020B0304020202020204" pitchFamily="34" charset="0"/>
                          <a:ea typeface="+mn-ea"/>
                          <a:cs typeface="+mn-cs"/>
                        </a:rPr>
                        <a:t>14.69%</a:t>
                      </a:r>
                    </a:p>
                  </a:txBody>
                  <a:tcPr marL="9525" marR="9525" marT="9525" marB="0" anchor="ctr"/>
                </a:tc>
                <a:tc>
                  <a:txBody>
                    <a:bodyPr/>
                    <a:lstStyle/>
                    <a:p>
                      <a:pPr marL="0" algn="ctr" defTabSz="914400" rtl="0" eaLnBrk="1" fontAlgn="b" latinLnBrk="0" hangingPunct="1"/>
                      <a:r>
                        <a:rPr lang="en-AU" sz="1200" kern="1200" dirty="0">
                          <a:solidFill>
                            <a:schemeClr val="dk1"/>
                          </a:solidFill>
                          <a:latin typeface="Arial Nova Light" panose="020B0304020202020204" pitchFamily="34" charset="0"/>
                          <a:ea typeface="+mn-ea"/>
                          <a:cs typeface="+mn-cs"/>
                        </a:rPr>
                        <a:t>9.80%</a:t>
                      </a:r>
                    </a:p>
                  </a:txBody>
                  <a:tcPr marL="9525" marR="9525" marT="9525" marB="0" anchor="ctr"/>
                </a:tc>
                <a:tc>
                  <a:txBody>
                    <a:bodyPr/>
                    <a:lstStyle/>
                    <a:p>
                      <a:pPr marL="0" algn="ctr" defTabSz="914400" rtl="0" eaLnBrk="1" fontAlgn="b" latinLnBrk="0" hangingPunct="1"/>
                      <a:r>
                        <a:rPr lang="en-AU" sz="1200" kern="1200" dirty="0">
                          <a:solidFill>
                            <a:schemeClr val="dk1"/>
                          </a:solidFill>
                          <a:latin typeface="Arial Nova Light" panose="020B0304020202020204" pitchFamily="34" charset="0"/>
                          <a:ea typeface="+mn-ea"/>
                          <a:cs typeface="+mn-cs"/>
                        </a:rPr>
                        <a:t>10.15%</a:t>
                      </a:r>
                    </a:p>
                  </a:txBody>
                  <a:tcPr marL="9525" marR="9525" marT="9525" marB="0" anchor="ctr"/>
                </a:tc>
                <a:tc>
                  <a:txBody>
                    <a:bodyPr/>
                    <a:lstStyle/>
                    <a:p>
                      <a:pPr marL="0" algn="ctr" defTabSz="914400" rtl="0" eaLnBrk="1" fontAlgn="b" latinLnBrk="0" hangingPunct="1"/>
                      <a:r>
                        <a:rPr lang="en-AU" sz="1200" kern="1200" dirty="0">
                          <a:solidFill>
                            <a:schemeClr val="dk1"/>
                          </a:solidFill>
                          <a:latin typeface="Arial Nova Light" panose="020B0304020202020204" pitchFamily="34" charset="0"/>
                          <a:ea typeface="+mn-ea"/>
                          <a:cs typeface="+mn-cs"/>
                        </a:rPr>
                        <a:t>10.02%</a:t>
                      </a:r>
                    </a:p>
                  </a:txBody>
                  <a:tcPr marL="9525" marR="9525" marT="9525" marB="0" anchor="ctr"/>
                </a:tc>
                <a:tc>
                  <a:txBody>
                    <a:bodyPr/>
                    <a:lstStyle/>
                    <a:p>
                      <a:pPr marL="0" algn="ctr" defTabSz="914400" rtl="0" eaLnBrk="1" fontAlgn="b" latinLnBrk="0" hangingPunct="1"/>
                      <a:r>
                        <a:rPr lang="en-AU" sz="1200" kern="1200" dirty="0">
                          <a:solidFill>
                            <a:schemeClr val="dk1"/>
                          </a:solidFill>
                          <a:latin typeface="Arial Nova Light" panose="020B0304020202020204" pitchFamily="34" charset="0"/>
                          <a:ea typeface="+mn-ea"/>
                          <a:cs typeface="+mn-cs"/>
                        </a:rPr>
                        <a:t>11.94%</a:t>
                      </a:r>
                    </a:p>
                  </a:txBody>
                  <a:tcPr marL="9525" marR="9525" marT="9525" marB="0" anchor="ctr"/>
                </a:tc>
                <a:extLst>
                  <a:ext uri="{0D108BD9-81ED-4DB2-BD59-A6C34878D82A}">
                    <a16:rowId xmlns:a16="http://schemas.microsoft.com/office/drawing/2014/main" xmlns="" val="3231233770"/>
                  </a:ext>
                </a:extLst>
              </a:tr>
            </a:tbl>
          </a:graphicData>
        </a:graphic>
      </p:graphicFrame>
    </p:spTree>
    <p:extLst>
      <p:ext uri="{BB962C8B-B14F-4D97-AF65-F5344CB8AC3E}">
        <p14:creationId xmlns:p14="http://schemas.microsoft.com/office/powerpoint/2010/main" val="128557514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fontScale="25000" lnSpcReduction="20000"/>
          </a:bodyPr>
          <a:lstStyle/>
          <a:p>
            <a:pPr>
              <a:lnSpc>
                <a:spcPts val="3300"/>
              </a:lnSpc>
              <a:spcBef>
                <a:spcPts val="1200"/>
              </a:spcBef>
              <a:spcAft>
                <a:spcPts val="1200"/>
              </a:spcAft>
            </a:pPr>
            <a:r>
              <a:rPr lang="en-AU" sz="9600">
                <a:solidFill>
                  <a:srgbClr val="005C6A"/>
                </a:solidFill>
                <a:latin typeface="Segoe UI" panose="020B0502040204020203" pitchFamily="34" charset="0"/>
                <a:cs typeface="Segoe UI" panose="020B0502040204020203" pitchFamily="34" charset="0"/>
              </a:rPr>
              <a:t>Currency   </a:t>
            </a:r>
            <a:r>
              <a:rPr lang="en-AU" sz="9600" b="0">
                <a:solidFill>
                  <a:schemeClr val="bg1">
                    <a:lumMod val="65000"/>
                  </a:schemeClr>
                </a:solidFill>
                <a:latin typeface="Segoe UI" panose="020B0502040204020203" pitchFamily="34" charset="0"/>
                <a:cs typeface="Segoe UI" panose="020B0502040204020203" pitchFamily="34" charset="0"/>
              </a:rPr>
              <a:t>Hedged or Unhedged </a:t>
            </a:r>
          </a:p>
          <a:p>
            <a:pPr>
              <a:lnSpc>
                <a:spcPts val="3300"/>
              </a:lnSpc>
              <a:spcBef>
                <a:spcPts val="1200"/>
              </a:spcBef>
              <a:spcAft>
                <a:spcPts val="1200"/>
              </a:spcAft>
            </a:pPr>
            <a:endParaRPr lang="en-AU" sz="9600" b="0">
              <a:solidFill>
                <a:schemeClr val="bg1">
                  <a:lumMod val="65000"/>
                </a:schemeClr>
              </a:solidFill>
              <a:latin typeface="Montserrat" panose="00000500000000000000" pitchFamily="2" charset="0"/>
            </a:endParaRPr>
          </a:p>
          <a:p>
            <a:pPr>
              <a:lnSpc>
                <a:spcPts val="3300"/>
              </a:lnSpc>
              <a:spcBef>
                <a:spcPts val="1200"/>
              </a:spcBef>
              <a:spcAft>
                <a:spcPts val="1200"/>
              </a:spcAft>
            </a:pPr>
            <a:endParaRPr lang="en-AU" sz="2400"/>
          </a:p>
        </p:txBody>
      </p:sp>
      <p:sp>
        <p:nvSpPr>
          <p:cNvPr id="2" name="Rectangle 1">
            <a:extLst>
              <a:ext uri="{FF2B5EF4-FFF2-40B4-BE49-F238E27FC236}">
                <a16:creationId xmlns:a16="http://schemas.microsoft.com/office/drawing/2014/main" xmlns="" id="{942DA864-2B1E-41FB-A055-825670A17A06}"/>
              </a:ext>
            </a:extLst>
          </p:cNvPr>
          <p:cNvSpPr/>
          <p:nvPr/>
        </p:nvSpPr>
        <p:spPr>
          <a:xfrm>
            <a:off x="839415" y="1412777"/>
            <a:ext cx="10297145" cy="1164421"/>
          </a:xfrm>
          <a:prstGeom prst="rect">
            <a:avLst/>
          </a:prstGeom>
        </p:spPr>
        <p:txBody>
          <a:bodyPr wrap="square">
            <a:spAutoFit/>
          </a:bodyPr>
          <a:lstStyle/>
          <a:p>
            <a:pPr marL="285750" lvl="0" indent="-285750">
              <a:spcBef>
                <a:spcPts val="500"/>
              </a:spcBef>
              <a:spcAft>
                <a:spcPts val="800"/>
              </a:spcAft>
              <a:buClr>
                <a:schemeClr val="tx1"/>
              </a:buClr>
              <a:buFont typeface="Arial" panose="020B0604020202020204" pitchFamily="34" charset="0"/>
              <a:buChar char="•"/>
            </a:pPr>
            <a:r>
              <a:rPr lang="en-AU" sz="1600">
                <a:latin typeface="Arial Nova Light" panose="020B0304020202020204" pitchFamily="34" charset="0"/>
              </a:rPr>
              <a:t>However, there are periods where it would better to be unhedged;</a:t>
            </a:r>
          </a:p>
          <a:p>
            <a:pPr marL="285750" lvl="0" indent="-285750">
              <a:spcBef>
                <a:spcPts val="500"/>
              </a:spcBef>
              <a:spcAft>
                <a:spcPts val="800"/>
              </a:spcAft>
              <a:buClr>
                <a:schemeClr val="tx1"/>
              </a:buClr>
              <a:buFont typeface="Arial" panose="020B0604020202020204" pitchFamily="34" charset="0"/>
              <a:buChar char="•"/>
            </a:pPr>
            <a:r>
              <a:rPr lang="en-AU" sz="1600">
                <a:latin typeface="Arial Nova Light" panose="020B0304020202020204" pitchFamily="34" charset="0"/>
              </a:rPr>
              <a:t>Zenith believes a 50:50 hedging ratio is optimal but recognises at extremes there may be value in tilting;</a:t>
            </a:r>
          </a:p>
          <a:p>
            <a:pPr marL="285750" lvl="0" indent="-285750">
              <a:spcBef>
                <a:spcPts val="500"/>
              </a:spcBef>
              <a:spcAft>
                <a:spcPts val="800"/>
              </a:spcAft>
              <a:buClr>
                <a:schemeClr val="tx1"/>
              </a:buClr>
              <a:buFont typeface="Arial" panose="020B0604020202020204" pitchFamily="34" charset="0"/>
              <a:buChar char="•"/>
            </a:pPr>
            <a:r>
              <a:rPr lang="en-AU" sz="1600">
                <a:latin typeface="Arial Nova Light" panose="020B0304020202020204" pitchFamily="34" charset="0"/>
              </a:rPr>
              <a:t>We have developed an internal model (below), based on PPP, that provides a systematic and objective guide;</a:t>
            </a:r>
          </a:p>
        </p:txBody>
      </p:sp>
      <p:graphicFrame>
        <p:nvGraphicFramePr>
          <p:cNvPr id="6" name="Chart 5">
            <a:extLst>
              <a:ext uri="{FF2B5EF4-FFF2-40B4-BE49-F238E27FC236}">
                <a16:creationId xmlns:a16="http://schemas.microsoft.com/office/drawing/2014/main" xmlns="" id="{F9E816E9-E0CC-4905-889D-1B0BE465DD7A}"/>
              </a:ext>
            </a:extLst>
          </p:cNvPr>
          <p:cNvGraphicFramePr>
            <a:graphicFrameLocks/>
          </p:cNvGraphicFramePr>
          <p:nvPr>
            <p:extLst>
              <p:ext uri="{D42A27DB-BD31-4B8C-83A1-F6EECF244321}">
                <p14:modId xmlns:p14="http://schemas.microsoft.com/office/powerpoint/2010/main" val="4101548901"/>
              </p:ext>
            </p:extLst>
          </p:nvPr>
        </p:nvGraphicFramePr>
        <p:xfrm>
          <a:off x="2166730" y="2460764"/>
          <a:ext cx="7639141" cy="38660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283671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fontScale="25000" lnSpcReduction="20000"/>
          </a:bodyPr>
          <a:lstStyle/>
          <a:p>
            <a:pPr>
              <a:lnSpc>
                <a:spcPts val="3300"/>
              </a:lnSpc>
              <a:spcBef>
                <a:spcPts val="1200"/>
              </a:spcBef>
              <a:spcAft>
                <a:spcPts val="1200"/>
              </a:spcAft>
            </a:pPr>
            <a:r>
              <a:rPr lang="en-AU" sz="9600">
                <a:solidFill>
                  <a:srgbClr val="005C6A"/>
                </a:solidFill>
                <a:latin typeface="Segoe UI" panose="020B0502040204020203" pitchFamily="34" charset="0"/>
                <a:cs typeface="Segoe UI" panose="020B0502040204020203" pitchFamily="34" charset="0"/>
              </a:rPr>
              <a:t>Risk Markets   </a:t>
            </a:r>
            <a:r>
              <a:rPr lang="en-AU" sz="9600" b="0">
                <a:solidFill>
                  <a:schemeClr val="bg1">
                    <a:lumMod val="65000"/>
                  </a:schemeClr>
                </a:solidFill>
                <a:latin typeface="Segoe UI" panose="020B0502040204020203" pitchFamily="34" charset="0"/>
                <a:cs typeface="Segoe UI" panose="020B0502040204020203" pitchFamily="34" charset="0"/>
              </a:rPr>
              <a:t>Australian Equities</a:t>
            </a:r>
          </a:p>
          <a:p>
            <a:endParaRPr lang="en-AU"/>
          </a:p>
        </p:txBody>
      </p:sp>
      <p:sp>
        <p:nvSpPr>
          <p:cNvPr id="9" name="TextBox 8">
            <a:extLst>
              <a:ext uri="{FF2B5EF4-FFF2-40B4-BE49-F238E27FC236}">
                <a16:creationId xmlns:a16="http://schemas.microsoft.com/office/drawing/2014/main" xmlns="" id="{FA1A5626-4D1F-4D7D-A1C4-A54DACB73FFA}"/>
              </a:ext>
            </a:extLst>
          </p:cNvPr>
          <p:cNvSpPr txBox="1"/>
          <p:nvPr/>
        </p:nvSpPr>
        <p:spPr>
          <a:xfrm>
            <a:off x="953045" y="5994938"/>
            <a:ext cx="1409553" cy="484748"/>
          </a:xfrm>
          <a:prstGeom prst="rect">
            <a:avLst/>
          </a:prstGeom>
          <a:noFill/>
        </p:spPr>
        <p:txBody>
          <a:bodyPr wrap="none" rtlCol="0">
            <a:spAutoFit/>
          </a:bodyPr>
          <a:lstStyle/>
          <a:p>
            <a:r>
              <a:rPr lang="en-AU" sz="1200" dirty="0">
                <a:latin typeface="Arial Nova Light" panose="020B0304020202020204" pitchFamily="34" charset="0"/>
                <a:ea typeface="Arial Unicode MS"/>
                <a:cs typeface="Arial" panose="020B0604020202020204" pitchFamily="34" charset="0"/>
              </a:rPr>
              <a:t>Source: JPMorgan</a:t>
            </a:r>
          </a:p>
          <a:p>
            <a:endParaRPr lang="en-AU" dirty="0">
              <a:latin typeface="Arial Nova Light" panose="020B0304020202020204" pitchFamily="34" charset="0"/>
            </a:endParaRPr>
          </a:p>
        </p:txBody>
      </p:sp>
      <p:pic>
        <p:nvPicPr>
          <p:cNvPr id="3" name="Picture 2">
            <a:extLst>
              <a:ext uri="{FF2B5EF4-FFF2-40B4-BE49-F238E27FC236}">
                <a16:creationId xmlns:a16="http://schemas.microsoft.com/office/drawing/2014/main" xmlns="" id="{8512E9EC-A75A-41C1-BE2B-4B9E4BA2C677}"/>
              </a:ext>
            </a:extLst>
          </p:cNvPr>
          <p:cNvPicPr>
            <a:picLocks noChangeAspect="1"/>
          </p:cNvPicPr>
          <p:nvPr/>
        </p:nvPicPr>
        <p:blipFill>
          <a:blip r:embed="rId3"/>
          <a:stretch>
            <a:fillRect/>
          </a:stretch>
        </p:blipFill>
        <p:spPr>
          <a:xfrm>
            <a:off x="947793" y="1143908"/>
            <a:ext cx="9169667" cy="4719405"/>
          </a:xfrm>
          <a:prstGeom prst="rect">
            <a:avLst/>
          </a:prstGeom>
        </p:spPr>
      </p:pic>
    </p:spTree>
    <p:extLst>
      <p:ext uri="{BB962C8B-B14F-4D97-AF65-F5344CB8AC3E}">
        <p14:creationId xmlns:p14="http://schemas.microsoft.com/office/powerpoint/2010/main" val="20543235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xmlns="" id="{6FDF562E-C19F-400D-84A0-D49AF3A286D5}"/>
              </a:ext>
            </a:extLst>
          </p:cNvPr>
          <p:cNvSpPr>
            <a:spLocks noGrp="1"/>
          </p:cNvSpPr>
          <p:nvPr>
            <p:ph type="body" sz="quarter" idx="10"/>
          </p:nvPr>
        </p:nvSpPr>
        <p:spPr>
          <a:xfrm>
            <a:off x="839416" y="620688"/>
            <a:ext cx="10404791" cy="523220"/>
          </a:xfrm>
        </p:spPr>
        <p:txBody>
          <a:bodyPr>
            <a:normAutofit fontScale="25000" lnSpcReduction="20000"/>
          </a:bodyPr>
          <a:lstStyle/>
          <a:p>
            <a:pPr>
              <a:lnSpc>
                <a:spcPts val="3300"/>
              </a:lnSpc>
              <a:spcBef>
                <a:spcPts val="1200"/>
              </a:spcBef>
              <a:spcAft>
                <a:spcPts val="1200"/>
              </a:spcAft>
            </a:pPr>
            <a:r>
              <a:rPr lang="en-AU" sz="9600" dirty="0">
                <a:solidFill>
                  <a:srgbClr val="005C6A"/>
                </a:solidFill>
                <a:latin typeface="Segoe UI" panose="020B0502040204020203" pitchFamily="34" charset="0"/>
                <a:cs typeface="Segoe UI" panose="020B0502040204020203" pitchFamily="34" charset="0"/>
              </a:rPr>
              <a:t>Risk Markets   </a:t>
            </a:r>
            <a:r>
              <a:rPr lang="en-AU" sz="9600" b="0" dirty="0">
                <a:solidFill>
                  <a:schemeClr val="bg1">
                    <a:lumMod val="65000"/>
                  </a:schemeClr>
                </a:solidFill>
                <a:latin typeface="Segoe UI" panose="020B0502040204020203" pitchFamily="34" charset="0"/>
                <a:cs typeface="Segoe UI" panose="020B0502040204020203" pitchFamily="34" charset="0"/>
              </a:rPr>
              <a:t>Global Equities</a:t>
            </a:r>
          </a:p>
          <a:p>
            <a:endParaRPr lang="en-AU" dirty="0"/>
          </a:p>
        </p:txBody>
      </p:sp>
      <p:sp>
        <p:nvSpPr>
          <p:cNvPr id="2" name="Rectangle 1">
            <a:extLst>
              <a:ext uri="{FF2B5EF4-FFF2-40B4-BE49-F238E27FC236}">
                <a16:creationId xmlns:a16="http://schemas.microsoft.com/office/drawing/2014/main" xmlns="" id="{942DA864-2B1E-41FB-A055-825670A17A06}"/>
              </a:ext>
            </a:extLst>
          </p:cNvPr>
          <p:cNvSpPr/>
          <p:nvPr/>
        </p:nvSpPr>
        <p:spPr>
          <a:xfrm>
            <a:off x="839416" y="1352446"/>
            <a:ext cx="5112569" cy="3739485"/>
          </a:xfrm>
          <a:prstGeom prst="rect">
            <a:avLst/>
          </a:prstGeom>
        </p:spPr>
        <p:txBody>
          <a:bodyPr wrap="square">
            <a:spAutoFit/>
          </a:bodyPr>
          <a:lstStyle/>
          <a:p>
            <a:pPr marL="285750" indent="-285750" algn="just">
              <a:spcBef>
                <a:spcPts val="1000"/>
              </a:spcBef>
              <a:spcAft>
                <a:spcPts val="800"/>
              </a:spcAft>
              <a:buClr>
                <a:schemeClr val="tx1"/>
              </a:buClr>
              <a:buFont typeface="Arial" panose="020B0604020202020204" pitchFamily="34" charset="0"/>
              <a:buChar char="•"/>
            </a:pPr>
            <a:r>
              <a:rPr lang="en-AU" sz="1600" dirty="0">
                <a:latin typeface="Arial Nova Light" panose="020B0304020202020204" pitchFamily="34" charset="0"/>
              </a:rPr>
              <a:t>Despite a steep fall in May, global equity markets posted strong gains in the second quarter, supported by dovish central banks and easing in geopolitical tensions. </a:t>
            </a:r>
          </a:p>
          <a:p>
            <a:pPr marL="285750" indent="-285750" algn="just">
              <a:spcBef>
                <a:spcPts val="1000"/>
              </a:spcBef>
              <a:spcAft>
                <a:spcPts val="800"/>
              </a:spcAft>
              <a:buClr>
                <a:schemeClr val="tx1"/>
              </a:buClr>
              <a:buFont typeface="Arial" panose="020B0604020202020204" pitchFamily="34" charset="0"/>
              <a:buChar char="•"/>
            </a:pPr>
            <a:r>
              <a:rPr lang="en-AU" sz="1600" dirty="0"/>
              <a:t>The US market was the standout performer, with the S&amp;P 500 reaching a record high during the quarter. </a:t>
            </a:r>
          </a:p>
          <a:p>
            <a:pPr marL="285750" indent="-285750" algn="just">
              <a:spcBef>
                <a:spcPts val="1000"/>
              </a:spcBef>
              <a:spcAft>
                <a:spcPts val="800"/>
              </a:spcAft>
              <a:buClr>
                <a:schemeClr val="tx1"/>
              </a:buClr>
              <a:buFont typeface="Arial" panose="020B0604020202020204" pitchFamily="34" charset="0"/>
              <a:buChar char="•"/>
            </a:pPr>
            <a:r>
              <a:rPr lang="en-AU" sz="1600" dirty="0"/>
              <a:t>At a sector level, information technology and financial stocks were the best performing, while the energy and healthcare sectors lagged. </a:t>
            </a:r>
          </a:p>
          <a:p>
            <a:pPr marL="285750" indent="-285750" algn="just">
              <a:spcBef>
                <a:spcPts val="1000"/>
              </a:spcBef>
              <a:spcAft>
                <a:spcPts val="800"/>
              </a:spcAft>
              <a:buClr>
                <a:schemeClr val="tx1"/>
              </a:buClr>
              <a:buFont typeface="Arial" panose="020B0604020202020204" pitchFamily="34" charset="0"/>
              <a:buChar char="•"/>
            </a:pPr>
            <a:r>
              <a:rPr lang="en-AU" sz="1600" dirty="0">
                <a:latin typeface="Arial Nova Light" panose="020B0304020202020204" pitchFamily="34" charset="0"/>
              </a:rPr>
              <a:t>Emerging Market equities underperformed their developed counterparts, as trade concerns weighed on China and the broader Asian region. </a:t>
            </a:r>
          </a:p>
        </p:txBody>
      </p:sp>
      <p:sp>
        <p:nvSpPr>
          <p:cNvPr id="7" name="TextBox 6">
            <a:extLst>
              <a:ext uri="{FF2B5EF4-FFF2-40B4-BE49-F238E27FC236}">
                <a16:creationId xmlns:a16="http://schemas.microsoft.com/office/drawing/2014/main" xmlns="" id="{45FBB37C-07BA-44FE-AEE0-56AC276D9097}"/>
              </a:ext>
            </a:extLst>
          </p:cNvPr>
          <p:cNvSpPr txBox="1"/>
          <p:nvPr/>
        </p:nvSpPr>
        <p:spPr>
          <a:xfrm>
            <a:off x="6625890" y="5455923"/>
            <a:ext cx="1191608" cy="484748"/>
          </a:xfrm>
          <a:prstGeom prst="rect">
            <a:avLst/>
          </a:prstGeom>
          <a:noFill/>
        </p:spPr>
        <p:txBody>
          <a:bodyPr wrap="none" rtlCol="0">
            <a:spAutoFit/>
          </a:bodyPr>
          <a:lstStyle/>
          <a:p>
            <a:r>
              <a:rPr lang="en-AU" sz="1200" dirty="0">
                <a:latin typeface="Arial Nova Light" panose="020B0304020202020204" pitchFamily="34" charset="0"/>
                <a:ea typeface="Arial Unicode MS"/>
                <a:cs typeface="Arial" panose="020B0604020202020204" pitchFamily="34" charset="0"/>
              </a:rPr>
              <a:t>Source: Fidelity</a:t>
            </a:r>
          </a:p>
          <a:p>
            <a:endParaRPr lang="en-AU" dirty="0">
              <a:latin typeface="Arial Nova Light" panose="020B0304020202020204" pitchFamily="34" charset="0"/>
            </a:endParaRPr>
          </a:p>
        </p:txBody>
      </p:sp>
      <p:graphicFrame>
        <p:nvGraphicFramePr>
          <p:cNvPr id="8" name="Chart 7">
            <a:extLst>
              <a:ext uri="{FF2B5EF4-FFF2-40B4-BE49-F238E27FC236}">
                <a16:creationId xmlns:a16="http://schemas.microsoft.com/office/drawing/2014/main" xmlns="" id="{34D405AC-E9A4-4A47-9EBD-2C89DDD42B6B}"/>
              </a:ext>
            </a:extLst>
          </p:cNvPr>
          <p:cNvGraphicFramePr>
            <a:graphicFrameLocks/>
          </p:cNvGraphicFramePr>
          <p:nvPr>
            <p:extLst>
              <p:ext uri="{D42A27DB-BD31-4B8C-83A1-F6EECF244321}">
                <p14:modId xmlns:p14="http://schemas.microsoft.com/office/powerpoint/2010/main" val="2415936609"/>
              </p:ext>
            </p:extLst>
          </p:nvPr>
        </p:nvGraphicFramePr>
        <p:xfrm>
          <a:off x="6389586" y="1062188"/>
          <a:ext cx="5040000" cy="4320000"/>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 Placeholder 2">
            <a:extLst>
              <a:ext uri="{FF2B5EF4-FFF2-40B4-BE49-F238E27FC236}">
                <a16:creationId xmlns:a16="http://schemas.microsoft.com/office/drawing/2014/main" xmlns="" id="{D232EC4B-9DA7-4B93-BC1A-4D403E82F985}"/>
              </a:ext>
            </a:extLst>
          </p:cNvPr>
          <p:cNvSpPr txBox="1">
            <a:spLocks/>
          </p:cNvSpPr>
          <p:nvPr/>
        </p:nvSpPr>
        <p:spPr>
          <a:xfrm>
            <a:off x="6625890" y="1063739"/>
            <a:ext cx="1833047" cy="372047"/>
          </a:xfrm>
          <a:prstGeom prst="rect">
            <a:avLst/>
          </a:prstGeom>
        </p:spPr>
        <p:txBody>
          <a:bodyPr/>
          <a:lstStyle/>
          <a:p>
            <a:pPr marR="0" lvl="0" algn="l" defTabSz="914400" rtl="0" eaLnBrk="1" fontAlgn="base" latinLnBrk="0" hangingPunct="1">
              <a:lnSpc>
                <a:spcPct val="100000"/>
              </a:lnSpc>
              <a:spcBef>
                <a:spcPct val="20000"/>
              </a:spcBef>
              <a:spcAft>
                <a:spcPct val="0"/>
              </a:spcAft>
              <a:buClrTx/>
              <a:buSzTx/>
              <a:buFont typeface="Arial" charset="0"/>
              <a:buNone/>
              <a:tabLst/>
              <a:defRPr/>
            </a:pPr>
            <a:r>
              <a:rPr lang="en-US" sz="2000" b="1" dirty="0"/>
              <a:t>Cyclical P/Es </a:t>
            </a:r>
          </a:p>
        </p:txBody>
      </p:sp>
    </p:spTree>
    <p:extLst>
      <p:ext uri="{BB962C8B-B14F-4D97-AF65-F5344CB8AC3E}">
        <p14:creationId xmlns:p14="http://schemas.microsoft.com/office/powerpoint/2010/main" val="2831996222"/>
      </p:ext>
    </p:extLst>
  </p:cSld>
  <p:clrMapOvr>
    <a:masterClrMapping/>
  </p:clrMapOvr>
</p:sld>
</file>

<file path=ppt/theme/theme1.xml><?xml version="1.0" encoding="utf-8"?>
<a:theme xmlns:a="http://schemas.openxmlformats.org/drawingml/2006/main" name="1_Office Theme">
  <a:themeElements>
    <a:clrScheme name="Custom 10">
      <a:dk1>
        <a:srgbClr val="6F6F6F"/>
      </a:dk1>
      <a:lt1>
        <a:srgbClr val="FFFFFF"/>
      </a:lt1>
      <a:dk2>
        <a:srgbClr val="6F6F6F"/>
      </a:dk2>
      <a:lt2>
        <a:srgbClr val="FFFFFF"/>
      </a:lt2>
      <a:accent1>
        <a:srgbClr val="E29C00"/>
      </a:accent1>
      <a:accent2>
        <a:srgbClr val="00B4A9"/>
      </a:accent2>
      <a:accent3>
        <a:srgbClr val="71A63E"/>
      </a:accent3>
      <a:accent4>
        <a:srgbClr val="00B7D5"/>
      </a:accent4>
      <a:accent5>
        <a:srgbClr val="FFC000"/>
      </a:accent5>
      <a:accent6>
        <a:srgbClr val="019481"/>
      </a:accent6>
      <a:hlink>
        <a:srgbClr val="A5A5A5"/>
      </a:hlink>
      <a:folHlink>
        <a:srgbClr val="7F7F7F"/>
      </a:folHlink>
    </a:clrScheme>
    <a:fontScheme name="Fonts 1">
      <a:majorFont>
        <a:latin typeface="Segoe UI"/>
        <a:ea typeface=""/>
        <a:cs typeface=""/>
      </a:majorFont>
      <a:minorFont>
        <a:latin typeface="Arial Nova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19 Q2 Insights &amp; Recommendations - Master v2" id="{B068FAA6-2570-4C29-97F2-5FFB0CBC015C}" vid="{3D4F69D1-DEA0-41F6-B576-6766F97659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0B2C76A145A394886D15BAF01400D04" ma:contentTypeVersion="10" ma:contentTypeDescription="Create a new document." ma:contentTypeScope="" ma:versionID="9b4b42adadd531a2bfeb6160c6e2a150">
  <xsd:schema xmlns:xsd="http://www.w3.org/2001/XMLSchema" xmlns:xs="http://www.w3.org/2001/XMLSchema" xmlns:p="http://schemas.microsoft.com/office/2006/metadata/properties" xmlns:ns2="308b54a6-c022-4d69-8e24-cfaf05886ff1" xmlns:ns3="be2d5a63-bd5f-4fa8-955e-caabd5d34b8a" targetNamespace="http://schemas.microsoft.com/office/2006/metadata/properties" ma:root="true" ma:fieldsID="ca800260e5a1212ee97421e773c4e928" ns2:_="" ns3:_="">
    <xsd:import namespace="308b54a6-c022-4d69-8e24-cfaf05886ff1"/>
    <xsd:import namespace="be2d5a63-bd5f-4fa8-955e-caabd5d34b8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Location" minOccurs="0"/>
                <xsd:element ref="ns2:MediaServiceOCR"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8b54a6-c022-4d69-8e24-cfaf05886f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Location" ma:index="12" nillable="true" ma:displayName="MediaServiceLocation" ma:internalName="MediaServiceLocatio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e2d5a63-bd5f-4fa8-955e-caabd5d34b8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AD74298-F51B-4761-A1D1-977D1D81AF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08b54a6-c022-4d69-8e24-cfaf05886ff1"/>
    <ds:schemaRef ds:uri="be2d5a63-bd5f-4fa8-955e-caabd5d34b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8B84BF5-D7A0-46C9-93F0-7919F604140B}">
  <ds:schemaRefs>
    <ds:schemaRef ds:uri="http://schemas.microsoft.com/sharepoint/v3/contenttype/forms"/>
  </ds:schemaRefs>
</ds:datastoreItem>
</file>

<file path=customXml/itemProps3.xml><?xml version="1.0" encoding="utf-8"?>
<ds:datastoreItem xmlns:ds="http://schemas.openxmlformats.org/officeDocument/2006/customXml" ds:itemID="{6A3093FA-1F87-45AB-B59A-A76DF134FDA3}">
  <ds:schemaRefs>
    <ds:schemaRef ds:uri="http://www.w3.org/XML/1998/namespace"/>
    <ds:schemaRef ds:uri="http://schemas.microsoft.com/office/infopath/2007/PartnerControls"/>
    <ds:schemaRef ds:uri="http://purl.org/dc/terms/"/>
    <ds:schemaRef ds:uri="http://schemas.microsoft.com/office/2006/metadata/properties"/>
    <ds:schemaRef ds:uri="http://purl.org/dc/dcmitype/"/>
    <ds:schemaRef ds:uri="http://schemas.microsoft.com/office/2006/documentManagement/types"/>
    <ds:schemaRef ds:uri="http://purl.org/dc/elements/1.1/"/>
    <ds:schemaRef ds:uri="308b54a6-c022-4d69-8e24-cfaf05886ff1"/>
    <ds:schemaRef ds:uri="http://schemas.openxmlformats.org/package/2006/metadata/core-properties"/>
    <ds:schemaRef ds:uri="be2d5a63-bd5f-4fa8-955e-caabd5d34b8a"/>
  </ds:schemaRefs>
</ds:datastoreItem>
</file>

<file path=docProps/app.xml><?xml version="1.0" encoding="utf-8"?>
<Properties xmlns="http://schemas.openxmlformats.org/officeDocument/2006/extended-properties" xmlns:vt="http://schemas.openxmlformats.org/officeDocument/2006/docPropsVTypes">
  <Template>2019 Q2 Insights &amp; Recommendations - Master</Template>
  <TotalTime>449</TotalTime>
  <Words>6425</Words>
  <Application>Microsoft Office PowerPoint</Application>
  <PresentationFormat>Widescreen</PresentationFormat>
  <Paragraphs>1141</Paragraphs>
  <Slides>72</Slides>
  <Notes>71</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72</vt:i4>
      </vt:variant>
    </vt:vector>
  </HeadingPairs>
  <TitlesOfParts>
    <vt:vector size="88" baseType="lpstr">
      <vt:lpstr>Arial Unicode MS</vt:lpstr>
      <vt:lpstr>Arial</vt:lpstr>
      <vt:lpstr>Arial Narrow</vt:lpstr>
      <vt:lpstr>Arial Nova Light</vt:lpstr>
      <vt:lpstr>Calibri</vt:lpstr>
      <vt:lpstr>Courier New</vt:lpstr>
      <vt:lpstr>Lato</vt:lpstr>
      <vt:lpstr>Montserrat</vt:lpstr>
      <vt:lpstr>Montserrat SemiBold</vt:lpstr>
      <vt:lpstr>Open Sans</vt:lpstr>
      <vt:lpstr>Roboto</vt:lpstr>
      <vt:lpstr>Segoe UI</vt:lpstr>
      <vt:lpstr>Segoe UI Light</vt:lpstr>
      <vt:lpstr>Symbol</vt:lpstr>
      <vt:lpstr>Times New Roman</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Louise Watson</dc:creator>
  <cp:lastModifiedBy>Matthew Borg</cp:lastModifiedBy>
  <cp:revision>2</cp:revision>
  <cp:lastPrinted>2019-09-12T07:41:41Z</cp:lastPrinted>
  <dcterms:created xsi:type="dcterms:W3CDTF">2019-08-29T01:32:00Z</dcterms:created>
  <dcterms:modified xsi:type="dcterms:W3CDTF">2019-09-12T22:49:11Z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0x01010060B2C76A145A394886D15BAF01400D04</vt:lpwstr>
  </property>
  <property fmtid="{D5CDD505-2E9C-101B-9397-08002B2CF9AE}" pid="3" name="Order">
    <vt:r8>3084400</vt:r8>
  </property>
</Properties>
</file>